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314" r:id="rId3"/>
    <p:sldId id="300" r:id="rId4"/>
    <p:sldId id="320" r:id="rId5"/>
    <p:sldId id="564" r:id="rId6"/>
    <p:sldId id="561" r:id="rId7"/>
    <p:sldId id="589" r:id="rId8"/>
    <p:sldId id="590" r:id="rId9"/>
    <p:sldId id="583" r:id="rId10"/>
    <p:sldId id="584" r:id="rId11"/>
    <p:sldId id="539" r:id="rId12"/>
    <p:sldId id="591" r:id="rId13"/>
    <p:sldId id="592" r:id="rId14"/>
    <p:sldId id="594" r:id="rId15"/>
    <p:sldId id="595" r:id="rId16"/>
    <p:sldId id="605" r:id="rId17"/>
    <p:sldId id="559" r:id="rId18"/>
    <p:sldId id="586" r:id="rId19"/>
    <p:sldId id="596" r:id="rId20"/>
    <p:sldId id="598" r:id="rId21"/>
    <p:sldId id="560" r:id="rId22"/>
    <p:sldId id="575" r:id="rId23"/>
    <p:sldId id="574" r:id="rId24"/>
    <p:sldId id="599" r:id="rId25"/>
    <p:sldId id="597" r:id="rId26"/>
    <p:sldId id="600" r:id="rId27"/>
    <p:sldId id="554" r:id="rId28"/>
    <p:sldId id="548" r:id="rId29"/>
    <p:sldId id="601" r:id="rId30"/>
    <p:sldId id="550" r:id="rId31"/>
    <p:sldId id="551" r:id="rId32"/>
    <p:sldId id="602" r:id="rId33"/>
    <p:sldId id="553" r:id="rId34"/>
    <p:sldId id="565" r:id="rId35"/>
    <p:sldId id="604" r:id="rId36"/>
    <p:sldId id="610" r:id="rId37"/>
    <p:sldId id="611" r:id="rId38"/>
    <p:sldId id="301"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Thier" initials="BT" lastIdx="3" clrIdx="0">
    <p:extLst>
      <p:ext uri="{19B8F6BF-5375-455C-9EA6-DF929625EA0E}">
        <p15:presenceInfo xmlns:p15="http://schemas.microsoft.com/office/powerpoint/2012/main" userId="S::bthier@gruw.org::774e2f7b-d7b9-471b-80cf-c7c87b8b94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34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39" autoAdjust="0"/>
    <p:restoredTop sz="70492" autoAdjust="0"/>
  </p:normalViewPr>
  <p:slideViewPr>
    <p:cSldViewPr>
      <p:cViewPr varScale="1">
        <p:scale>
          <a:sx n="81" d="100"/>
          <a:sy n="81" d="100"/>
        </p:scale>
        <p:origin x="207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4844D-E324-411A-A7E5-08F0F4A972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65B94D5-2869-4440-A9ED-5A5FBE618E65}">
      <dgm:prSet custT="1"/>
      <dgm:spPr/>
      <dgm:t>
        <a:bodyPr/>
        <a:lstStyle/>
        <a:p>
          <a:r>
            <a:rPr lang="en-US" sz="2000" dirty="0"/>
            <a:t>Impact of Trauma</a:t>
          </a:r>
        </a:p>
        <a:p>
          <a:r>
            <a:rPr lang="en-US" sz="2000" dirty="0"/>
            <a:t>Why trauma-informed principles</a:t>
          </a:r>
        </a:p>
      </dgm:t>
    </dgm:pt>
    <dgm:pt modelId="{AF8B2F4E-E517-4AF3-9169-FECFB9914570}" type="parTrans" cxnId="{DB3F22BD-C290-4B5B-81E7-9821D88E04DB}">
      <dgm:prSet/>
      <dgm:spPr/>
      <dgm:t>
        <a:bodyPr/>
        <a:lstStyle/>
        <a:p>
          <a:endParaRPr lang="en-US"/>
        </a:p>
      </dgm:t>
    </dgm:pt>
    <dgm:pt modelId="{8A76619F-7957-46C3-A596-D4C27A6A4182}" type="sibTrans" cxnId="{DB3F22BD-C290-4B5B-81E7-9821D88E04DB}">
      <dgm:prSet/>
      <dgm:spPr/>
      <dgm:t>
        <a:bodyPr/>
        <a:lstStyle/>
        <a:p>
          <a:endParaRPr lang="en-US"/>
        </a:p>
      </dgm:t>
    </dgm:pt>
    <dgm:pt modelId="{6C4502DC-C50F-4C17-BD3B-52A844927DA3}">
      <dgm:prSet custT="1"/>
      <dgm:spPr/>
      <dgm:t>
        <a:bodyPr/>
        <a:lstStyle/>
        <a:p>
          <a:r>
            <a:rPr lang="en-US" sz="1800" dirty="0"/>
            <a:t>What it means to be a trauma-informed</a:t>
          </a:r>
        </a:p>
        <a:p>
          <a:r>
            <a:rPr lang="en-US" sz="1800" dirty="0"/>
            <a:t>- Educating, supporting, managing self and staff</a:t>
          </a:r>
        </a:p>
      </dgm:t>
    </dgm:pt>
    <dgm:pt modelId="{06C16BC1-84DC-4979-B55D-FB4AB476D941}" type="parTrans" cxnId="{91FEF2BF-E3B7-46B7-B6AF-5A4A9B2F0558}">
      <dgm:prSet/>
      <dgm:spPr/>
      <dgm:t>
        <a:bodyPr/>
        <a:lstStyle/>
        <a:p>
          <a:endParaRPr lang="en-US"/>
        </a:p>
      </dgm:t>
    </dgm:pt>
    <dgm:pt modelId="{57CBC785-B538-41CF-8544-D16EDA671C01}" type="sibTrans" cxnId="{91FEF2BF-E3B7-46B7-B6AF-5A4A9B2F0558}">
      <dgm:prSet/>
      <dgm:spPr/>
      <dgm:t>
        <a:bodyPr/>
        <a:lstStyle/>
        <a:p>
          <a:endParaRPr lang="en-US"/>
        </a:p>
      </dgm:t>
    </dgm:pt>
    <dgm:pt modelId="{0D579A12-A56C-4E3D-8613-44003B9C527D}">
      <dgm:prSet custT="1"/>
      <dgm:spPr/>
      <dgm:t>
        <a:bodyPr/>
        <a:lstStyle/>
        <a:p>
          <a:r>
            <a:rPr lang="en-US" sz="2000" dirty="0"/>
            <a:t>Putting TIC into practice </a:t>
          </a:r>
        </a:p>
      </dgm:t>
    </dgm:pt>
    <dgm:pt modelId="{1BE0657E-B04A-4E1C-9E07-9FDBFD96128A}" type="parTrans" cxnId="{64DD787E-3284-4F1F-ABA8-A1BBDEE1F540}">
      <dgm:prSet/>
      <dgm:spPr/>
      <dgm:t>
        <a:bodyPr/>
        <a:lstStyle/>
        <a:p>
          <a:endParaRPr lang="en-US"/>
        </a:p>
      </dgm:t>
    </dgm:pt>
    <dgm:pt modelId="{864FACAD-8607-45A7-8900-9F0BD7436A84}" type="sibTrans" cxnId="{64DD787E-3284-4F1F-ABA8-A1BBDEE1F540}">
      <dgm:prSet/>
      <dgm:spPr/>
      <dgm:t>
        <a:bodyPr/>
        <a:lstStyle/>
        <a:p>
          <a:endParaRPr lang="en-US"/>
        </a:p>
      </dgm:t>
    </dgm:pt>
    <dgm:pt modelId="{73E6B0EE-AAB6-4FDF-831F-D5C6E98C8017}" type="pres">
      <dgm:prSet presAssocID="{7204844D-E324-411A-A7E5-08F0F4A97256}" presName="root" presStyleCnt="0">
        <dgm:presLayoutVars>
          <dgm:dir/>
          <dgm:resizeHandles val="exact"/>
        </dgm:presLayoutVars>
      </dgm:prSet>
      <dgm:spPr/>
    </dgm:pt>
    <dgm:pt modelId="{971AF6AF-9302-4E19-9B38-4EAF125967DD}" type="pres">
      <dgm:prSet presAssocID="{665B94D5-2869-4440-A9ED-5A5FBE618E65}" presName="compNode" presStyleCnt="0"/>
      <dgm:spPr/>
    </dgm:pt>
    <dgm:pt modelId="{1C9BC01F-298A-4BAC-A5A5-8B9219836B23}" type="pres">
      <dgm:prSet presAssocID="{665B94D5-2869-4440-A9ED-5A5FBE618E65}" presName="bgRect" presStyleLbl="bgShp" presStyleIdx="0" presStyleCnt="3"/>
      <dgm:spPr>
        <a:solidFill>
          <a:srgbClr val="92D050"/>
        </a:solidFill>
      </dgm:spPr>
    </dgm:pt>
    <dgm:pt modelId="{A230E1BC-C24B-4B20-A30C-EEC0114AB6E7}" type="pres">
      <dgm:prSet presAssocID="{665B94D5-2869-4440-A9ED-5A5FBE618E65}" presName="iconRect" presStyleLbl="node1" presStyleIdx="0" presStyleCnt="3" custScaleX="134069" custScaleY="11901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6000" b="-6000"/>
          </a:stretch>
        </a:blipFill>
        <a:ln>
          <a:noFill/>
        </a:ln>
      </dgm:spPr>
      <dgm:extLst>
        <a:ext uri="{E40237B7-FDA0-4F09-8148-C483321AD2D9}">
          <dgm14:cNvPr xmlns:dgm14="http://schemas.microsoft.com/office/drawing/2010/diagram" id="0" name="" descr="Cheers"/>
        </a:ext>
      </dgm:extLst>
    </dgm:pt>
    <dgm:pt modelId="{22FB41C3-6912-442D-A073-5ACB2F6ADBBE}" type="pres">
      <dgm:prSet presAssocID="{665B94D5-2869-4440-A9ED-5A5FBE618E65}" presName="spaceRect" presStyleCnt="0"/>
      <dgm:spPr/>
    </dgm:pt>
    <dgm:pt modelId="{303052F5-26C9-4DA9-A9EF-BA4E73F0C556}" type="pres">
      <dgm:prSet presAssocID="{665B94D5-2869-4440-A9ED-5A5FBE618E65}" presName="parTx" presStyleLbl="revTx" presStyleIdx="0" presStyleCnt="3" custScaleX="97964" custLinFactNeighborX="-1230" custLinFactNeighborY="-14029">
        <dgm:presLayoutVars>
          <dgm:chMax val="0"/>
          <dgm:chPref val="0"/>
        </dgm:presLayoutVars>
      </dgm:prSet>
      <dgm:spPr/>
    </dgm:pt>
    <dgm:pt modelId="{DB22AB71-CDB1-4C01-915D-1ED8767B56D9}" type="pres">
      <dgm:prSet presAssocID="{8A76619F-7957-46C3-A596-D4C27A6A4182}" presName="sibTrans" presStyleCnt="0"/>
      <dgm:spPr/>
    </dgm:pt>
    <dgm:pt modelId="{513BDB4A-2108-4724-94F7-819228981B23}" type="pres">
      <dgm:prSet presAssocID="{6C4502DC-C50F-4C17-BD3B-52A844927DA3}" presName="compNode" presStyleCnt="0"/>
      <dgm:spPr/>
    </dgm:pt>
    <dgm:pt modelId="{5540A58D-E34D-4F94-AC6C-241C7041DB3F}" type="pres">
      <dgm:prSet presAssocID="{6C4502DC-C50F-4C17-BD3B-52A844927DA3}" presName="bgRect" presStyleLbl="bgShp" presStyleIdx="1" presStyleCnt="3" custLinFactNeighborY="3952"/>
      <dgm:spPr>
        <a:solidFill>
          <a:srgbClr val="00B0F0"/>
        </a:solidFill>
      </dgm:spPr>
    </dgm:pt>
    <dgm:pt modelId="{9180CBE8-9621-4690-82B6-99743D476FD3}" type="pres">
      <dgm:prSet presAssocID="{6C4502DC-C50F-4C17-BD3B-52A844927DA3}" presName="iconRect" presStyleLbl="node1" presStyleIdx="1" presStyleCnt="3" custScaleX="134069" custScaleY="118700" custLinFactNeighborX="43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6000" b="-6000"/>
          </a:stretch>
        </a:blipFill>
        <a:ln>
          <a:noFill/>
        </a:ln>
      </dgm:spPr>
      <dgm:extLst>
        <a:ext uri="{E40237B7-FDA0-4F09-8148-C483321AD2D9}">
          <dgm14:cNvPr xmlns:dgm14="http://schemas.microsoft.com/office/drawing/2010/diagram" id="0" name="" descr="City"/>
        </a:ext>
      </dgm:extLst>
    </dgm:pt>
    <dgm:pt modelId="{BED32587-843F-4C73-920D-EAE0B9EFAEF5}" type="pres">
      <dgm:prSet presAssocID="{6C4502DC-C50F-4C17-BD3B-52A844927DA3}" presName="spaceRect" presStyleCnt="0"/>
      <dgm:spPr/>
    </dgm:pt>
    <dgm:pt modelId="{AED25A98-7C3E-406A-A992-20E4E976A11A}" type="pres">
      <dgm:prSet presAssocID="{6C4502DC-C50F-4C17-BD3B-52A844927DA3}" presName="parTx" presStyleLbl="revTx" presStyleIdx="1" presStyleCnt="3" custLinFactNeighborX="1343">
        <dgm:presLayoutVars>
          <dgm:chMax val="0"/>
          <dgm:chPref val="0"/>
        </dgm:presLayoutVars>
      </dgm:prSet>
      <dgm:spPr/>
    </dgm:pt>
    <dgm:pt modelId="{F38BDB9B-0249-499A-B10D-9FC229C299F5}" type="pres">
      <dgm:prSet presAssocID="{57CBC785-B538-41CF-8544-D16EDA671C01}" presName="sibTrans" presStyleCnt="0"/>
      <dgm:spPr/>
    </dgm:pt>
    <dgm:pt modelId="{93835D65-248E-4107-9471-FDDD95F197BF}" type="pres">
      <dgm:prSet presAssocID="{0D579A12-A56C-4E3D-8613-44003B9C527D}" presName="compNode" presStyleCnt="0"/>
      <dgm:spPr/>
    </dgm:pt>
    <dgm:pt modelId="{86A82401-E3CD-45C1-BCA4-B56DABC83CD6}" type="pres">
      <dgm:prSet presAssocID="{0D579A12-A56C-4E3D-8613-44003B9C527D}" presName="bgRect" presStyleLbl="bgShp" presStyleIdx="2" presStyleCnt="3"/>
      <dgm:spPr>
        <a:solidFill>
          <a:srgbClr val="002060"/>
        </a:solidFill>
      </dgm:spPr>
    </dgm:pt>
    <dgm:pt modelId="{84BA32AD-5211-49FA-9CAC-A19E3A933ECA}" type="pres">
      <dgm:prSet presAssocID="{0D579A12-A56C-4E3D-8613-44003B9C527D}" presName="iconRect" presStyleLbl="node1" presStyleIdx="2" presStyleCnt="3" custScaleX="134069" custScaleY="1215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noFill/>
        </a:ln>
      </dgm:spPr>
      <dgm:extLst>
        <a:ext uri="{E40237B7-FDA0-4F09-8148-C483321AD2D9}">
          <dgm14:cNvPr xmlns:dgm14="http://schemas.microsoft.com/office/drawing/2010/diagram" id="0" name="" descr="Chat"/>
        </a:ext>
      </dgm:extLst>
    </dgm:pt>
    <dgm:pt modelId="{2AEE5ECD-F05D-4DF0-945B-F0E22FBE47FC}" type="pres">
      <dgm:prSet presAssocID="{0D579A12-A56C-4E3D-8613-44003B9C527D}" presName="spaceRect" presStyleCnt="0"/>
      <dgm:spPr/>
    </dgm:pt>
    <dgm:pt modelId="{E97D040D-4DAB-4C6E-95FF-D3653FBB0B16}" type="pres">
      <dgm:prSet presAssocID="{0D579A12-A56C-4E3D-8613-44003B9C527D}" presName="parTx" presStyleLbl="revTx" presStyleIdx="2" presStyleCnt="3">
        <dgm:presLayoutVars>
          <dgm:chMax val="0"/>
          <dgm:chPref val="0"/>
        </dgm:presLayoutVars>
      </dgm:prSet>
      <dgm:spPr/>
    </dgm:pt>
  </dgm:ptLst>
  <dgm:cxnLst>
    <dgm:cxn modelId="{64DD787E-3284-4F1F-ABA8-A1BBDEE1F540}" srcId="{7204844D-E324-411A-A7E5-08F0F4A97256}" destId="{0D579A12-A56C-4E3D-8613-44003B9C527D}" srcOrd="2" destOrd="0" parTransId="{1BE0657E-B04A-4E1C-9E07-9FDBFD96128A}" sibTransId="{864FACAD-8607-45A7-8900-9F0BD7436A84}"/>
    <dgm:cxn modelId="{5833BC82-8FE3-4FC5-9926-5F92C80518AE}" type="presOf" srcId="{7204844D-E324-411A-A7E5-08F0F4A97256}" destId="{73E6B0EE-AAB6-4FDF-831F-D5C6E98C8017}" srcOrd="0" destOrd="0" presId="urn:microsoft.com/office/officeart/2018/2/layout/IconVerticalSolidList"/>
    <dgm:cxn modelId="{9C6B08A6-C561-457B-937E-CCBB35909F52}" type="presOf" srcId="{0D579A12-A56C-4E3D-8613-44003B9C527D}" destId="{E97D040D-4DAB-4C6E-95FF-D3653FBB0B16}" srcOrd="0" destOrd="0" presId="urn:microsoft.com/office/officeart/2018/2/layout/IconVerticalSolidList"/>
    <dgm:cxn modelId="{DB3F22BD-C290-4B5B-81E7-9821D88E04DB}" srcId="{7204844D-E324-411A-A7E5-08F0F4A97256}" destId="{665B94D5-2869-4440-A9ED-5A5FBE618E65}" srcOrd="0" destOrd="0" parTransId="{AF8B2F4E-E517-4AF3-9169-FECFB9914570}" sibTransId="{8A76619F-7957-46C3-A596-D4C27A6A4182}"/>
    <dgm:cxn modelId="{91FEF2BF-E3B7-46B7-B6AF-5A4A9B2F0558}" srcId="{7204844D-E324-411A-A7E5-08F0F4A97256}" destId="{6C4502DC-C50F-4C17-BD3B-52A844927DA3}" srcOrd="1" destOrd="0" parTransId="{06C16BC1-84DC-4979-B55D-FB4AB476D941}" sibTransId="{57CBC785-B538-41CF-8544-D16EDA671C01}"/>
    <dgm:cxn modelId="{4ACC56D9-62A8-4ABD-9EC4-7C016CD04D85}" type="presOf" srcId="{665B94D5-2869-4440-A9ED-5A5FBE618E65}" destId="{303052F5-26C9-4DA9-A9EF-BA4E73F0C556}" srcOrd="0" destOrd="0" presId="urn:microsoft.com/office/officeart/2018/2/layout/IconVerticalSolidList"/>
    <dgm:cxn modelId="{D09A7BE6-631D-406F-89CE-B2DA045876E1}" type="presOf" srcId="{6C4502DC-C50F-4C17-BD3B-52A844927DA3}" destId="{AED25A98-7C3E-406A-A992-20E4E976A11A}" srcOrd="0" destOrd="0" presId="urn:microsoft.com/office/officeart/2018/2/layout/IconVerticalSolidList"/>
    <dgm:cxn modelId="{56D3739D-1A58-4980-B489-CD2FBB66ADE5}" type="presParOf" srcId="{73E6B0EE-AAB6-4FDF-831F-D5C6E98C8017}" destId="{971AF6AF-9302-4E19-9B38-4EAF125967DD}" srcOrd="0" destOrd="0" presId="urn:microsoft.com/office/officeart/2018/2/layout/IconVerticalSolidList"/>
    <dgm:cxn modelId="{F2BC7AFE-4428-4492-8EFF-09D5F4944155}" type="presParOf" srcId="{971AF6AF-9302-4E19-9B38-4EAF125967DD}" destId="{1C9BC01F-298A-4BAC-A5A5-8B9219836B23}" srcOrd="0" destOrd="0" presId="urn:microsoft.com/office/officeart/2018/2/layout/IconVerticalSolidList"/>
    <dgm:cxn modelId="{B9562759-0B62-4A91-84CC-E27B0682BD9C}" type="presParOf" srcId="{971AF6AF-9302-4E19-9B38-4EAF125967DD}" destId="{A230E1BC-C24B-4B20-A30C-EEC0114AB6E7}" srcOrd="1" destOrd="0" presId="urn:microsoft.com/office/officeart/2018/2/layout/IconVerticalSolidList"/>
    <dgm:cxn modelId="{9922AD35-20DA-4D4D-8357-4C5668C11DDC}" type="presParOf" srcId="{971AF6AF-9302-4E19-9B38-4EAF125967DD}" destId="{22FB41C3-6912-442D-A073-5ACB2F6ADBBE}" srcOrd="2" destOrd="0" presId="urn:microsoft.com/office/officeart/2018/2/layout/IconVerticalSolidList"/>
    <dgm:cxn modelId="{80C5E7A4-EB2C-42DB-AFEB-458FDC28623C}" type="presParOf" srcId="{971AF6AF-9302-4E19-9B38-4EAF125967DD}" destId="{303052F5-26C9-4DA9-A9EF-BA4E73F0C556}" srcOrd="3" destOrd="0" presId="urn:microsoft.com/office/officeart/2018/2/layout/IconVerticalSolidList"/>
    <dgm:cxn modelId="{E9743A7F-0E4A-4B88-B545-16BC8175F2C7}" type="presParOf" srcId="{73E6B0EE-AAB6-4FDF-831F-D5C6E98C8017}" destId="{DB22AB71-CDB1-4C01-915D-1ED8767B56D9}" srcOrd="1" destOrd="0" presId="urn:microsoft.com/office/officeart/2018/2/layout/IconVerticalSolidList"/>
    <dgm:cxn modelId="{A04B4585-FFF0-4000-8255-12D277732F13}" type="presParOf" srcId="{73E6B0EE-AAB6-4FDF-831F-D5C6E98C8017}" destId="{513BDB4A-2108-4724-94F7-819228981B23}" srcOrd="2" destOrd="0" presId="urn:microsoft.com/office/officeart/2018/2/layout/IconVerticalSolidList"/>
    <dgm:cxn modelId="{98A134CB-4937-4593-885D-A474D66F34C4}" type="presParOf" srcId="{513BDB4A-2108-4724-94F7-819228981B23}" destId="{5540A58D-E34D-4F94-AC6C-241C7041DB3F}" srcOrd="0" destOrd="0" presId="urn:microsoft.com/office/officeart/2018/2/layout/IconVerticalSolidList"/>
    <dgm:cxn modelId="{51F31BDE-C107-43F4-BD0A-5DDC329C832D}" type="presParOf" srcId="{513BDB4A-2108-4724-94F7-819228981B23}" destId="{9180CBE8-9621-4690-82B6-99743D476FD3}" srcOrd="1" destOrd="0" presId="urn:microsoft.com/office/officeart/2018/2/layout/IconVerticalSolidList"/>
    <dgm:cxn modelId="{7D0916B6-A20B-4E03-9B0B-4DA4D313CFFE}" type="presParOf" srcId="{513BDB4A-2108-4724-94F7-819228981B23}" destId="{BED32587-843F-4C73-920D-EAE0B9EFAEF5}" srcOrd="2" destOrd="0" presId="urn:microsoft.com/office/officeart/2018/2/layout/IconVerticalSolidList"/>
    <dgm:cxn modelId="{A7622FCD-9DBE-45CC-AB2A-DA884093045F}" type="presParOf" srcId="{513BDB4A-2108-4724-94F7-819228981B23}" destId="{AED25A98-7C3E-406A-A992-20E4E976A11A}" srcOrd="3" destOrd="0" presId="urn:microsoft.com/office/officeart/2018/2/layout/IconVerticalSolidList"/>
    <dgm:cxn modelId="{4EAB41CE-30E3-4DC9-BFEB-090F29F32016}" type="presParOf" srcId="{73E6B0EE-AAB6-4FDF-831F-D5C6E98C8017}" destId="{F38BDB9B-0249-499A-B10D-9FC229C299F5}" srcOrd="3" destOrd="0" presId="urn:microsoft.com/office/officeart/2018/2/layout/IconVerticalSolidList"/>
    <dgm:cxn modelId="{D62D50E9-B1B8-4A5F-BB25-12E9BC15ED42}" type="presParOf" srcId="{73E6B0EE-AAB6-4FDF-831F-D5C6E98C8017}" destId="{93835D65-248E-4107-9471-FDDD95F197BF}" srcOrd="4" destOrd="0" presId="urn:microsoft.com/office/officeart/2018/2/layout/IconVerticalSolidList"/>
    <dgm:cxn modelId="{6785F366-771B-4594-9210-4D22BDAD9255}" type="presParOf" srcId="{93835D65-248E-4107-9471-FDDD95F197BF}" destId="{86A82401-E3CD-45C1-BCA4-B56DABC83CD6}" srcOrd="0" destOrd="0" presId="urn:microsoft.com/office/officeart/2018/2/layout/IconVerticalSolidList"/>
    <dgm:cxn modelId="{0E8AA225-B729-49D7-BA93-448885A70E5D}" type="presParOf" srcId="{93835D65-248E-4107-9471-FDDD95F197BF}" destId="{84BA32AD-5211-49FA-9CAC-A19E3A933ECA}" srcOrd="1" destOrd="0" presId="urn:microsoft.com/office/officeart/2018/2/layout/IconVerticalSolidList"/>
    <dgm:cxn modelId="{EAFA67C2-962E-42E9-BEF9-5DA75BC0EDD7}" type="presParOf" srcId="{93835D65-248E-4107-9471-FDDD95F197BF}" destId="{2AEE5ECD-F05D-4DF0-945B-F0E22FBE47FC}" srcOrd="2" destOrd="0" presId="urn:microsoft.com/office/officeart/2018/2/layout/IconVerticalSolidList"/>
    <dgm:cxn modelId="{6ADED8EB-AC4F-45E5-8685-CBBE33933182}" type="presParOf" srcId="{93835D65-248E-4107-9471-FDDD95F197BF}" destId="{E97D040D-4DAB-4C6E-95FF-D3653FBB0B1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0CFA9-B7E5-4D2B-8785-0141847528D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3B891524-496C-49C6-83A8-CA7449D2EB7D}">
      <dgm:prSet phldrT="[Text]"/>
      <dgm:spPr>
        <a:gradFill rotWithShape="0">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dgm:spPr>
      <dgm:t>
        <a:bodyPr/>
        <a:lstStyle/>
        <a:p>
          <a:r>
            <a:rPr lang="en-US" dirty="0"/>
            <a:t>Trauma Impacts Mind</a:t>
          </a:r>
        </a:p>
      </dgm:t>
    </dgm:pt>
    <dgm:pt modelId="{5C926C75-1E2B-4BF9-9777-4E339AF612AD}" type="parTrans" cxnId="{4F5A0C6E-D280-40C7-85DC-E3890B8F7FF4}">
      <dgm:prSet/>
      <dgm:spPr/>
      <dgm:t>
        <a:bodyPr/>
        <a:lstStyle/>
        <a:p>
          <a:endParaRPr lang="en-US"/>
        </a:p>
      </dgm:t>
    </dgm:pt>
    <dgm:pt modelId="{09124193-6026-490A-AB8C-68BBC646F861}" type="sibTrans" cxnId="{4F5A0C6E-D280-40C7-85DC-E3890B8F7FF4}">
      <dgm:prSet/>
      <dgm:spPr/>
      <dgm:t>
        <a:bodyPr/>
        <a:lstStyle/>
        <a:p>
          <a:endParaRPr lang="en-US"/>
        </a:p>
      </dgm:t>
    </dgm:pt>
    <dgm:pt modelId="{178455A9-410F-4171-8FBA-9C89A04313FF}">
      <dgm:prSet phldrT="[Text]"/>
      <dgm:spPr/>
      <dgm:t>
        <a:bodyPr/>
        <a:lstStyle/>
        <a:p>
          <a:r>
            <a:rPr lang="en-US" dirty="0"/>
            <a:t>Views about self</a:t>
          </a:r>
        </a:p>
      </dgm:t>
    </dgm:pt>
    <dgm:pt modelId="{125E97CB-83EC-48FA-B505-C2B63FB36942}" type="parTrans" cxnId="{43411F87-748A-4BD7-9915-4844325E857C}">
      <dgm:prSet/>
      <dgm:spPr/>
      <dgm:t>
        <a:bodyPr/>
        <a:lstStyle/>
        <a:p>
          <a:endParaRPr lang="en-US"/>
        </a:p>
      </dgm:t>
    </dgm:pt>
    <dgm:pt modelId="{B7FBBFDE-97F3-4A30-AE1E-F6AFBB4117B7}" type="sibTrans" cxnId="{43411F87-748A-4BD7-9915-4844325E857C}">
      <dgm:prSet/>
      <dgm:spPr/>
      <dgm:t>
        <a:bodyPr/>
        <a:lstStyle/>
        <a:p>
          <a:endParaRPr lang="en-US"/>
        </a:p>
      </dgm:t>
    </dgm:pt>
    <dgm:pt modelId="{EC7890B1-B4FC-4F05-8E99-1E9D07E0C90E}">
      <dgm:prSet phldrT="[Text]"/>
      <dgm:spPr/>
      <dgm:t>
        <a:bodyPr/>
        <a:lstStyle/>
        <a:p>
          <a:r>
            <a:rPr lang="en-US" dirty="0"/>
            <a:t>Views about world</a:t>
          </a:r>
        </a:p>
      </dgm:t>
    </dgm:pt>
    <dgm:pt modelId="{A293C67C-B8F0-4D3C-8B2D-1EBECCD05EEC}" type="parTrans" cxnId="{3A34E34E-F692-4930-BF67-43CD8F43810B}">
      <dgm:prSet/>
      <dgm:spPr/>
      <dgm:t>
        <a:bodyPr/>
        <a:lstStyle/>
        <a:p>
          <a:endParaRPr lang="en-US"/>
        </a:p>
      </dgm:t>
    </dgm:pt>
    <dgm:pt modelId="{AD09E560-18ED-48BA-B70C-9D7C8199BD80}" type="sibTrans" cxnId="{3A34E34E-F692-4930-BF67-43CD8F43810B}">
      <dgm:prSet/>
      <dgm:spPr/>
      <dgm:t>
        <a:bodyPr/>
        <a:lstStyle/>
        <a:p>
          <a:endParaRPr lang="en-US"/>
        </a:p>
      </dgm:t>
    </dgm:pt>
    <dgm:pt modelId="{0D9D4DAD-1EF1-4A5D-9812-E907E8A5A02A}">
      <dgm:prSet phldrT="[Text]"/>
      <dgm:spPr/>
      <dgm:t>
        <a:bodyPr/>
        <a:lstStyle/>
        <a:p>
          <a:r>
            <a:rPr lang="en-US" dirty="0"/>
            <a:t>Views about future</a:t>
          </a:r>
        </a:p>
      </dgm:t>
    </dgm:pt>
    <dgm:pt modelId="{AFC48F05-7FDB-4AC3-8378-B8FDA46BCD1C}" type="parTrans" cxnId="{93D16E36-841C-452A-B5FA-B616DDCF7E2A}">
      <dgm:prSet/>
      <dgm:spPr/>
      <dgm:t>
        <a:bodyPr/>
        <a:lstStyle/>
        <a:p>
          <a:endParaRPr lang="en-US"/>
        </a:p>
      </dgm:t>
    </dgm:pt>
    <dgm:pt modelId="{F3E0A65B-B71F-4483-A19B-6307F3551C4B}" type="sibTrans" cxnId="{93D16E36-841C-452A-B5FA-B616DDCF7E2A}">
      <dgm:prSet/>
      <dgm:spPr/>
      <dgm:t>
        <a:bodyPr/>
        <a:lstStyle/>
        <a:p>
          <a:endParaRPr lang="en-US"/>
        </a:p>
      </dgm:t>
    </dgm:pt>
    <dgm:pt modelId="{3D098113-B9F5-4A19-8AFB-38F624B97DE4}">
      <dgm:prSet phldrT="[Text]" custScaleX="143120" custScaleY="119080"/>
      <dgm:spPr/>
    </dgm:pt>
    <dgm:pt modelId="{393022F4-BEE1-4E13-8188-B9551172253A}" type="parTrans" cxnId="{8E0AE1A2-68F8-4CED-A13D-35C969CAEABB}">
      <dgm:prSet/>
      <dgm:spPr/>
      <dgm:t>
        <a:bodyPr/>
        <a:lstStyle/>
        <a:p>
          <a:endParaRPr lang="en-US"/>
        </a:p>
      </dgm:t>
    </dgm:pt>
    <dgm:pt modelId="{07A916B0-59AD-418C-A9B6-DE43CC6C409B}" type="sibTrans" cxnId="{8E0AE1A2-68F8-4CED-A13D-35C969CAEABB}">
      <dgm:prSet/>
      <dgm:spPr/>
      <dgm:t>
        <a:bodyPr/>
        <a:lstStyle/>
        <a:p>
          <a:endParaRPr lang="en-US"/>
        </a:p>
      </dgm:t>
    </dgm:pt>
    <dgm:pt modelId="{476FD368-1206-4718-8B16-4D31784C43CA}" type="pres">
      <dgm:prSet presAssocID="{1530CFA9-B7E5-4D2B-8785-0141847528DF}" presName="Name0" presStyleCnt="0">
        <dgm:presLayoutVars>
          <dgm:chMax val="1"/>
          <dgm:chPref val="1"/>
          <dgm:dir/>
          <dgm:animOne val="branch"/>
          <dgm:animLvl val="lvl"/>
        </dgm:presLayoutVars>
      </dgm:prSet>
      <dgm:spPr/>
    </dgm:pt>
    <dgm:pt modelId="{368968C6-BFDE-488A-AFB8-5909F77DB7F2}" type="pres">
      <dgm:prSet presAssocID="{3B891524-496C-49C6-83A8-CA7449D2EB7D}" presName="singleCycle" presStyleCnt="0"/>
      <dgm:spPr/>
    </dgm:pt>
    <dgm:pt modelId="{E3D1B981-43A0-434C-8957-DB56BD26EC9A}" type="pres">
      <dgm:prSet presAssocID="{3B891524-496C-49C6-83A8-CA7449D2EB7D}" presName="singleCenter" presStyleLbl="node1" presStyleIdx="0" presStyleCnt="4" custLinFactNeighborX="270" custLinFactNeighborY="-1806">
        <dgm:presLayoutVars>
          <dgm:chMax val="7"/>
          <dgm:chPref val="7"/>
        </dgm:presLayoutVars>
      </dgm:prSet>
      <dgm:spPr/>
    </dgm:pt>
    <dgm:pt modelId="{C1B991AA-F898-4D87-99FC-DF6D66A8D35D}" type="pres">
      <dgm:prSet presAssocID="{125E97CB-83EC-48FA-B505-C2B63FB36942}" presName="Name56" presStyleLbl="parChTrans1D2" presStyleIdx="0" presStyleCnt="3"/>
      <dgm:spPr/>
    </dgm:pt>
    <dgm:pt modelId="{DA76D8A0-38B7-4918-8A85-7A073F938D0E}" type="pres">
      <dgm:prSet presAssocID="{178455A9-410F-4171-8FBA-9C89A04313FF}" presName="text0" presStyleLbl="node1" presStyleIdx="1" presStyleCnt="4" custScaleX="154817" custScaleY="125051">
        <dgm:presLayoutVars>
          <dgm:bulletEnabled val="1"/>
        </dgm:presLayoutVars>
      </dgm:prSet>
      <dgm:spPr/>
    </dgm:pt>
    <dgm:pt modelId="{65948A3B-F0D1-4F3B-A651-A58163D73B94}" type="pres">
      <dgm:prSet presAssocID="{A293C67C-B8F0-4D3C-8B2D-1EBECCD05EEC}" presName="Name56" presStyleLbl="parChTrans1D2" presStyleIdx="1" presStyleCnt="3"/>
      <dgm:spPr/>
    </dgm:pt>
    <dgm:pt modelId="{4DDA532D-1A26-4243-9D74-65F40486A7CB}" type="pres">
      <dgm:prSet presAssocID="{EC7890B1-B4FC-4F05-8E99-1E9D07E0C90E}" presName="text0" presStyleLbl="node1" presStyleIdx="2" presStyleCnt="4" custScaleX="155073" custScaleY="136089" custRadScaleRad="112922" custRadScaleInc="852">
        <dgm:presLayoutVars>
          <dgm:bulletEnabled val="1"/>
        </dgm:presLayoutVars>
      </dgm:prSet>
      <dgm:spPr/>
    </dgm:pt>
    <dgm:pt modelId="{87A87780-8A29-4C41-AA71-1E3F6D94BEC0}" type="pres">
      <dgm:prSet presAssocID="{AFC48F05-7FDB-4AC3-8378-B8FDA46BCD1C}" presName="Name56" presStyleLbl="parChTrans1D2" presStyleIdx="2" presStyleCnt="3"/>
      <dgm:spPr/>
    </dgm:pt>
    <dgm:pt modelId="{955348C5-E95F-4AC0-80E1-62E0E4C733B7}" type="pres">
      <dgm:prSet presAssocID="{0D9D4DAD-1EF1-4A5D-9812-E907E8A5A02A}" presName="text0" presStyleLbl="node1" presStyleIdx="3" presStyleCnt="4" custScaleX="158940" custScaleY="131021" custRadScaleRad="118192" custRadScaleInc="2656">
        <dgm:presLayoutVars>
          <dgm:bulletEnabled val="1"/>
        </dgm:presLayoutVars>
      </dgm:prSet>
      <dgm:spPr/>
    </dgm:pt>
  </dgm:ptLst>
  <dgm:cxnLst>
    <dgm:cxn modelId="{A007FF14-6BE3-412E-B232-224797C62F01}" type="presOf" srcId="{3B891524-496C-49C6-83A8-CA7449D2EB7D}" destId="{E3D1B981-43A0-434C-8957-DB56BD26EC9A}" srcOrd="0" destOrd="0" presId="urn:microsoft.com/office/officeart/2008/layout/RadialCluster"/>
    <dgm:cxn modelId="{5E734923-CF67-46BA-AE95-D5F9138A32CE}" type="presOf" srcId="{178455A9-410F-4171-8FBA-9C89A04313FF}" destId="{DA76D8A0-38B7-4918-8A85-7A073F938D0E}" srcOrd="0" destOrd="0" presId="urn:microsoft.com/office/officeart/2008/layout/RadialCluster"/>
    <dgm:cxn modelId="{93D16E36-841C-452A-B5FA-B616DDCF7E2A}" srcId="{3B891524-496C-49C6-83A8-CA7449D2EB7D}" destId="{0D9D4DAD-1EF1-4A5D-9812-E907E8A5A02A}" srcOrd="2" destOrd="0" parTransId="{AFC48F05-7FDB-4AC3-8378-B8FDA46BCD1C}" sibTransId="{F3E0A65B-B71F-4483-A19B-6307F3551C4B}"/>
    <dgm:cxn modelId="{E3AF7138-B8A9-45E2-9777-0DD5C2B8434A}" type="presOf" srcId="{AFC48F05-7FDB-4AC3-8378-B8FDA46BCD1C}" destId="{87A87780-8A29-4C41-AA71-1E3F6D94BEC0}" srcOrd="0" destOrd="0" presId="urn:microsoft.com/office/officeart/2008/layout/RadialCluster"/>
    <dgm:cxn modelId="{4F5A0C6E-D280-40C7-85DC-E3890B8F7FF4}" srcId="{1530CFA9-B7E5-4D2B-8785-0141847528DF}" destId="{3B891524-496C-49C6-83A8-CA7449D2EB7D}" srcOrd="0" destOrd="0" parTransId="{5C926C75-1E2B-4BF9-9777-4E339AF612AD}" sibTransId="{09124193-6026-490A-AB8C-68BBC646F861}"/>
    <dgm:cxn modelId="{3A34E34E-F692-4930-BF67-43CD8F43810B}" srcId="{3B891524-496C-49C6-83A8-CA7449D2EB7D}" destId="{EC7890B1-B4FC-4F05-8E99-1E9D07E0C90E}" srcOrd="1" destOrd="0" parTransId="{A293C67C-B8F0-4D3C-8B2D-1EBECCD05EEC}" sibTransId="{AD09E560-18ED-48BA-B70C-9D7C8199BD80}"/>
    <dgm:cxn modelId="{43411F87-748A-4BD7-9915-4844325E857C}" srcId="{3B891524-496C-49C6-83A8-CA7449D2EB7D}" destId="{178455A9-410F-4171-8FBA-9C89A04313FF}" srcOrd="0" destOrd="0" parTransId="{125E97CB-83EC-48FA-B505-C2B63FB36942}" sibTransId="{B7FBBFDE-97F3-4A30-AE1E-F6AFBB4117B7}"/>
    <dgm:cxn modelId="{A3574188-FEED-42F7-8E06-C407C7B413CC}" type="presOf" srcId="{125E97CB-83EC-48FA-B505-C2B63FB36942}" destId="{C1B991AA-F898-4D87-99FC-DF6D66A8D35D}" srcOrd="0" destOrd="0" presId="urn:microsoft.com/office/officeart/2008/layout/RadialCluster"/>
    <dgm:cxn modelId="{8E0AE1A2-68F8-4CED-A13D-35C969CAEABB}" srcId="{1530CFA9-B7E5-4D2B-8785-0141847528DF}" destId="{3D098113-B9F5-4A19-8AFB-38F624B97DE4}" srcOrd="1" destOrd="0" parTransId="{393022F4-BEE1-4E13-8188-B9551172253A}" sibTransId="{07A916B0-59AD-418C-A9B6-DE43CC6C409B}"/>
    <dgm:cxn modelId="{F6D48DC6-218A-449F-BD82-290F80491244}" type="presOf" srcId="{1530CFA9-B7E5-4D2B-8785-0141847528DF}" destId="{476FD368-1206-4718-8B16-4D31784C43CA}" srcOrd="0" destOrd="0" presId="urn:microsoft.com/office/officeart/2008/layout/RadialCluster"/>
    <dgm:cxn modelId="{1C55A2D6-D82A-4143-800C-8DA67B123542}" type="presOf" srcId="{EC7890B1-B4FC-4F05-8E99-1E9D07E0C90E}" destId="{4DDA532D-1A26-4243-9D74-65F40486A7CB}" srcOrd="0" destOrd="0" presId="urn:microsoft.com/office/officeart/2008/layout/RadialCluster"/>
    <dgm:cxn modelId="{6A54C1E0-968B-4907-973D-988D263D2961}" type="presOf" srcId="{0D9D4DAD-1EF1-4A5D-9812-E907E8A5A02A}" destId="{955348C5-E95F-4AC0-80E1-62E0E4C733B7}" srcOrd="0" destOrd="0" presId="urn:microsoft.com/office/officeart/2008/layout/RadialCluster"/>
    <dgm:cxn modelId="{1754BCFF-3422-465C-B932-E02D7E33B050}" type="presOf" srcId="{A293C67C-B8F0-4D3C-8B2D-1EBECCD05EEC}" destId="{65948A3B-F0D1-4F3B-A651-A58163D73B94}" srcOrd="0" destOrd="0" presId="urn:microsoft.com/office/officeart/2008/layout/RadialCluster"/>
    <dgm:cxn modelId="{2C49CD1D-FE51-4E66-B7EB-A4F1DFC0B0CB}" type="presParOf" srcId="{476FD368-1206-4718-8B16-4D31784C43CA}" destId="{368968C6-BFDE-488A-AFB8-5909F77DB7F2}" srcOrd="0" destOrd="0" presId="urn:microsoft.com/office/officeart/2008/layout/RadialCluster"/>
    <dgm:cxn modelId="{7C0F3F15-C818-428A-92CA-94CA758CB3CF}" type="presParOf" srcId="{368968C6-BFDE-488A-AFB8-5909F77DB7F2}" destId="{E3D1B981-43A0-434C-8957-DB56BD26EC9A}" srcOrd="0" destOrd="0" presId="urn:microsoft.com/office/officeart/2008/layout/RadialCluster"/>
    <dgm:cxn modelId="{5CC218D1-2CE2-4385-88F9-A9D5F1337A56}" type="presParOf" srcId="{368968C6-BFDE-488A-AFB8-5909F77DB7F2}" destId="{C1B991AA-F898-4D87-99FC-DF6D66A8D35D}" srcOrd="1" destOrd="0" presId="urn:microsoft.com/office/officeart/2008/layout/RadialCluster"/>
    <dgm:cxn modelId="{7BD39D72-900A-4F9A-8D87-E912772F1855}" type="presParOf" srcId="{368968C6-BFDE-488A-AFB8-5909F77DB7F2}" destId="{DA76D8A0-38B7-4918-8A85-7A073F938D0E}" srcOrd="2" destOrd="0" presId="urn:microsoft.com/office/officeart/2008/layout/RadialCluster"/>
    <dgm:cxn modelId="{93E2408D-6234-4FBA-A67B-A8FDA1E70AEB}" type="presParOf" srcId="{368968C6-BFDE-488A-AFB8-5909F77DB7F2}" destId="{65948A3B-F0D1-4F3B-A651-A58163D73B94}" srcOrd="3" destOrd="0" presId="urn:microsoft.com/office/officeart/2008/layout/RadialCluster"/>
    <dgm:cxn modelId="{A8384FC2-A5A3-462C-95E2-02E37C52278B}" type="presParOf" srcId="{368968C6-BFDE-488A-AFB8-5909F77DB7F2}" destId="{4DDA532D-1A26-4243-9D74-65F40486A7CB}" srcOrd="4" destOrd="0" presId="urn:microsoft.com/office/officeart/2008/layout/RadialCluster"/>
    <dgm:cxn modelId="{61D0BAF9-E06B-473D-ACD8-FBABD5AD3344}" type="presParOf" srcId="{368968C6-BFDE-488A-AFB8-5909F77DB7F2}" destId="{87A87780-8A29-4C41-AA71-1E3F6D94BEC0}" srcOrd="5" destOrd="0" presId="urn:microsoft.com/office/officeart/2008/layout/RadialCluster"/>
    <dgm:cxn modelId="{1AA5BD29-A8A8-4659-B3D3-383A1ADFB586}" type="presParOf" srcId="{368968C6-BFDE-488A-AFB8-5909F77DB7F2}" destId="{955348C5-E95F-4AC0-80E1-62E0E4C733B7}"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2CBECA-D5A5-44D9-94FE-344E599A4E9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D64B2D6-ADB7-4A2D-9FEE-B014DF505923}">
      <dgm:prSet/>
      <dgm:spPr/>
      <dgm:t>
        <a:bodyPr/>
        <a:lstStyle/>
        <a:p>
          <a:r>
            <a:rPr lang="en-US" dirty="0"/>
            <a:t>Difficulty in daily functioning</a:t>
          </a:r>
        </a:p>
      </dgm:t>
    </dgm:pt>
    <dgm:pt modelId="{1A1AF2EA-68FE-4813-A06D-3464F878CBEE}" type="parTrans" cxnId="{A55E3246-A252-41CC-B152-9E4AEBC81AE0}">
      <dgm:prSet/>
      <dgm:spPr/>
      <dgm:t>
        <a:bodyPr/>
        <a:lstStyle/>
        <a:p>
          <a:endParaRPr lang="en-US"/>
        </a:p>
      </dgm:t>
    </dgm:pt>
    <dgm:pt modelId="{2095AA60-2A37-478A-90BD-EB95FB5554E5}" type="sibTrans" cxnId="{A55E3246-A252-41CC-B152-9E4AEBC81AE0}">
      <dgm:prSet/>
      <dgm:spPr/>
      <dgm:t>
        <a:bodyPr/>
        <a:lstStyle/>
        <a:p>
          <a:endParaRPr lang="en-US"/>
        </a:p>
      </dgm:t>
    </dgm:pt>
    <dgm:pt modelId="{88A95797-05F1-4B70-8494-A7792ECBCE59}">
      <dgm:prSet/>
      <dgm:spPr/>
      <dgm:t>
        <a:bodyPr/>
        <a:lstStyle/>
        <a:p>
          <a:r>
            <a:rPr lang="en-US" dirty="0"/>
            <a:t>Physical or psychological reactions to traumatic memories clients have shared</a:t>
          </a:r>
        </a:p>
      </dgm:t>
    </dgm:pt>
    <dgm:pt modelId="{FE8ECC77-8F5A-4B73-B425-0FA6F5227930}" type="parTrans" cxnId="{3F13745E-EED7-4845-BC9F-A62D34703090}">
      <dgm:prSet/>
      <dgm:spPr/>
      <dgm:t>
        <a:bodyPr/>
        <a:lstStyle/>
        <a:p>
          <a:endParaRPr lang="en-US"/>
        </a:p>
      </dgm:t>
    </dgm:pt>
    <dgm:pt modelId="{6DB95ECB-0DE2-444F-B817-6E57E4908EC8}" type="sibTrans" cxnId="{3F13745E-EED7-4845-BC9F-A62D34703090}">
      <dgm:prSet/>
      <dgm:spPr/>
      <dgm:t>
        <a:bodyPr/>
        <a:lstStyle/>
        <a:p>
          <a:endParaRPr lang="en-US"/>
        </a:p>
      </dgm:t>
    </dgm:pt>
    <dgm:pt modelId="{F0EA623A-CB5E-4C7A-9365-DB53B8E9EC3D}">
      <dgm:prSet/>
      <dgm:spPr/>
      <dgm:t>
        <a:bodyPr/>
        <a:lstStyle/>
        <a:p>
          <a:r>
            <a:rPr lang="en-US"/>
            <a:t>Avoidance behaviors during client interactions</a:t>
          </a:r>
        </a:p>
      </dgm:t>
    </dgm:pt>
    <dgm:pt modelId="{D5AA64DB-085C-4F90-BBAF-ED61899D9FED}" type="parTrans" cxnId="{8A9352B7-35D3-4574-BD78-207EAD78EA51}">
      <dgm:prSet/>
      <dgm:spPr/>
      <dgm:t>
        <a:bodyPr/>
        <a:lstStyle/>
        <a:p>
          <a:endParaRPr lang="en-US"/>
        </a:p>
      </dgm:t>
    </dgm:pt>
    <dgm:pt modelId="{77BB9171-3719-48D0-999B-7DCA5798B8D6}" type="sibTrans" cxnId="{8A9352B7-35D3-4574-BD78-207EAD78EA51}">
      <dgm:prSet/>
      <dgm:spPr/>
      <dgm:t>
        <a:bodyPr/>
        <a:lstStyle/>
        <a:p>
          <a:endParaRPr lang="en-US"/>
        </a:p>
      </dgm:t>
    </dgm:pt>
    <dgm:pt modelId="{E440CC96-80D1-48DD-8217-5F2BA10CE439}">
      <dgm:prSet/>
      <dgm:spPr/>
      <dgm:t>
        <a:bodyPr/>
        <a:lstStyle/>
        <a:p>
          <a:r>
            <a:rPr lang="en-US"/>
            <a:t>Feeling numb or diminished affect</a:t>
          </a:r>
        </a:p>
      </dgm:t>
    </dgm:pt>
    <dgm:pt modelId="{5F1E5232-23BF-43AB-8808-DD0A48213AC1}" type="parTrans" cxnId="{239244BB-97A0-463D-952F-FAC388C83906}">
      <dgm:prSet/>
      <dgm:spPr/>
      <dgm:t>
        <a:bodyPr/>
        <a:lstStyle/>
        <a:p>
          <a:endParaRPr lang="en-US"/>
        </a:p>
      </dgm:t>
    </dgm:pt>
    <dgm:pt modelId="{DE2FC9B3-1EE4-437E-B1E9-E7AF9B816632}" type="sibTrans" cxnId="{239244BB-97A0-463D-952F-FAC388C83906}">
      <dgm:prSet/>
      <dgm:spPr/>
      <dgm:t>
        <a:bodyPr/>
        <a:lstStyle/>
        <a:p>
          <a:endParaRPr lang="en-US"/>
        </a:p>
      </dgm:t>
    </dgm:pt>
    <dgm:pt modelId="{F8DAA223-5198-49F5-A25C-C1C267151A6B}" type="pres">
      <dgm:prSet presAssocID="{082CBECA-D5A5-44D9-94FE-344E599A4E94}" presName="root" presStyleCnt="0">
        <dgm:presLayoutVars>
          <dgm:dir/>
          <dgm:resizeHandles val="exact"/>
        </dgm:presLayoutVars>
      </dgm:prSet>
      <dgm:spPr/>
    </dgm:pt>
    <dgm:pt modelId="{E629DF17-EA4E-4E33-A981-5FC10B6F5614}" type="pres">
      <dgm:prSet presAssocID="{9D64B2D6-ADB7-4A2D-9FEE-B014DF505923}" presName="compNode" presStyleCnt="0"/>
      <dgm:spPr/>
    </dgm:pt>
    <dgm:pt modelId="{0251A961-D8B2-4CEE-9AE0-CCD600193D7B}" type="pres">
      <dgm:prSet presAssocID="{9D64B2D6-ADB7-4A2D-9FEE-B014DF505923}" presName="bgRect" presStyleLbl="bgShp" presStyleIdx="0" presStyleCnt="4" custLinFactNeighborX="222" custLinFactNeighborY="3085"/>
      <dgm:spPr/>
    </dgm:pt>
    <dgm:pt modelId="{3144A317-7B7B-461A-B5BE-EBB5CD3D390A}" type="pres">
      <dgm:prSet presAssocID="{9D64B2D6-ADB7-4A2D-9FEE-B014DF5059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9D03434E-A1E2-41BD-A386-FBBD992FA1F8}" type="pres">
      <dgm:prSet presAssocID="{9D64B2D6-ADB7-4A2D-9FEE-B014DF505923}" presName="spaceRect" presStyleCnt="0"/>
      <dgm:spPr/>
    </dgm:pt>
    <dgm:pt modelId="{BB58E7BE-5456-40C0-8DCC-55218381507D}" type="pres">
      <dgm:prSet presAssocID="{9D64B2D6-ADB7-4A2D-9FEE-B014DF505923}" presName="parTx" presStyleLbl="revTx" presStyleIdx="0" presStyleCnt="4">
        <dgm:presLayoutVars>
          <dgm:chMax val="0"/>
          <dgm:chPref val="0"/>
        </dgm:presLayoutVars>
      </dgm:prSet>
      <dgm:spPr/>
    </dgm:pt>
    <dgm:pt modelId="{A833DE7F-12C4-480B-96F3-87795BDA6940}" type="pres">
      <dgm:prSet presAssocID="{2095AA60-2A37-478A-90BD-EB95FB5554E5}" presName="sibTrans" presStyleCnt="0"/>
      <dgm:spPr/>
    </dgm:pt>
    <dgm:pt modelId="{8FCCE769-FC82-4427-9846-66F523472B2D}" type="pres">
      <dgm:prSet presAssocID="{88A95797-05F1-4B70-8494-A7792ECBCE59}" presName="compNode" presStyleCnt="0"/>
      <dgm:spPr/>
    </dgm:pt>
    <dgm:pt modelId="{D424F1E4-D7CB-44A7-A376-63B4AE131F9B}" type="pres">
      <dgm:prSet presAssocID="{88A95797-05F1-4B70-8494-A7792ECBCE59}" presName="bgRect" presStyleLbl="bgShp" presStyleIdx="1" presStyleCnt="4"/>
      <dgm:spPr/>
    </dgm:pt>
    <dgm:pt modelId="{DC415037-9644-4AB2-83B2-CB26980AE3C4}" type="pres">
      <dgm:prSet presAssocID="{88A95797-05F1-4B70-8494-A7792ECBCE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4ED42C3F-2766-4741-A58F-DE185B05C156}" type="pres">
      <dgm:prSet presAssocID="{88A95797-05F1-4B70-8494-A7792ECBCE59}" presName="spaceRect" presStyleCnt="0"/>
      <dgm:spPr/>
    </dgm:pt>
    <dgm:pt modelId="{70B354CC-7455-4521-895C-3880046BA483}" type="pres">
      <dgm:prSet presAssocID="{88A95797-05F1-4B70-8494-A7792ECBCE59}" presName="parTx" presStyleLbl="revTx" presStyleIdx="1" presStyleCnt="4">
        <dgm:presLayoutVars>
          <dgm:chMax val="0"/>
          <dgm:chPref val="0"/>
        </dgm:presLayoutVars>
      </dgm:prSet>
      <dgm:spPr/>
    </dgm:pt>
    <dgm:pt modelId="{7C6535D2-D1F1-4AF9-A915-FD921ACB200A}" type="pres">
      <dgm:prSet presAssocID="{6DB95ECB-0DE2-444F-B817-6E57E4908EC8}" presName="sibTrans" presStyleCnt="0"/>
      <dgm:spPr/>
    </dgm:pt>
    <dgm:pt modelId="{334AC32F-68C9-4AC0-9CCF-FAE8E65AE3C6}" type="pres">
      <dgm:prSet presAssocID="{F0EA623A-CB5E-4C7A-9365-DB53B8E9EC3D}" presName="compNode" presStyleCnt="0"/>
      <dgm:spPr/>
    </dgm:pt>
    <dgm:pt modelId="{CDEED51D-D5E2-4942-8536-8ACB4FA90194}" type="pres">
      <dgm:prSet presAssocID="{F0EA623A-CB5E-4C7A-9365-DB53B8E9EC3D}" presName="bgRect" presStyleLbl="bgShp" presStyleIdx="2" presStyleCnt="4"/>
      <dgm:spPr/>
    </dgm:pt>
    <dgm:pt modelId="{9FE79200-C64B-4B8C-BAB0-ED1D69EC046F}" type="pres">
      <dgm:prSet presAssocID="{F0EA623A-CB5E-4C7A-9365-DB53B8E9EC3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664BC8D1-6607-4922-B6D9-DFF01376AA40}" type="pres">
      <dgm:prSet presAssocID="{F0EA623A-CB5E-4C7A-9365-DB53B8E9EC3D}" presName="spaceRect" presStyleCnt="0"/>
      <dgm:spPr/>
    </dgm:pt>
    <dgm:pt modelId="{400FCC62-98BF-4B00-96B9-EEDF5FDE94CC}" type="pres">
      <dgm:prSet presAssocID="{F0EA623A-CB5E-4C7A-9365-DB53B8E9EC3D}" presName="parTx" presStyleLbl="revTx" presStyleIdx="2" presStyleCnt="4">
        <dgm:presLayoutVars>
          <dgm:chMax val="0"/>
          <dgm:chPref val="0"/>
        </dgm:presLayoutVars>
      </dgm:prSet>
      <dgm:spPr/>
    </dgm:pt>
    <dgm:pt modelId="{65EBE6C1-B0A5-49A8-BDAA-274851FCD230}" type="pres">
      <dgm:prSet presAssocID="{77BB9171-3719-48D0-999B-7DCA5798B8D6}" presName="sibTrans" presStyleCnt="0"/>
      <dgm:spPr/>
    </dgm:pt>
    <dgm:pt modelId="{6288ACDB-5772-47A5-A08C-ABB39C9AD0AD}" type="pres">
      <dgm:prSet presAssocID="{E440CC96-80D1-48DD-8217-5F2BA10CE439}" presName="compNode" presStyleCnt="0"/>
      <dgm:spPr/>
    </dgm:pt>
    <dgm:pt modelId="{C420A529-622E-4C4A-9731-321A883A9267}" type="pres">
      <dgm:prSet presAssocID="{E440CC96-80D1-48DD-8217-5F2BA10CE439}" presName="bgRect" presStyleLbl="bgShp" presStyleIdx="3" presStyleCnt="4"/>
      <dgm:spPr/>
    </dgm:pt>
    <dgm:pt modelId="{65238A68-3AAD-4264-9BDC-F5C1B5CC9824}" type="pres">
      <dgm:prSet presAssocID="{E440CC96-80D1-48DD-8217-5F2BA10CE4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4E5DF549-85B5-45E5-8CF1-32873204C3BB}" type="pres">
      <dgm:prSet presAssocID="{E440CC96-80D1-48DD-8217-5F2BA10CE439}" presName="spaceRect" presStyleCnt="0"/>
      <dgm:spPr/>
    </dgm:pt>
    <dgm:pt modelId="{F4E4E086-8012-48B7-AFA0-00AA170BFE50}" type="pres">
      <dgm:prSet presAssocID="{E440CC96-80D1-48DD-8217-5F2BA10CE439}" presName="parTx" presStyleLbl="revTx" presStyleIdx="3" presStyleCnt="4">
        <dgm:presLayoutVars>
          <dgm:chMax val="0"/>
          <dgm:chPref val="0"/>
        </dgm:presLayoutVars>
      </dgm:prSet>
      <dgm:spPr/>
    </dgm:pt>
  </dgm:ptLst>
  <dgm:cxnLst>
    <dgm:cxn modelId="{2BA7492B-067F-42D8-8E54-3A96919BE4D8}" type="presOf" srcId="{E440CC96-80D1-48DD-8217-5F2BA10CE439}" destId="{F4E4E086-8012-48B7-AFA0-00AA170BFE50}" srcOrd="0" destOrd="0" presId="urn:microsoft.com/office/officeart/2018/2/layout/IconVerticalSolidList"/>
    <dgm:cxn modelId="{9603D73D-A985-4E12-B517-121F63B1B0A4}" type="presOf" srcId="{9D64B2D6-ADB7-4A2D-9FEE-B014DF505923}" destId="{BB58E7BE-5456-40C0-8DCC-55218381507D}" srcOrd="0" destOrd="0" presId="urn:microsoft.com/office/officeart/2018/2/layout/IconVerticalSolidList"/>
    <dgm:cxn modelId="{3F13745E-EED7-4845-BC9F-A62D34703090}" srcId="{082CBECA-D5A5-44D9-94FE-344E599A4E94}" destId="{88A95797-05F1-4B70-8494-A7792ECBCE59}" srcOrd="1" destOrd="0" parTransId="{FE8ECC77-8F5A-4B73-B425-0FA6F5227930}" sibTransId="{6DB95ECB-0DE2-444F-B817-6E57E4908EC8}"/>
    <dgm:cxn modelId="{A55E3246-A252-41CC-B152-9E4AEBC81AE0}" srcId="{082CBECA-D5A5-44D9-94FE-344E599A4E94}" destId="{9D64B2D6-ADB7-4A2D-9FEE-B014DF505923}" srcOrd="0" destOrd="0" parTransId="{1A1AF2EA-68FE-4813-A06D-3464F878CBEE}" sibTransId="{2095AA60-2A37-478A-90BD-EB95FB5554E5}"/>
    <dgm:cxn modelId="{353C6748-9770-4B8B-B709-B351B0A39B5A}" type="presOf" srcId="{F0EA623A-CB5E-4C7A-9365-DB53B8E9EC3D}" destId="{400FCC62-98BF-4B00-96B9-EEDF5FDE94CC}" srcOrd="0" destOrd="0" presId="urn:microsoft.com/office/officeart/2018/2/layout/IconVerticalSolidList"/>
    <dgm:cxn modelId="{3D2D9871-1CB2-41EF-938C-D69512C6272B}" type="presOf" srcId="{082CBECA-D5A5-44D9-94FE-344E599A4E94}" destId="{F8DAA223-5198-49F5-A25C-C1C267151A6B}" srcOrd="0" destOrd="0" presId="urn:microsoft.com/office/officeart/2018/2/layout/IconVerticalSolidList"/>
    <dgm:cxn modelId="{8A9352B7-35D3-4574-BD78-207EAD78EA51}" srcId="{082CBECA-D5A5-44D9-94FE-344E599A4E94}" destId="{F0EA623A-CB5E-4C7A-9365-DB53B8E9EC3D}" srcOrd="2" destOrd="0" parTransId="{D5AA64DB-085C-4F90-BBAF-ED61899D9FED}" sibTransId="{77BB9171-3719-48D0-999B-7DCA5798B8D6}"/>
    <dgm:cxn modelId="{239244BB-97A0-463D-952F-FAC388C83906}" srcId="{082CBECA-D5A5-44D9-94FE-344E599A4E94}" destId="{E440CC96-80D1-48DD-8217-5F2BA10CE439}" srcOrd="3" destOrd="0" parTransId="{5F1E5232-23BF-43AB-8808-DD0A48213AC1}" sibTransId="{DE2FC9B3-1EE4-437E-B1E9-E7AF9B816632}"/>
    <dgm:cxn modelId="{1D3B3EE7-0046-4F3B-8C8E-FB3B1CF1B8C2}" type="presOf" srcId="{88A95797-05F1-4B70-8494-A7792ECBCE59}" destId="{70B354CC-7455-4521-895C-3880046BA483}" srcOrd="0" destOrd="0" presId="urn:microsoft.com/office/officeart/2018/2/layout/IconVerticalSolidList"/>
    <dgm:cxn modelId="{34FF38AB-32AD-4323-A734-6561F6AEDC06}" type="presParOf" srcId="{F8DAA223-5198-49F5-A25C-C1C267151A6B}" destId="{E629DF17-EA4E-4E33-A981-5FC10B6F5614}" srcOrd="0" destOrd="0" presId="urn:microsoft.com/office/officeart/2018/2/layout/IconVerticalSolidList"/>
    <dgm:cxn modelId="{9DA6A363-6344-4721-9F08-7114ACB6F097}" type="presParOf" srcId="{E629DF17-EA4E-4E33-A981-5FC10B6F5614}" destId="{0251A961-D8B2-4CEE-9AE0-CCD600193D7B}" srcOrd="0" destOrd="0" presId="urn:microsoft.com/office/officeart/2018/2/layout/IconVerticalSolidList"/>
    <dgm:cxn modelId="{DFBA0B10-6132-4880-87F9-773CD60AAF00}" type="presParOf" srcId="{E629DF17-EA4E-4E33-A981-5FC10B6F5614}" destId="{3144A317-7B7B-461A-B5BE-EBB5CD3D390A}" srcOrd="1" destOrd="0" presId="urn:microsoft.com/office/officeart/2018/2/layout/IconVerticalSolidList"/>
    <dgm:cxn modelId="{5258B158-6B81-46BA-8D34-EAD6883F3530}" type="presParOf" srcId="{E629DF17-EA4E-4E33-A981-5FC10B6F5614}" destId="{9D03434E-A1E2-41BD-A386-FBBD992FA1F8}" srcOrd="2" destOrd="0" presId="urn:microsoft.com/office/officeart/2018/2/layout/IconVerticalSolidList"/>
    <dgm:cxn modelId="{C5218870-747D-4BCC-B210-76DB1D50CBA3}" type="presParOf" srcId="{E629DF17-EA4E-4E33-A981-5FC10B6F5614}" destId="{BB58E7BE-5456-40C0-8DCC-55218381507D}" srcOrd="3" destOrd="0" presId="urn:microsoft.com/office/officeart/2018/2/layout/IconVerticalSolidList"/>
    <dgm:cxn modelId="{E589D00F-E937-4FD7-8F3D-43B07BA81CBF}" type="presParOf" srcId="{F8DAA223-5198-49F5-A25C-C1C267151A6B}" destId="{A833DE7F-12C4-480B-96F3-87795BDA6940}" srcOrd="1" destOrd="0" presId="urn:microsoft.com/office/officeart/2018/2/layout/IconVerticalSolidList"/>
    <dgm:cxn modelId="{9791CBB2-1188-4693-B97A-0E9C70162DCC}" type="presParOf" srcId="{F8DAA223-5198-49F5-A25C-C1C267151A6B}" destId="{8FCCE769-FC82-4427-9846-66F523472B2D}" srcOrd="2" destOrd="0" presId="urn:microsoft.com/office/officeart/2018/2/layout/IconVerticalSolidList"/>
    <dgm:cxn modelId="{C78399A9-6BBF-4E4F-BDB9-75F8FEE8A92A}" type="presParOf" srcId="{8FCCE769-FC82-4427-9846-66F523472B2D}" destId="{D424F1E4-D7CB-44A7-A376-63B4AE131F9B}" srcOrd="0" destOrd="0" presId="urn:microsoft.com/office/officeart/2018/2/layout/IconVerticalSolidList"/>
    <dgm:cxn modelId="{364D824A-EBEA-4263-9BF7-BDE463B31FDD}" type="presParOf" srcId="{8FCCE769-FC82-4427-9846-66F523472B2D}" destId="{DC415037-9644-4AB2-83B2-CB26980AE3C4}" srcOrd="1" destOrd="0" presId="urn:microsoft.com/office/officeart/2018/2/layout/IconVerticalSolidList"/>
    <dgm:cxn modelId="{2FF9F935-3C74-4C49-9687-EC836377F0F8}" type="presParOf" srcId="{8FCCE769-FC82-4427-9846-66F523472B2D}" destId="{4ED42C3F-2766-4741-A58F-DE185B05C156}" srcOrd="2" destOrd="0" presId="urn:microsoft.com/office/officeart/2018/2/layout/IconVerticalSolidList"/>
    <dgm:cxn modelId="{9C3042CB-2CC2-4390-ABF6-489BB540DB3A}" type="presParOf" srcId="{8FCCE769-FC82-4427-9846-66F523472B2D}" destId="{70B354CC-7455-4521-895C-3880046BA483}" srcOrd="3" destOrd="0" presId="urn:microsoft.com/office/officeart/2018/2/layout/IconVerticalSolidList"/>
    <dgm:cxn modelId="{75F428E7-8231-4C7D-880D-38770C61D1ED}" type="presParOf" srcId="{F8DAA223-5198-49F5-A25C-C1C267151A6B}" destId="{7C6535D2-D1F1-4AF9-A915-FD921ACB200A}" srcOrd="3" destOrd="0" presId="urn:microsoft.com/office/officeart/2018/2/layout/IconVerticalSolidList"/>
    <dgm:cxn modelId="{77E9D084-3511-4BD7-BF1C-4DCCCD70DD5A}" type="presParOf" srcId="{F8DAA223-5198-49F5-A25C-C1C267151A6B}" destId="{334AC32F-68C9-4AC0-9CCF-FAE8E65AE3C6}" srcOrd="4" destOrd="0" presId="urn:microsoft.com/office/officeart/2018/2/layout/IconVerticalSolidList"/>
    <dgm:cxn modelId="{C3F15A18-4774-4D83-AEE5-969970F33010}" type="presParOf" srcId="{334AC32F-68C9-4AC0-9CCF-FAE8E65AE3C6}" destId="{CDEED51D-D5E2-4942-8536-8ACB4FA90194}" srcOrd="0" destOrd="0" presId="urn:microsoft.com/office/officeart/2018/2/layout/IconVerticalSolidList"/>
    <dgm:cxn modelId="{4EC76BF4-FA95-46E2-A8CA-13BB0E3B7B72}" type="presParOf" srcId="{334AC32F-68C9-4AC0-9CCF-FAE8E65AE3C6}" destId="{9FE79200-C64B-4B8C-BAB0-ED1D69EC046F}" srcOrd="1" destOrd="0" presId="urn:microsoft.com/office/officeart/2018/2/layout/IconVerticalSolidList"/>
    <dgm:cxn modelId="{2F449327-1E53-4BF3-B7FB-615D461A92A7}" type="presParOf" srcId="{334AC32F-68C9-4AC0-9CCF-FAE8E65AE3C6}" destId="{664BC8D1-6607-4922-B6D9-DFF01376AA40}" srcOrd="2" destOrd="0" presId="urn:microsoft.com/office/officeart/2018/2/layout/IconVerticalSolidList"/>
    <dgm:cxn modelId="{F46C3156-6C95-46F4-A906-38E4D19EB471}" type="presParOf" srcId="{334AC32F-68C9-4AC0-9CCF-FAE8E65AE3C6}" destId="{400FCC62-98BF-4B00-96B9-EEDF5FDE94CC}" srcOrd="3" destOrd="0" presId="urn:microsoft.com/office/officeart/2018/2/layout/IconVerticalSolidList"/>
    <dgm:cxn modelId="{A1B2044A-EBF3-4896-8CE7-868E51896855}" type="presParOf" srcId="{F8DAA223-5198-49F5-A25C-C1C267151A6B}" destId="{65EBE6C1-B0A5-49A8-BDAA-274851FCD230}" srcOrd="5" destOrd="0" presId="urn:microsoft.com/office/officeart/2018/2/layout/IconVerticalSolidList"/>
    <dgm:cxn modelId="{906F0D3C-7A96-427C-8EDC-57EA60EF8E4F}" type="presParOf" srcId="{F8DAA223-5198-49F5-A25C-C1C267151A6B}" destId="{6288ACDB-5772-47A5-A08C-ABB39C9AD0AD}" srcOrd="6" destOrd="0" presId="urn:microsoft.com/office/officeart/2018/2/layout/IconVerticalSolidList"/>
    <dgm:cxn modelId="{79CAF1BD-5EC8-4E8E-B623-E090EB71E229}" type="presParOf" srcId="{6288ACDB-5772-47A5-A08C-ABB39C9AD0AD}" destId="{C420A529-622E-4C4A-9731-321A883A9267}" srcOrd="0" destOrd="0" presId="urn:microsoft.com/office/officeart/2018/2/layout/IconVerticalSolidList"/>
    <dgm:cxn modelId="{9C2D6848-2E05-4494-9D14-8BCB6DB20E89}" type="presParOf" srcId="{6288ACDB-5772-47A5-A08C-ABB39C9AD0AD}" destId="{65238A68-3AAD-4264-9BDC-F5C1B5CC9824}" srcOrd="1" destOrd="0" presId="urn:microsoft.com/office/officeart/2018/2/layout/IconVerticalSolidList"/>
    <dgm:cxn modelId="{341ED7ED-6F99-4180-8D52-C760874A9BDE}" type="presParOf" srcId="{6288ACDB-5772-47A5-A08C-ABB39C9AD0AD}" destId="{4E5DF549-85B5-45E5-8CF1-32873204C3BB}" srcOrd="2" destOrd="0" presId="urn:microsoft.com/office/officeart/2018/2/layout/IconVerticalSolidList"/>
    <dgm:cxn modelId="{11BD59D4-5329-4EF0-9C34-7DEDC87878A4}" type="presParOf" srcId="{6288ACDB-5772-47A5-A08C-ABB39C9AD0AD}" destId="{F4E4E086-8012-48B7-AFA0-00AA170BFE5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2CBECA-D5A5-44D9-94FE-344E599A4E94}"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D64B2D6-ADB7-4A2D-9FEE-B014DF505923}">
      <dgm:prSet custT="1"/>
      <dgm:spPr/>
      <dgm:t>
        <a:bodyPr/>
        <a:lstStyle/>
        <a:p>
          <a:pPr>
            <a:lnSpc>
              <a:spcPct val="100000"/>
            </a:lnSpc>
          </a:pPr>
          <a:r>
            <a:rPr lang="en-US" sz="2100" dirty="0"/>
            <a:t>Difficulty limiting emotional expression </a:t>
          </a:r>
        </a:p>
      </dgm:t>
    </dgm:pt>
    <dgm:pt modelId="{2095AA60-2A37-478A-90BD-EB95FB5554E5}" type="sibTrans" cxnId="{A55E3246-A252-41CC-B152-9E4AEBC81AE0}">
      <dgm:prSet/>
      <dgm:spPr/>
      <dgm:t>
        <a:bodyPr/>
        <a:lstStyle/>
        <a:p>
          <a:endParaRPr lang="en-US"/>
        </a:p>
      </dgm:t>
    </dgm:pt>
    <dgm:pt modelId="{1A1AF2EA-68FE-4813-A06D-3464F878CBEE}" type="parTrans" cxnId="{A55E3246-A252-41CC-B152-9E4AEBC81AE0}">
      <dgm:prSet/>
      <dgm:spPr/>
      <dgm:t>
        <a:bodyPr/>
        <a:lstStyle/>
        <a:p>
          <a:endParaRPr lang="en-US"/>
        </a:p>
      </dgm:t>
    </dgm:pt>
    <dgm:pt modelId="{88A95797-05F1-4B70-8494-A7792ECBCE59}">
      <dgm:prSet custT="1"/>
      <dgm:spPr/>
      <dgm:t>
        <a:bodyPr/>
        <a:lstStyle/>
        <a:p>
          <a:pPr>
            <a:lnSpc>
              <a:spcPct val="100000"/>
            </a:lnSpc>
          </a:pPr>
          <a:r>
            <a:rPr lang="en-US" sz="2100"/>
            <a:t>Heightened arousal</a:t>
          </a:r>
        </a:p>
      </dgm:t>
    </dgm:pt>
    <dgm:pt modelId="{6DB95ECB-0DE2-444F-B817-6E57E4908EC8}" type="sibTrans" cxnId="{3F13745E-EED7-4845-BC9F-A62D34703090}">
      <dgm:prSet/>
      <dgm:spPr/>
      <dgm:t>
        <a:bodyPr/>
        <a:lstStyle/>
        <a:p>
          <a:endParaRPr lang="en-US"/>
        </a:p>
      </dgm:t>
    </dgm:pt>
    <dgm:pt modelId="{FE8ECC77-8F5A-4B73-B425-0FA6F5227930}" type="parTrans" cxnId="{3F13745E-EED7-4845-BC9F-A62D34703090}">
      <dgm:prSet/>
      <dgm:spPr/>
      <dgm:t>
        <a:bodyPr/>
        <a:lstStyle/>
        <a:p>
          <a:endParaRPr lang="en-US"/>
        </a:p>
      </dgm:t>
    </dgm:pt>
    <dgm:pt modelId="{F0EA623A-CB5E-4C7A-9365-DB53B8E9EC3D}">
      <dgm:prSet custT="1"/>
      <dgm:spPr/>
      <dgm:t>
        <a:bodyPr/>
        <a:lstStyle/>
        <a:p>
          <a:pPr>
            <a:lnSpc>
              <a:spcPct val="100000"/>
            </a:lnSpc>
          </a:pPr>
          <a:r>
            <a:rPr lang="en-US" sz="2100"/>
            <a:t>Insomnia</a:t>
          </a:r>
        </a:p>
      </dgm:t>
    </dgm:pt>
    <dgm:pt modelId="{77BB9171-3719-48D0-999B-7DCA5798B8D6}" type="sibTrans" cxnId="{8A9352B7-35D3-4574-BD78-207EAD78EA51}">
      <dgm:prSet/>
      <dgm:spPr/>
      <dgm:t>
        <a:bodyPr/>
        <a:lstStyle/>
        <a:p>
          <a:endParaRPr lang="en-US"/>
        </a:p>
      </dgm:t>
    </dgm:pt>
    <dgm:pt modelId="{D5AA64DB-085C-4F90-BBAF-ED61899D9FED}" type="parTrans" cxnId="{8A9352B7-35D3-4574-BD78-207EAD78EA51}">
      <dgm:prSet/>
      <dgm:spPr/>
      <dgm:t>
        <a:bodyPr/>
        <a:lstStyle/>
        <a:p>
          <a:endParaRPr lang="en-US"/>
        </a:p>
      </dgm:t>
    </dgm:pt>
    <dgm:pt modelId="{E440CC96-80D1-48DD-8217-5F2BA10CE439}">
      <dgm:prSet custT="1"/>
      <dgm:spPr/>
      <dgm:t>
        <a:bodyPr/>
        <a:lstStyle/>
        <a:p>
          <a:pPr>
            <a:lnSpc>
              <a:spcPct val="100000"/>
            </a:lnSpc>
          </a:pPr>
          <a:r>
            <a:rPr lang="en-US" sz="2100"/>
            <a:t>Depression</a:t>
          </a:r>
        </a:p>
      </dgm:t>
    </dgm:pt>
    <dgm:pt modelId="{DE2FC9B3-1EE4-437E-B1E9-E7AF9B816632}" type="sibTrans" cxnId="{239244BB-97A0-463D-952F-FAC388C83906}">
      <dgm:prSet/>
      <dgm:spPr/>
      <dgm:t>
        <a:bodyPr/>
        <a:lstStyle/>
        <a:p>
          <a:endParaRPr lang="en-US"/>
        </a:p>
      </dgm:t>
    </dgm:pt>
    <dgm:pt modelId="{5F1E5232-23BF-43AB-8808-DD0A48213AC1}" type="parTrans" cxnId="{239244BB-97A0-463D-952F-FAC388C83906}">
      <dgm:prSet/>
      <dgm:spPr/>
      <dgm:t>
        <a:bodyPr/>
        <a:lstStyle/>
        <a:p>
          <a:endParaRPr lang="en-US"/>
        </a:p>
      </dgm:t>
    </dgm:pt>
    <dgm:pt modelId="{5D9D5A2D-4554-409F-9B94-E93A61A90283}">
      <dgm:prSet custT="1"/>
      <dgm:spPr/>
      <dgm:t>
        <a:bodyPr/>
        <a:lstStyle/>
        <a:p>
          <a:pPr>
            <a:lnSpc>
              <a:spcPct val="100000"/>
            </a:lnSpc>
            <a:buFont typeface="Arial" panose="020B0604020202020204" pitchFamily="34" charset="0"/>
            <a:buChar char="•"/>
          </a:pPr>
          <a:r>
            <a:rPr lang="en-US" sz="2100"/>
            <a:t>Detaching from family, friends, and other social supports</a:t>
          </a:r>
        </a:p>
      </dgm:t>
    </dgm:pt>
    <dgm:pt modelId="{85E60E7D-B604-473C-B5F0-3928DE7E7F9C}" type="parTrans" cxnId="{D8B1A840-CB52-4987-8903-A5B02EE87A11}">
      <dgm:prSet/>
      <dgm:spPr/>
      <dgm:t>
        <a:bodyPr/>
        <a:lstStyle/>
        <a:p>
          <a:endParaRPr lang="en-US"/>
        </a:p>
      </dgm:t>
    </dgm:pt>
    <dgm:pt modelId="{F13A8E2B-D431-47CC-88CF-D93CE9A4805F}" type="sibTrans" cxnId="{D8B1A840-CB52-4987-8903-A5B02EE87A11}">
      <dgm:prSet/>
      <dgm:spPr/>
      <dgm:t>
        <a:bodyPr/>
        <a:lstStyle/>
        <a:p>
          <a:endParaRPr lang="en-US"/>
        </a:p>
      </dgm:t>
    </dgm:pt>
    <dgm:pt modelId="{F8DAA223-5198-49F5-A25C-C1C267151A6B}" type="pres">
      <dgm:prSet presAssocID="{082CBECA-D5A5-44D9-94FE-344E599A4E94}" presName="root" presStyleCnt="0">
        <dgm:presLayoutVars>
          <dgm:dir/>
          <dgm:resizeHandles val="exact"/>
        </dgm:presLayoutVars>
      </dgm:prSet>
      <dgm:spPr/>
    </dgm:pt>
    <dgm:pt modelId="{E629DF17-EA4E-4E33-A981-5FC10B6F5614}" type="pres">
      <dgm:prSet presAssocID="{9D64B2D6-ADB7-4A2D-9FEE-B014DF505923}" presName="compNode" presStyleCnt="0"/>
      <dgm:spPr/>
    </dgm:pt>
    <dgm:pt modelId="{0251A961-D8B2-4CEE-9AE0-CCD600193D7B}" type="pres">
      <dgm:prSet presAssocID="{9D64B2D6-ADB7-4A2D-9FEE-B014DF505923}" presName="bgRect" presStyleLbl="bgShp" presStyleIdx="0" presStyleCnt="5"/>
      <dgm:spPr/>
    </dgm:pt>
    <dgm:pt modelId="{3144A317-7B7B-461A-B5BE-EBB5CD3D390A}" type="pres">
      <dgm:prSet presAssocID="{9D64B2D6-ADB7-4A2D-9FEE-B014DF50592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9D03434E-A1E2-41BD-A386-FBBD992FA1F8}" type="pres">
      <dgm:prSet presAssocID="{9D64B2D6-ADB7-4A2D-9FEE-B014DF505923}" presName="spaceRect" presStyleCnt="0"/>
      <dgm:spPr/>
    </dgm:pt>
    <dgm:pt modelId="{BB58E7BE-5456-40C0-8DCC-55218381507D}" type="pres">
      <dgm:prSet presAssocID="{9D64B2D6-ADB7-4A2D-9FEE-B014DF505923}" presName="parTx" presStyleLbl="revTx" presStyleIdx="0" presStyleCnt="5">
        <dgm:presLayoutVars>
          <dgm:chMax val="0"/>
          <dgm:chPref val="0"/>
        </dgm:presLayoutVars>
      </dgm:prSet>
      <dgm:spPr/>
    </dgm:pt>
    <dgm:pt modelId="{A833DE7F-12C4-480B-96F3-87795BDA6940}" type="pres">
      <dgm:prSet presAssocID="{2095AA60-2A37-478A-90BD-EB95FB5554E5}" presName="sibTrans" presStyleCnt="0"/>
      <dgm:spPr/>
    </dgm:pt>
    <dgm:pt modelId="{8FCCE769-FC82-4427-9846-66F523472B2D}" type="pres">
      <dgm:prSet presAssocID="{88A95797-05F1-4B70-8494-A7792ECBCE59}" presName="compNode" presStyleCnt="0"/>
      <dgm:spPr/>
    </dgm:pt>
    <dgm:pt modelId="{D424F1E4-D7CB-44A7-A376-63B4AE131F9B}" type="pres">
      <dgm:prSet presAssocID="{88A95797-05F1-4B70-8494-A7792ECBCE59}" presName="bgRect" presStyleLbl="bgShp" presStyleIdx="1" presStyleCnt="5"/>
      <dgm:spPr/>
    </dgm:pt>
    <dgm:pt modelId="{DC415037-9644-4AB2-83B2-CB26980AE3C4}" type="pres">
      <dgm:prSet presAssocID="{88A95797-05F1-4B70-8494-A7792ECBCE5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4ED42C3F-2766-4741-A58F-DE185B05C156}" type="pres">
      <dgm:prSet presAssocID="{88A95797-05F1-4B70-8494-A7792ECBCE59}" presName="spaceRect" presStyleCnt="0"/>
      <dgm:spPr/>
    </dgm:pt>
    <dgm:pt modelId="{70B354CC-7455-4521-895C-3880046BA483}" type="pres">
      <dgm:prSet presAssocID="{88A95797-05F1-4B70-8494-A7792ECBCE59}" presName="parTx" presStyleLbl="revTx" presStyleIdx="1" presStyleCnt="5">
        <dgm:presLayoutVars>
          <dgm:chMax val="0"/>
          <dgm:chPref val="0"/>
        </dgm:presLayoutVars>
      </dgm:prSet>
      <dgm:spPr/>
    </dgm:pt>
    <dgm:pt modelId="{7C6535D2-D1F1-4AF9-A915-FD921ACB200A}" type="pres">
      <dgm:prSet presAssocID="{6DB95ECB-0DE2-444F-B817-6E57E4908EC8}" presName="sibTrans" presStyleCnt="0"/>
      <dgm:spPr/>
    </dgm:pt>
    <dgm:pt modelId="{334AC32F-68C9-4AC0-9CCF-FAE8E65AE3C6}" type="pres">
      <dgm:prSet presAssocID="{F0EA623A-CB5E-4C7A-9365-DB53B8E9EC3D}" presName="compNode" presStyleCnt="0"/>
      <dgm:spPr/>
    </dgm:pt>
    <dgm:pt modelId="{CDEED51D-D5E2-4942-8536-8ACB4FA90194}" type="pres">
      <dgm:prSet presAssocID="{F0EA623A-CB5E-4C7A-9365-DB53B8E9EC3D}" presName="bgRect" presStyleLbl="bgShp" presStyleIdx="2" presStyleCnt="5"/>
      <dgm:spPr/>
    </dgm:pt>
    <dgm:pt modelId="{9FE79200-C64B-4B8C-BAB0-ED1D69EC046F}" type="pres">
      <dgm:prSet presAssocID="{F0EA623A-CB5E-4C7A-9365-DB53B8E9EC3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leep"/>
        </a:ext>
      </dgm:extLst>
    </dgm:pt>
    <dgm:pt modelId="{664BC8D1-6607-4922-B6D9-DFF01376AA40}" type="pres">
      <dgm:prSet presAssocID="{F0EA623A-CB5E-4C7A-9365-DB53B8E9EC3D}" presName="spaceRect" presStyleCnt="0"/>
      <dgm:spPr/>
    </dgm:pt>
    <dgm:pt modelId="{400FCC62-98BF-4B00-96B9-EEDF5FDE94CC}" type="pres">
      <dgm:prSet presAssocID="{F0EA623A-CB5E-4C7A-9365-DB53B8E9EC3D}" presName="parTx" presStyleLbl="revTx" presStyleIdx="2" presStyleCnt="5">
        <dgm:presLayoutVars>
          <dgm:chMax val="0"/>
          <dgm:chPref val="0"/>
        </dgm:presLayoutVars>
      </dgm:prSet>
      <dgm:spPr/>
    </dgm:pt>
    <dgm:pt modelId="{65EBE6C1-B0A5-49A8-BDAA-274851FCD230}" type="pres">
      <dgm:prSet presAssocID="{77BB9171-3719-48D0-999B-7DCA5798B8D6}" presName="sibTrans" presStyleCnt="0"/>
      <dgm:spPr/>
    </dgm:pt>
    <dgm:pt modelId="{6288ACDB-5772-47A5-A08C-ABB39C9AD0AD}" type="pres">
      <dgm:prSet presAssocID="{E440CC96-80D1-48DD-8217-5F2BA10CE439}" presName="compNode" presStyleCnt="0"/>
      <dgm:spPr/>
    </dgm:pt>
    <dgm:pt modelId="{C420A529-622E-4C4A-9731-321A883A9267}" type="pres">
      <dgm:prSet presAssocID="{E440CC96-80D1-48DD-8217-5F2BA10CE439}" presName="bgRect" presStyleLbl="bgShp" presStyleIdx="3" presStyleCnt="5"/>
      <dgm:spPr/>
    </dgm:pt>
    <dgm:pt modelId="{65238A68-3AAD-4264-9BDC-F5C1B5CC9824}" type="pres">
      <dgm:prSet presAssocID="{E440CC96-80D1-48DD-8217-5F2BA10CE4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rying Face with No Fill"/>
        </a:ext>
      </dgm:extLst>
    </dgm:pt>
    <dgm:pt modelId="{4E5DF549-85B5-45E5-8CF1-32873204C3BB}" type="pres">
      <dgm:prSet presAssocID="{E440CC96-80D1-48DD-8217-5F2BA10CE439}" presName="spaceRect" presStyleCnt="0"/>
      <dgm:spPr/>
    </dgm:pt>
    <dgm:pt modelId="{F4E4E086-8012-48B7-AFA0-00AA170BFE50}" type="pres">
      <dgm:prSet presAssocID="{E440CC96-80D1-48DD-8217-5F2BA10CE439}" presName="parTx" presStyleLbl="revTx" presStyleIdx="3" presStyleCnt="5">
        <dgm:presLayoutVars>
          <dgm:chMax val="0"/>
          <dgm:chPref val="0"/>
        </dgm:presLayoutVars>
      </dgm:prSet>
      <dgm:spPr/>
    </dgm:pt>
    <dgm:pt modelId="{F16CE154-8C05-47EE-8A22-0AF979082B7F}" type="pres">
      <dgm:prSet presAssocID="{DE2FC9B3-1EE4-437E-B1E9-E7AF9B816632}" presName="sibTrans" presStyleCnt="0"/>
      <dgm:spPr/>
    </dgm:pt>
    <dgm:pt modelId="{FCA08B9D-858E-4424-8310-BA7E8A7DF27D}" type="pres">
      <dgm:prSet presAssocID="{5D9D5A2D-4554-409F-9B94-E93A61A90283}" presName="compNode" presStyleCnt="0"/>
      <dgm:spPr/>
    </dgm:pt>
    <dgm:pt modelId="{550EEB21-668E-4D57-881D-EED36972D2C6}" type="pres">
      <dgm:prSet presAssocID="{5D9D5A2D-4554-409F-9B94-E93A61A90283}" presName="bgRect" presStyleLbl="bgShp" presStyleIdx="4" presStyleCnt="5"/>
      <dgm:spPr/>
    </dgm:pt>
    <dgm:pt modelId="{A4E97218-9FA6-4956-9160-A079DC160E5D}" type="pres">
      <dgm:prSet presAssocID="{5D9D5A2D-4554-409F-9B94-E93A61A9028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inimize"/>
        </a:ext>
      </dgm:extLst>
    </dgm:pt>
    <dgm:pt modelId="{ED620383-599B-4DF7-993C-CB7511B1FC30}" type="pres">
      <dgm:prSet presAssocID="{5D9D5A2D-4554-409F-9B94-E93A61A90283}" presName="spaceRect" presStyleCnt="0"/>
      <dgm:spPr/>
    </dgm:pt>
    <dgm:pt modelId="{FF741014-0470-43AE-9ADE-7740150E2736}" type="pres">
      <dgm:prSet presAssocID="{5D9D5A2D-4554-409F-9B94-E93A61A90283}" presName="parTx" presStyleLbl="revTx" presStyleIdx="4" presStyleCnt="5">
        <dgm:presLayoutVars>
          <dgm:chMax val="0"/>
          <dgm:chPref val="0"/>
        </dgm:presLayoutVars>
      </dgm:prSet>
      <dgm:spPr/>
    </dgm:pt>
  </dgm:ptLst>
  <dgm:cxnLst>
    <dgm:cxn modelId="{2BA7492B-067F-42D8-8E54-3A96919BE4D8}" type="presOf" srcId="{E440CC96-80D1-48DD-8217-5F2BA10CE439}" destId="{F4E4E086-8012-48B7-AFA0-00AA170BFE50}" srcOrd="0" destOrd="0" presId="urn:microsoft.com/office/officeart/2018/2/layout/IconVerticalSolidList"/>
    <dgm:cxn modelId="{9603D73D-A985-4E12-B517-121F63B1B0A4}" type="presOf" srcId="{9D64B2D6-ADB7-4A2D-9FEE-B014DF505923}" destId="{BB58E7BE-5456-40C0-8DCC-55218381507D}" srcOrd="0" destOrd="0" presId="urn:microsoft.com/office/officeart/2018/2/layout/IconVerticalSolidList"/>
    <dgm:cxn modelId="{D8B1A840-CB52-4987-8903-A5B02EE87A11}" srcId="{082CBECA-D5A5-44D9-94FE-344E599A4E94}" destId="{5D9D5A2D-4554-409F-9B94-E93A61A90283}" srcOrd="4" destOrd="0" parTransId="{85E60E7D-B604-473C-B5F0-3928DE7E7F9C}" sibTransId="{F13A8E2B-D431-47CC-88CF-D93CE9A4805F}"/>
    <dgm:cxn modelId="{3F13745E-EED7-4845-BC9F-A62D34703090}" srcId="{082CBECA-D5A5-44D9-94FE-344E599A4E94}" destId="{88A95797-05F1-4B70-8494-A7792ECBCE59}" srcOrd="1" destOrd="0" parTransId="{FE8ECC77-8F5A-4B73-B425-0FA6F5227930}" sibTransId="{6DB95ECB-0DE2-444F-B817-6E57E4908EC8}"/>
    <dgm:cxn modelId="{A55E3246-A252-41CC-B152-9E4AEBC81AE0}" srcId="{082CBECA-D5A5-44D9-94FE-344E599A4E94}" destId="{9D64B2D6-ADB7-4A2D-9FEE-B014DF505923}" srcOrd="0" destOrd="0" parTransId="{1A1AF2EA-68FE-4813-A06D-3464F878CBEE}" sibTransId="{2095AA60-2A37-478A-90BD-EB95FB5554E5}"/>
    <dgm:cxn modelId="{353C6748-9770-4B8B-B709-B351B0A39B5A}" type="presOf" srcId="{F0EA623A-CB5E-4C7A-9365-DB53B8E9EC3D}" destId="{400FCC62-98BF-4B00-96B9-EEDF5FDE94CC}" srcOrd="0" destOrd="0" presId="urn:microsoft.com/office/officeart/2018/2/layout/IconVerticalSolidList"/>
    <dgm:cxn modelId="{839F554C-AB32-4E38-9B71-7B76F5B651E1}" type="presOf" srcId="{5D9D5A2D-4554-409F-9B94-E93A61A90283}" destId="{FF741014-0470-43AE-9ADE-7740150E2736}" srcOrd="0" destOrd="0" presId="urn:microsoft.com/office/officeart/2018/2/layout/IconVerticalSolidList"/>
    <dgm:cxn modelId="{3D2D9871-1CB2-41EF-938C-D69512C6272B}" type="presOf" srcId="{082CBECA-D5A5-44D9-94FE-344E599A4E94}" destId="{F8DAA223-5198-49F5-A25C-C1C267151A6B}" srcOrd="0" destOrd="0" presId="urn:microsoft.com/office/officeart/2018/2/layout/IconVerticalSolidList"/>
    <dgm:cxn modelId="{8A9352B7-35D3-4574-BD78-207EAD78EA51}" srcId="{082CBECA-D5A5-44D9-94FE-344E599A4E94}" destId="{F0EA623A-CB5E-4C7A-9365-DB53B8E9EC3D}" srcOrd="2" destOrd="0" parTransId="{D5AA64DB-085C-4F90-BBAF-ED61899D9FED}" sibTransId="{77BB9171-3719-48D0-999B-7DCA5798B8D6}"/>
    <dgm:cxn modelId="{239244BB-97A0-463D-952F-FAC388C83906}" srcId="{082CBECA-D5A5-44D9-94FE-344E599A4E94}" destId="{E440CC96-80D1-48DD-8217-5F2BA10CE439}" srcOrd="3" destOrd="0" parTransId="{5F1E5232-23BF-43AB-8808-DD0A48213AC1}" sibTransId="{DE2FC9B3-1EE4-437E-B1E9-E7AF9B816632}"/>
    <dgm:cxn modelId="{1D3B3EE7-0046-4F3B-8C8E-FB3B1CF1B8C2}" type="presOf" srcId="{88A95797-05F1-4B70-8494-A7792ECBCE59}" destId="{70B354CC-7455-4521-895C-3880046BA483}" srcOrd="0" destOrd="0" presId="urn:microsoft.com/office/officeart/2018/2/layout/IconVerticalSolidList"/>
    <dgm:cxn modelId="{34FF38AB-32AD-4323-A734-6561F6AEDC06}" type="presParOf" srcId="{F8DAA223-5198-49F5-A25C-C1C267151A6B}" destId="{E629DF17-EA4E-4E33-A981-5FC10B6F5614}" srcOrd="0" destOrd="0" presId="urn:microsoft.com/office/officeart/2018/2/layout/IconVerticalSolidList"/>
    <dgm:cxn modelId="{9DA6A363-6344-4721-9F08-7114ACB6F097}" type="presParOf" srcId="{E629DF17-EA4E-4E33-A981-5FC10B6F5614}" destId="{0251A961-D8B2-4CEE-9AE0-CCD600193D7B}" srcOrd="0" destOrd="0" presId="urn:microsoft.com/office/officeart/2018/2/layout/IconVerticalSolidList"/>
    <dgm:cxn modelId="{DFBA0B10-6132-4880-87F9-773CD60AAF00}" type="presParOf" srcId="{E629DF17-EA4E-4E33-A981-5FC10B6F5614}" destId="{3144A317-7B7B-461A-B5BE-EBB5CD3D390A}" srcOrd="1" destOrd="0" presId="urn:microsoft.com/office/officeart/2018/2/layout/IconVerticalSolidList"/>
    <dgm:cxn modelId="{5258B158-6B81-46BA-8D34-EAD6883F3530}" type="presParOf" srcId="{E629DF17-EA4E-4E33-A981-5FC10B6F5614}" destId="{9D03434E-A1E2-41BD-A386-FBBD992FA1F8}" srcOrd="2" destOrd="0" presId="urn:microsoft.com/office/officeart/2018/2/layout/IconVerticalSolidList"/>
    <dgm:cxn modelId="{C5218870-747D-4BCC-B210-76DB1D50CBA3}" type="presParOf" srcId="{E629DF17-EA4E-4E33-A981-5FC10B6F5614}" destId="{BB58E7BE-5456-40C0-8DCC-55218381507D}" srcOrd="3" destOrd="0" presId="urn:microsoft.com/office/officeart/2018/2/layout/IconVerticalSolidList"/>
    <dgm:cxn modelId="{E589D00F-E937-4FD7-8F3D-43B07BA81CBF}" type="presParOf" srcId="{F8DAA223-5198-49F5-A25C-C1C267151A6B}" destId="{A833DE7F-12C4-480B-96F3-87795BDA6940}" srcOrd="1" destOrd="0" presId="urn:microsoft.com/office/officeart/2018/2/layout/IconVerticalSolidList"/>
    <dgm:cxn modelId="{9791CBB2-1188-4693-B97A-0E9C70162DCC}" type="presParOf" srcId="{F8DAA223-5198-49F5-A25C-C1C267151A6B}" destId="{8FCCE769-FC82-4427-9846-66F523472B2D}" srcOrd="2" destOrd="0" presId="urn:microsoft.com/office/officeart/2018/2/layout/IconVerticalSolidList"/>
    <dgm:cxn modelId="{C78399A9-6BBF-4E4F-BDB9-75F8FEE8A92A}" type="presParOf" srcId="{8FCCE769-FC82-4427-9846-66F523472B2D}" destId="{D424F1E4-D7CB-44A7-A376-63B4AE131F9B}" srcOrd="0" destOrd="0" presId="urn:microsoft.com/office/officeart/2018/2/layout/IconVerticalSolidList"/>
    <dgm:cxn modelId="{364D824A-EBEA-4263-9BF7-BDE463B31FDD}" type="presParOf" srcId="{8FCCE769-FC82-4427-9846-66F523472B2D}" destId="{DC415037-9644-4AB2-83B2-CB26980AE3C4}" srcOrd="1" destOrd="0" presId="urn:microsoft.com/office/officeart/2018/2/layout/IconVerticalSolidList"/>
    <dgm:cxn modelId="{2FF9F935-3C74-4C49-9687-EC836377F0F8}" type="presParOf" srcId="{8FCCE769-FC82-4427-9846-66F523472B2D}" destId="{4ED42C3F-2766-4741-A58F-DE185B05C156}" srcOrd="2" destOrd="0" presId="urn:microsoft.com/office/officeart/2018/2/layout/IconVerticalSolidList"/>
    <dgm:cxn modelId="{9C3042CB-2CC2-4390-ABF6-489BB540DB3A}" type="presParOf" srcId="{8FCCE769-FC82-4427-9846-66F523472B2D}" destId="{70B354CC-7455-4521-895C-3880046BA483}" srcOrd="3" destOrd="0" presId="urn:microsoft.com/office/officeart/2018/2/layout/IconVerticalSolidList"/>
    <dgm:cxn modelId="{75F428E7-8231-4C7D-880D-38770C61D1ED}" type="presParOf" srcId="{F8DAA223-5198-49F5-A25C-C1C267151A6B}" destId="{7C6535D2-D1F1-4AF9-A915-FD921ACB200A}" srcOrd="3" destOrd="0" presId="urn:microsoft.com/office/officeart/2018/2/layout/IconVerticalSolidList"/>
    <dgm:cxn modelId="{77E9D084-3511-4BD7-BF1C-4DCCCD70DD5A}" type="presParOf" srcId="{F8DAA223-5198-49F5-A25C-C1C267151A6B}" destId="{334AC32F-68C9-4AC0-9CCF-FAE8E65AE3C6}" srcOrd="4" destOrd="0" presId="urn:microsoft.com/office/officeart/2018/2/layout/IconVerticalSolidList"/>
    <dgm:cxn modelId="{C3F15A18-4774-4D83-AEE5-969970F33010}" type="presParOf" srcId="{334AC32F-68C9-4AC0-9CCF-FAE8E65AE3C6}" destId="{CDEED51D-D5E2-4942-8536-8ACB4FA90194}" srcOrd="0" destOrd="0" presId="urn:microsoft.com/office/officeart/2018/2/layout/IconVerticalSolidList"/>
    <dgm:cxn modelId="{4EC76BF4-FA95-46E2-A8CA-13BB0E3B7B72}" type="presParOf" srcId="{334AC32F-68C9-4AC0-9CCF-FAE8E65AE3C6}" destId="{9FE79200-C64B-4B8C-BAB0-ED1D69EC046F}" srcOrd="1" destOrd="0" presId="urn:microsoft.com/office/officeart/2018/2/layout/IconVerticalSolidList"/>
    <dgm:cxn modelId="{2F449327-1E53-4BF3-B7FB-615D461A92A7}" type="presParOf" srcId="{334AC32F-68C9-4AC0-9CCF-FAE8E65AE3C6}" destId="{664BC8D1-6607-4922-B6D9-DFF01376AA40}" srcOrd="2" destOrd="0" presId="urn:microsoft.com/office/officeart/2018/2/layout/IconVerticalSolidList"/>
    <dgm:cxn modelId="{F46C3156-6C95-46F4-A906-38E4D19EB471}" type="presParOf" srcId="{334AC32F-68C9-4AC0-9CCF-FAE8E65AE3C6}" destId="{400FCC62-98BF-4B00-96B9-EEDF5FDE94CC}" srcOrd="3" destOrd="0" presId="urn:microsoft.com/office/officeart/2018/2/layout/IconVerticalSolidList"/>
    <dgm:cxn modelId="{A1B2044A-EBF3-4896-8CE7-868E51896855}" type="presParOf" srcId="{F8DAA223-5198-49F5-A25C-C1C267151A6B}" destId="{65EBE6C1-B0A5-49A8-BDAA-274851FCD230}" srcOrd="5" destOrd="0" presId="urn:microsoft.com/office/officeart/2018/2/layout/IconVerticalSolidList"/>
    <dgm:cxn modelId="{906F0D3C-7A96-427C-8EDC-57EA60EF8E4F}" type="presParOf" srcId="{F8DAA223-5198-49F5-A25C-C1C267151A6B}" destId="{6288ACDB-5772-47A5-A08C-ABB39C9AD0AD}" srcOrd="6" destOrd="0" presId="urn:microsoft.com/office/officeart/2018/2/layout/IconVerticalSolidList"/>
    <dgm:cxn modelId="{79CAF1BD-5EC8-4E8E-B623-E090EB71E229}" type="presParOf" srcId="{6288ACDB-5772-47A5-A08C-ABB39C9AD0AD}" destId="{C420A529-622E-4C4A-9731-321A883A9267}" srcOrd="0" destOrd="0" presId="urn:microsoft.com/office/officeart/2018/2/layout/IconVerticalSolidList"/>
    <dgm:cxn modelId="{9C2D6848-2E05-4494-9D14-8BCB6DB20E89}" type="presParOf" srcId="{6288ACDB-5772-47A5-A08C-ABB39C9AD0AD}" destId="{65238A68-3AAD-4264-9BDC-F5C1B5CC9824}" srcOrd="1" destOrd="0" presId="urn:microsoft.com/office/officeart/2018/2/layout/IconVerticalSolidList"/>
    <dgm:cxn modelId="{341ED7ED-6F99-4180-8D52-C760874A9BDE}" type="presParOf" srcId="{6288ACDB-5772-47A5-A08C-ABB39C9AD0AD}" destId="{4E5DF549-85B5-45E5-8CF1-32873204C3BB}" srcOrd="2" destOrd="0" presId="urn:microsoft.com/office/officeart/2018/2/layout/IconVerticalSolidList"/>
    <dgm:cxn modelId="{11BD59D4-5329-4EF0-9C34-7DEDC87878A4}" type="presParOf" srcId="{6288ACDB-5772-47A5-A08C-ABB39C9AD0AD}" destId="{F4E4E086-8012-48B7-AFA0-00AA170BFE50}" srcOrd="3" destOrd="0" presId="urn:microsoft.com/office/officeart/2018/2/layout/IconVerticalSolidList"/>
    <dgm:cxn modelId="{764FAFD6-72AC-43DB-A1CD-164DC30F4800}" type="presParOf" srcId="{F8DAA223-5198-49F5-A25C-C1C267151A6B}" destId="{F16CE154-8C05-47EE-8A22-0AF979082B7F}" srcOrd="7" destOrd="0" presId="urn:microsoft.com/office/officeart/2018/2/layout/IconVerticalSolidList"/>
    <dgm:cxn modelId="{8D9EDD96-A7A6-462E-9033-32E2514676A1}" type="presParOf" srcId="{F8DAA223-5198-49F5-A25C-C1C267151A6B}" destId="{FCA08B9D-858E-4424-8310-BA7E8A7DF27D}" srcOrd="8" destOrd="0" presId="urn:microsoft.com/office/officeart/2018/2/layout/IconVerticalSolidList"/>
    <dgm:cxn modelId="{535CCCDD-FE7E-4DAD-A464-8D8E75AC1983}" type="presParOf" srcId="{FCA08B9D-858E-4424-8310-BA7E8A7DF27D}" destId="{550EEB21-668E-4D57-881D-EED36972D2C6}" srcOrd="0" destOrd="0" presId="urn:microsoft.com/office/officeart/2018/2/layout/IconVerticalSolidList"/>
    <dgm:cxn modelId="{C101884E-E4C0-48B1-87EA-D02C96117A0C}" type="presParOf" srcId="{FCA08B9D-858E-4424-8310-BA7E8A7DF27D}" destId="{A4E97218-9FA6-4956-9160-A079DC160E5D}" srcOrd="1" destOrd="0" presId="urn:microsoft.com/office/officeart/2018/2/layout/IconVerticalSolidList"/>
    <dgm:cxn modelId="{76C3DC91-2B2B-4D47-9E36-705BB17C571C}" type="presParOf" srcId="{FCA08B9D-858E-4424-8310-BA7E8A7DF27D}" destId="{ED620383-599B-4DF7-993C-CB7511B1FC30}" srcOrd="2" destOrd="0" presId="urn:microsoft.com/office/officeart/2018/2/layout/IconVerticalSolidList"/>
    <dgm:cxn modelId="{32A3F6EB-159E-4222-A525-511045FEE565}" type="presParOf" srcId="{FCA08B9D-858E-4424-8310-BA7E8A7DF27D}" destId="{FF741014-0470-43AE-9ADE-7740150E273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953C69-33DE-4116-9E3B-7E96E556E509}" type="doc">
      <dgm:prSet loTypeId="urn:microsoft.com/office/officeart/2018/2/layout/IconVerticalSolidList" loCatId="icon" qsTypeId="urn:microsoft.com/office/officeart/2005/8/quickstyle/simple4" qsCatId="simple" csTypeId="urn:microsoft.com/office/officeart/2005/8/colors/accent0_2" csCatId="mainScheme" phldr="1"/>
      <dgm:spPr/>
      <dgm:t>
        <a:bodyPr/>
        <a:lstStyle/>
        <a:p>
          <a:endParaRPr lang="en-US"/>
        </a:p>
      </dgm:t>
    </dgm:pt>
    <dgm:pt modelId="{F9FADFB7-8A39-4244-B13E-54E572380EB4}">
      <dgm:prSet/>
      <dgm:spPr/>
      <dgm:t>
        <a:bodyPr/>
        <a:lstStyle/>
        <a:p>
          <a:pPr>
            <a:lnSpc>
              <a:spcPct val="100000"/>
            </a:lnSpc>
          </a:pPr>
          <a:r>
            <a:rPr lang="en-US" dirty="0"/>
            <a:t>Educating Self and Staff</a:t>
          </a:r>
        </a:p>
      </dgm:t>
    </dgm:pt>
    <dgm:pt modelId="{FCDCDACA-CA6B-4E7E-B4AF-79231ADCACB6}" type="parTrans" cxnId="{EF26FD93-A787-4684-87BA-A94094BC779C}">
      <dgm:prSet/>
      <dgm:spPr/>
      <dgm:t>
        <a:bodyPr/>
        <a:lstStyle/>
        <a:p>
          <a:endParaRPr lang="en-US"/>
        </a:p>
      </dgm:t>
    </dgm:pt>
    <dgm:pt modelId="{5720E8FE-D408-4969-89AE-C9412036C5B5}" type="sibTrans" cxnId="{EF26FD93-A787-4684-87BA-A94094BC779C}">
      <dgm:prSet/>
      <dgm:spPr/>
      <dgm:t>
        <a:bodyPr/>
        <a:lstStyle/>
        <a:p>
          <a:endParaRPr lang="en-US"/>
        </a:p>
      </dgm:t>
    </dgm:pt>
    <dgm:pt modelId="{8AAE0A7E-43E3-4E6A-9908-4E91CCB94411}">
      <dgm:prSet/>
      <dgm:spPr/>
      <dgm:t>
        <a:bodyPr/>
        <a:lstStyle/>
        <a:p>
          <a:pPr>
            <a:lnSpc>
              <a:spcPct val="100000"/>
            </a:lnSpc>
          </a:pPr>
          <a:r>
            <a:rPr lang="en-US"/>
            <a:t>Supporting Self and Staff</a:t>
          </a:r>
        </a:p>
      </dgm:t>
    </dgm:pt>
    <dgm:pt modelId="{96EB831C-1AA2-406A-8EC4-01A80D878538}" type="parTrans" cxnId="{2224C29B-5663-48B7-A3D7-D35710C25AE4}">
      <dgm:prSet/>
      <dgm:spPr/>
      <dgm:t>
        <a:bodyPr/>
        <a:lstStyle/>
        <a:p>
          <a:endParaRPr lang="en-US"/>
        </a:p>
      </dgm:t>
    </dgm:pt>
    <dgm:pt modelId="{20355DE6-E367-4FD7-9E8E-B218EE82D77F}" type="sibTrans" cxnId="{2224C29B-5663-48B7-A3D7-D35710C25AE4}">
      <dgm:prSet/>
      <dgm:spPr/>
      <dgm:t>
        <a:bodyPr/>
        <a:lstStyle/>
        <a:p>
          <a:endParaRPr lang="en-US"/>
        </a:p>
      </dgm:t>
    </dgm:pt>
    <dgm:pt modelId="{32B36C5E-AB65-421C-886B-EA3372089967}">
      <dgm:prSet/>
      <dgm:spPr/>
      <dgm:t>
        <a:bodyPr/>
        <a:lstStyle/>
        <a:p>
          <a:pPr>
            <a:lnSpc>
              <a:spcPct val="100000"/>
            </a:lnSpc>
          </a:pPr>
          <a:r>
            <a:rPr lang="en-US"/>
            <a:t>Managing Self and Staff</a:t>
          </a:r>
        </a:p>
      </dgm:t>
    </dgm:pt>
    <dgm:pt modelId="{073B9C29-1ECF-4185-9CCC-231EF656210C}" type="parTrans" cxnId="{80B7EF8F-9DF3-4C3B-8860-5BD388AC9892}">
      <dgm:prSet/>
      <dgm:spPr/>
      <dgm:t>
        <a:bodyPr/>
        <a:lstStyle/>
        <a:p>
          <a:endParaRPr lang="en-US"/>
        </a:p>
      </dgm:t>
    </dgm:pt>
    <dgm:pt modelId="{3A1DC0DB-C1E2-4CAD-88EE-FBEF227E098C}" type="sibTrans" cxnId="{80B7EF8F-9DF3-4C3B-8860-5BD388AC9892}">
      <dgm:prSet/>
      <dgm:spPr/>
      <dgm:t>
        <a:bodyPr/>
        <a:lstStyle/>
        <a:p>
          <a:endParaRPr lang="en-US"/>
        </a:p>
      </dgm:t>
    </dgm:pt>
    <dgm:pt modelId="{54CC6DB6-1500-4917-97D5-7E8CFB2AB245}" type="pres">
      <dgm:prSet presAssocID="{14953C69-33DE-4116-9E3B-7E96E556E509}" presName="root" presStyleCnt="0">
        <dgm:presLayoutVars>
          <dgm:dir/>
          <dgm:resizeHandles val="exact"/>
        </dgm:presLayoutVars>
      </dgm:prSet>
      <dgm:spPr/>
    </dgm:pt>
    <dgm:pt modelId="{7661CE0B-77FF-4459-A9D4-5FA02D67F9F4}" type="pres">
      <dgm:prSet presAssocID="{F9FADFB7-8A39-4244-B13E-54E572380EB4}" presName="compNode" presStyleCnt="0"/>
      <dgm:spPr/>
    </dgm:pt>
    <dgm:pt modelId="{D656A7AA-9230-4324-B4B7-756B9D829F1D}" type="pres">
      <dgm:prSet presAssocID="{F9FADFB7-8A39-4244-B13E-54E572380EB4}" presName="bgRect" presStyleLbl="bgShp" presStyleIdx="0" presStyleCnt="3"/>
      <dgm:spPr/>
    </dgm:pt>
    <dgm:pt modelId="{8ECA081E-595A-4DE1-BE0B-129BE0EEFE56}" type="pres">
      <dgm:prSet presAssocID="{F9FADFB7-8A39-4244-B13E-54E572380E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89AA38E7-AD16-4A14-B7FD-78F81A3F7B1C}" type="pres">
      <dgm:prSet presAssocID="{F9FADFB7-8A39-4244-B13E-54E572380EB4}" presName="spaceRect" presStyleCnt="0"/>
      <dgm:spPr/>
    </dgm:pt>
    <dgm:pt modelId="{46B2CD10-7807-4947-B5E4-61737F2EB625}" type="pres">
      <dgm:prSet presAssocID="{F9FADFB7-8A39-4244-B13E-54E572380EB4}" presName="parTx" presStyleLbl="revTx" presStyleIdx="0" presStyleCnt="3">
        <dgm:presLayoutVars>
          <dgm:chMax val="0"/>
          <dgm:chPref val="0"/>
        </dgm:presLayoutVars>
      </dgm:prSet>
      <dgm:spPr/>
    </dgm:pt>
    <dgm:pt modelId="{7B97351B-A66C-41A9-AEA3-54DDC8F04833}" type="pres">
      <dgm:prSet presAssocID="{5720E8FE-D408-4969-89AE-C9412036C5B5}" presName="sibTrans" presStyleCnt="0"/>
      <dgm:spPr/>
    </dgm:pt>
    <dgm:pt modelId="{0FAEB9AA-D14C-4A01-A61A-7DA05372A6CC}" type="pres">
      <dgm:prSet presAssocID="{8AAE0A7E-43E3-4E6A-9908-4E91CCB94411}" presName="compNode" presStyleCnt="0"/>
      <dgm:spPr/>
    </dgm:pt>
    <dgm:pt modelId="{110D0A77-49E7-41B3-8336-58A2AE49E258}" type="pres">
      <dgm:prSet presAssocID="{8AAE0A7E-43E3-4E6A-9908-4E91CCB94411}" presName="bgRect" presStyleLbl="bgShp" presStyleIdx="1" presStyleCnt="3"/>
      <dgm:spPr/>
    </dgm:pt>
    <dgm:pt modelId="{CB59094C-43C8-43C4-B227-27F5759AF306}" type="pres">
      <dgm:prSet presAssocID="{8AAE0A7E-43E3-4E6A-9908-4E91CCB9441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re"/>
        </a:ext>
      </dgm:extLst>
    </dgm:pt>
    <dgm:pt modelId="{22E6C377-45F1-48F8-B5A2-33F8B1468BD1}" type="pres">
      <dgm:prSet presAssocID="{8AAE0A7E-43E3-4E6A-9908-4E91CCB94411}" presName="spaceRect" presStyleCnt="0"/>
      <dgm:spPr/>
    </dgm:pt>
    <dgm:pt modelId="{D1510893-F6ED-4409-BF55-5188818AFD4C}" type="pres">
      <dgm:prSet presAssocID="{8AAE0A7E-43E3-4E6A-9908-4E91CCB94411}" presName="parTx" presStyleLbl="revTx" presStyleIdx="1" presStyleCnt="3">
        <dgm:presLayoutVars>
          <dgm:chMax val="0"/>
          <dgm:chPref val="0"/>
        </dgm:presLayoutVars>
      </dgm:prSet>
      <dgm:spPr/>
    </dgm:pt>
    <dgm:pt modelId="{707947A4-65CA-49D0-9BF4-5971DF5C8A81}" type="pres">
      <dgm:prSet presAssocID="{20355DE6-E367-4FD7-9E8E-B218EE82D77F}" presName="sibTrans" presStyleCnt="0"/>
      <dgm:spPr/>
    </dgm:pt>
    <dgm:pt modelId="{79C1EB99-23BE-4D40-9F19-DD3D9483817B}" type="pres">
      <dgm:prSet presAssocID="{32B36C5E-AB65-421C-886B-EA3372089967}" presName="compNode" presStyleCnt="0"/>
      <dgm:spPr/>
    </dgm:pt>
    <dgm:pt modelId="{CCC134DB-5ED2-4028-9942-9E67D7B15C64}" type="pres">
      <dgm:prSet presAssocID="{32B36C5E-AB65-421C-886B-EA3372089967}" presName="bgRect" presStyleLbl="bgShp" presStyleIdx="2" presStyleCnt="3"/>
      <dgm:spPr/>
    </dgm:pt>
    <dgm:pt modelId="{D0DB488A-2FE8-4ACC-9715-A9B9959E2CC2}" type="pres">
      <dgm:prSet presAssocID="{32B36C5E-AB65-421C-886B-EA33720899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a:ext>
      </dgm:extLst>
    </dgm:pt>
    <dgm:pt modelId="{966BB12B-1668-4AD6-B744-C1693D22FDF3}" type="pres">
      <dgm:prSet presAssocID="{32B36C5E-AB65-421C-886B-EA3372089967}" presName="spaceRect" presStyleCnt="0"/>
      <dgm:spPr/>
    </dgm:pt>
    <dgm:pt modelId="{A8B28D12-9098-43C7-96FE-2D78388A5CE8}" type="pres">
      <dgm:prSet presAssocID="{32B36C5E-AB65-421C-886B-EA3372089967}" presName="parTx" presStyleLbl="revTx" presStyleIdx="2" presStyleCnt="3">
        <dgm:presLayoutVars>
          <dgm:chMax val="0"/>
          <dgm:chPref val="0"/>
        </dgm:presLayoutVars>
      </dgm:prSet>
      <dgm:spPr/>
    </dgm:pt>
  </dgm:ptLst>
  <dgm:cxnLst>
    <dgm:cxn modelId="{80B7EF8F-9DF3-4C3B-8860-5BD388AC9892}" srcId="{14953C69-33DE-4116-9E3B-7E96E556E509}" destId="{32B36C5E-AB65-421C-886B-EA3372089967}" srcOrd="2" destOrd="0" parTransId="{073B9C29-1ECF-4185-9CCC-231EF656210C}" sibTransId="{3A1DC0DB-C1E2-4CAD-88EE-FBEF227E098C}"/>
    <dgm:cxn modelId="{EF26FD93-A787-4684-87BA-A94094BC779C}" srcId="{14953C69-33DE-4116-9E3B-7E96E556E509}" destId="{F9FADFB7-8A39-4244-B13E-54E572380EB4}" srcOrd="0" destOrd="0" parTransId="{FCDCDACA-CA6B-4E7E-B4AF-79231ADCACB6}" sibTransId="{5720E8FE-D408-4969-89AE-C9412036C5B5}"/>
    <dgm:cxn modelId="{013CEF99-7288-49C8-B0C9-8E4BF2C78479}" type="presOf" srcId="{8AAE0A7E-43E3-4E6A-9908-4E91CCB94411}" destId="{D1510893-F6ED-4409-BF55-5188818AFD4C}" srcOrd="0" destOrd="0" presId="urn:microsoft.com/office/officeart/2018/2/layout/IconVerticalSolidList"/>
    <dgm:cxn modelId="{2224C29B-5663-48B7-A3D7-D35710C25AE4}" srcId="{14953C69-33DE-4116-9E3B-7E96E556E509}" destId="{8AAE0A7E-43E3-4E6A-9908-4E91CCB94411}" srcOrd="1" destOrd="0" parTransId="{96EB831C-1AA2-406A-8EC4-01A80D878538}" sibTransId="{20355DE6-E367-4FD7-9E8E-B218EE82D77F}"/>
    <dgm:cxn modelId="{11651CAF-2200-4CE2-B0B3-CEA7359AD148}" type="presOf" srcId="{32B36C5E-AB65-421C-886B-EA3372089967}" destId="{A8B28D12-9098-43C7-96FE-2D78388A5CE8}" srcOrd="0" destOrd="0" presId="urn:microsoft.com/office/officeart/2018/2/layout/IconVerticalSolidList"/>
    <dgm:cxn modelId="{AB50FED2-4CF9-4702-BBD6-1B3BD92DE473}" type="presOf" srcId="{14953C69-33DE-4116-9E3B-7E96E556E509}" destId="{54CC6DB6-1500-4917-97D5-7E8CFB2AB245}" srcOrd="0" destOrd="0" presId="urn:microsoft.com/office/officeart/2018/2/layout/IconVerticalSolidList"/>
    <dgm:cxn modelId="{C25F24F3-49E5-4EB7-80CA-FC926F6A6D3D}" type="presOf" srcId="{F9FADFB7-8A39-4244-B13E-54E572380EB4}" destId="{46B2CD10-7807-4947-B5E4-61737F2EB625}" srcOrd="0" destOrd="0" presId="urn:microsoft.com/office/officeart/2018/2/layout/IconVerticalSolidList"/>
    <dgm:cxn modelId="{7F6BB509-11D5-4456-A65B-61E8AE946FC2}" type="presParOf" srcId="{54CC6DB6-1500-4917-97D5-7E8CFB2AB245}" destId="{7661CE0B-77FF-4459-A9D4-5FA02D67F9F4}" srcOrd="0" destOrd="0" presId="urn:microsoft.com/office/officeart/2018/2/layout/IconVerticalSolidList"/>
    <dgm:cxn modelId="{4B8AD47B-1D1F-40F4-B15E-3933E769D0F6}" type="presParOf" srcId="{7661CE0B-77FF-4459-A9D4-5FA02D67F9F4}" destId="{D656A7AA-9230-4324-B4B7-756B9D829F1D}" srcOrd="0" destOrd="0" presId="urn:microsoft.com/office/officeart/2018/2/layout/IconVerticalSolidList"/>
    <dgm:cxn modelId="{2F80592B-6354-4A87-8751-E2E0D050EF27}" type="presParOf" srcId="{7661CE0B-77FF-4459-A9D4-5FA02D67F9F4}" destId="{8ECA081E-595A-4DE1-BE0B-129BE0EEFE56}" srcOrd="1" destOrd="0" presId="urn:microsoft.com/office/officeart/2018/2/layout/IconVerticalSolidList"/>
    <dgm:cxn modelId="{6EFD4D8F-7776-464F-9EC8-FE0747D59B53}" type="presParOf" srcId="{7661CE0B-77FF-4459-A9D4-5FA02D67F9F4}" destId="{89AA38E7-AD16-4A14-B7FD-78F81A3F7B1C}" srcOrd="2" destOrd="0" presId="urn:microsoft.com/office/officeart/2018/2/layout/IconVerticalSolidList"/>
    <dgm:cxn modelId="{3CF28481-FE43-4F74-A7EB-E708F56B1D46}" type="presParOf" srcId="{7661CE0B-77FF-4459-A9D4-5FA02D67F9F4}" destId="{46B2CD10-7807-4947-B5E4-61737F2EB625}" srcOrd="3" destOrd="0" presId="urn:microsoft.com/office/officeart/2018/2/layout/IconVerticalSolidList"/>
    <dgm:cxn modelId="{84739395-7A0E-4C5F-A189-8409774772B8}" type="presParOf" srcId="{54CC6DB6-1500-4917-97D5-7E8CFB2AB245}" destId="{7B97351B-A66C-41A9-AEA3-54DDC8F04833}" srcOrd="1" destOrd="0" presId="urn:microsoft.com/office/officeart/2018/2/layout/IconVerticalSolidList"/>
    <dgm:cxn modelId="{9FC1C537-631B-481B-81C8-36339467E1AE}" type="presParOf" srcId="{54CC6DB6-1500-4917-97D5-7E8CFB2AB245}" destId="{0FAEB9AA-D14C-4A01-A61A-7DA05372A6CC}" srcOrd="2" destOrd="0" presId="urn:microsoft.com/office/officeart/2018/2/layout/IconVerticalSolidList"/>
    <dgm:cxn modelId="{42ADE675-E5AA-4545-89AF-91F86433448C}" type="presParOf" srcId="{0FAEB9AA-D14C-4A01-A61A-7DA05372A6CC}" destId="{110D0A77-49E7-41B3-8336-58A2AE49E258}" srcOrd="0" destOrd="0" presId="urn:microsoft.com/office/officeart/2018/2/layout/IconVerticalSolidList"/>
    <dgm:cxn modelId="{F713DC49-E25B-4993-B038-F675A36B142F}" type="presParOf" srcId="{0FAEB9AA-D14C-4A01-A61A-7DA05372A6CC}" destId="{CB59094C-43C8-43C4-B227-27F5759AF306}" srcOrd="1" destOrd="0" presId="urn:microsoft.com/office/officeart/2018/2/layout/IconVerticalSolidList"/>
    <dgm:cxn modelId="{06DA6EEC-AA6E-4A82-A53D-C400D82D3A7E}" type="presParOf" srcId="{0FAEB9AA-D14C-4A01-A61A-7DA05372A6CC}" destId="{22E6C377-45F1-48F8-B5A2-33F8B1468BD1}" srcOrd="2" destOrd="0" presId="urn:microsoft.com/office/officeart/2018/2/layout/IconVerticalSolidList"/>
    <dgm:cxn modelId="{45A6E72B-0A61-4E8A-A81C-9AEC75956E3C}" type="presParOf" srcId="{0FAEB9AA-D14C-4A01-A61A-7DA05372A6CC}" destId="{D1510893-F6ED-4409-BF55-5188818AFD4C}" srcOrd="3" destOrd="0" presId="urn:microsoft.com/office/officeart/2018/2/layout/IconVerticalSolidList"/>
    <dgm:cxn modelId="{98D6872B-A85C-4E8C-8872-E84EEEF4A1FB}" type="presParOf" srcId="{54CC6DB6-1500-4917-97D5-7E8CFB2AB245}" destId="{707947A4-65CA-49D0-9BF4-5971DF5C8A81}" srcOrd="3" destOrd="0" presId="urn:microsoft.com/office/officeart/2018/2/layout/IconVerticalSolidList"/>
    <dgm:cxn modelId="{95CEA0DB-CC20-4D8A-A486-8DF343F54B66}" type="presParOf" srcId="{54CC6DB6-1500-4917-97D5-7E8CFB2AB245}" destId="{79C1EB99-23BE-4D40-9F19-DD3D9483817B}" srcOrd="4" destOrd="0" presId="urn:microsoft.com/office/officeart/2018/2/layout/IconVerticalSolidList"/>
    <dgm:cxn modelId="{69D9A0DF-FAC3-4EA8-8BDD-7AECD6478E71}" type="presParOf" srcId="{79C1EB99-23BE-4D40-9F19-DD3D9483817B}" destId="{CCC134DB-5ED2-4028-9942-9E67D7B15C64}" srcOrd="0" destOrd="0" presId="urn:microsoft.com/office/officeart/2018/2/layout/IconVerticalSolidList"/>
    <dgm:cxn modelId="{74DA702F-071E-43D5-B4A0-8E0D2E0F397F}" type="presParOf" srcId="{79C1EB99-23BE-4D40-9F19-DD3D9483817B}" destId="{D0DB488A-2FE8-4ACC-9715-A9B9959E2CC2}" srcOrd="1" destOrd="0" presId="urn:microsoft.com/office/officeart/2018/2/layout/IconVerticalSolidList"/>
    <dgm:cxn modelId="{994C8E4C-41D6-4F91-B7E4-ED940FB08DB6}" type="presParOf" srcId="{79C1EB99-23BE-4D40-9F19-DD3D9483817B}" destId="{966BB12B-1668-4AD6-B744-C1693D22FDF3}" srcOrd="2" destOrd="0" presId="urn:microsoft.com/office/officeart/2018/2/layout/IconVerticalSolidList"/>
    <dgm:cxn modelId="{5BF1D03B-9C9D-4EC2-B81D-C2C8277A152E}" type="presParOf" srcId="{79C1EB99-23BE-4D40-9F19-DD3D9483817B}" destId="{A8B28D12-9098-43C7-96FE-2D78388A5CE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C01F-298A-4BAC-A5A5-8B9219836B23}">
      <dsp:nvSpPr>
        <dsp:cNvPr id="0" name=""/>
        <dsp:cNvSpPr/>
      </dsp:nvSpPr>
      <dsp:spPr>
        <a:xfrm>
          <a:off x="0" y="2347"/>
          <a:ext cx="4437528" cy="1486508"/>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A230E1BC-C24B-4B20-A30C-EEC0114AB6E7}">
      <dsp:nvSpPr>
        <dsp:cNvPr id="0" name=""/>
        <dsp:cNvSpPr/>
      </dsp:nvSpPr>
      <dsp:spPr>
        <a:xfrm>
          <a:off x="310398" y="259088"/>
          <a:ext cx="1096120" cy="9730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3052F5-26C9-4DA9-A9EF-BA4E73F0C556}">
      <dsp:nvSpPr>
        <dsp:cNvPr id="0" name=""/>
        <dsp:cNvSpPr/>
      </dsp:nvSpPr>
      <dsp:spPr>
        <a:xfrm>
          <a:off x="1711286" y="0"/>
          <a:ext cx="2601920" cy="160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55" tIns="169755" rIns="169755" bIns="169755" numCol="1" spcCol="1270" anchor="ctr" anchorCtr="0">
          <a:noAutofit/>
        </a:bodyPr>
        <a:lstStyle/>
        <a:p>
          <a:pPr marL="0" lvl="0" indent="0" algn="l" defTabSz="889000">
            <a:lnSpc>
              <a:spcPct val="90000"/>
            </a:lnSpc>
            <a:spcBef>
              <a:spcPct val="0"/>
            </a:spcBef>
            <a:spcAft>
              <a:spcPct val="35000"/>
            </a:spcAft>
            <a:buNone/>
          </a:pPr>
          <a:r>
            <a:rPr lang="en-US" sz="2000" kern="1200" dirty="0"/>
            <a:t>Impact of Trauma</a:t>
          </a:r>
        </a:p>
        <a:p>
          <a:pPr marL="0" lvl="0" indent="0" algn="l" defTabSz="889000">
            <a:lnSpc>
              <a:spcPct val="90000"/>
            </a:lnSpc>
            <a:spcBef>
              <a:spcPct val="0"/>
            </a:spcBef>
            <a:spcAft>
              <a:spcPct val="35000"/>
            </a:spcAft>
            <a:buNone/>
          </a:pPr>
          <a:r>
            <a:rPr lang="en-US" sz="2000" kern="1200" dirty="0"/>
            <a:t>Why trauma-informed principles</a:t>
          </a:r>
        </a:p>
      </dsp:txBody>
      <dsp:txXfrm>
        <a:off x="1711286" y="0"/>
        <a:ext cx="2601920" cy="1603987"/>
      </dsp:txXfrm>
    </dsp:sp>
    <dsp:sp modelId="{5540A58D-E34D-4F94-AC6C-241C7041DB3F}">
      <dsp:nvSpPr>
        <dsp:cNvPr id="0" name=""/>
        <dsp:cNvSpPr/>
      </dsp:nvSpPr>
      <dsp:spPr>
        <a:xfrm>
          <a:off x="0" y="2053927"/>
          <a:ext cx="4437528" cy="1486508"/>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9180CBE8-9621-4690-82B6-99743D476FD3}">
      <dsp:nvSpPr>
        <dsp:cNvPr id="0" name=""/>
        <dsp:cNvSpPr/>
      </dsp:nvSpPr>
      <dsp:spPr>
        <a:xfrm>
          <a:off x="346077" y="2253201"/>
          <a:ext cx="1096120" cy="9704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6000" b="-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D25A98-7C3E-406A-A992-20E4E976A11A}">
      <dsp:nvSpPr>
        <dsp:cNvPr id="0" name=""/>
        <dsp:cNvSpPr/>
      </dsp:nvSpPr>
      <dsp:spPr>
        <a:xfrm>
          <a:off x="1752587" y="1995181"/>
          <a:ext cx="2655997" cy="160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55" tIns="169755" rIns="169755" bIns="169755" numCol="1" spcCol="1270" anchor="ctr" anchorCtr="0">
          <a:noAutofit/>
        </a:bodyPr>
        <a:lstStyle/>
        <a:p>
          <a:pPr marL="0" lvl="0" indent="0" algn="l" defTabSz="800100">
            <a:lnSpc>
              <a:spcPct val="90000"/>
            </a:lnSpc>
            <a:spcBef>
              <a:spcPct val="0"/>
            </a:spcBef>
            <a:spcAft>
              <a:spcPct val="35000"/>
            </a:spcAft>
            <a:buNone/>
          </a:pPr>
          <a:r>
            <a:rPr lang="en-US" sz="1800" kern="1200" dirty="0"/>
            <a:t>What it means to be a trauma-informed</a:t>
          </a:r>
        </a:p>
        <a:p>
          <a:pPr marL="0" lvl="0" indent="0" algn="l" defTabSz="800100">
            <a:lnSpc>
              <a:spcPct val="90000"/>
            </a:lnSpc>
            <a:spcBef>
              <a:spcPct val="0"/>
            </a:spcBef>
            <a:spcAft>
              <a:spcPct val="35000"/>
            </a:spcAft>
            <a:buNone/>
          </a:pPr>
          <a:r>
            <a:rPr lang="en-US" sz="1800" kern="1200" dirty="0"/>
            <a:t>- Educating, supporting, managing self and staff</a:t>
          </a:r>
        </a:p>
      </dsp:txBody>
      <dsp:txXfrm>
        <a:off x="1752587" y="1995181"/>
        <a:ext cx="2655997" cy="1603987"/>
      </dsp:txXfrm>
    </dsp:sp>
    <dsp:sp modelId="{86A82401-E3CD-45C1-BCA4-B56DABC83CD6}">
      <dsp:nvSpPr>
        <dsp:cNvPr id="0" name=""/>
        <dsp:cNvSpPr/>
      </dsp:nvSpPr>
      <dsp:spPr>
        <a:xfrm>
          <a:off x="0" y="3988014"/>
          <a:ext cx="4437528" cy="1486508"/>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84BA32AD-5211-49FA-9CAC-A19E3A933ECA}">
      <dsp:nvSpPr>
        <dsp:cNvPr id="0" name=""/>
        <dsp:cNvSpPr/>
      </dsp:nvSpPr>
      <dsp:spPr>
        <a:xfrm>
          <a:off x="310398" y="4234278"/>
          <a:ext cx="1096120" cy="993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7D040D-4DAB-4C6E-95FF-D3653FBB0B16}">
      <dsp:nvSpPr>
        <dsp:cNvPr id="0" name=""/>
        <dsp:cNvSpPr/>
      </dsp:nvSpPr>
      <dsp:spPr>
        <a:xfrm>
          <a:off x="1716917" y="3988014"/>
          <a:ext cx="2655997" cy="160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55" tIns="169755" rIns="169755" bIns="169755" numCol="1" spcCol="1270" anchor="ctr" anchorCtr="0">
          <a:noAutofit/>
        </a:bodyPr>
        <a:lstStyle/>
        <a:p>
          <a:pPr marL="0" lvl="0" indent="0" algn="l" defTabSz="889000">
            <a:lnSpc>
              <a:spcPct val="90000"/>
            </a:lnSpc>
            <a:spcBef>
              <a:spcPct val="0"/>
            </a:spcBef>
            <a:spcAft>
              <a:spcPct val="35000"/>
            </a:spcAft>
            <a:buNone/>
          </a:pPr>
          <a:r>
            <a:rPr lang="en-US" sz="2000" kern="1200" dirty="0"/>
            <a:t>Putting TIC into practice </a:t>
          </a:r>
        </a:p>
      </dsp:txBody>
      <dsp:txXfrm>
        <a:off x="1716917" y="3988014"/>
        <a:ext cx="2655997" cy="1603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1B981-43A0-434C-8957-DB56BD26EC9A}">
      <dsp:nvSpPr>
        <dsp:cNvPr id="0" name=""/>
        <dsp:cNvSpPr/>
      </dsp:nvSpPr>
      <dsp:spPr>
        <a:xfrm>
          <a:off x="2895611" y="2667004"/>
          <a:ext cx="1805940" cy="1805940"/>
        </a:xfrm>
        <a:prstGeom prst="roundRect">
          <a:avLst/>
        </a:prstGeom>
        <a:gradFill rotWithShape="0">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48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Trauma Impacts Mind</a:t>
          </a:r>
        </a:p>
      </dsp:txBody>
      <dsp:txXfrm>
        <a:off x="2983770" y="2755163"/>
        <a:ext cx="1629622" cy="1629622"/>
      </dsp:txXfrm>
    </dsp:sp>
    <dsp:sp modelId="{C1B991AA-F898-4D87-99FC-DF6D66A8D35D}">
      <dsp:nvSpPr>
        <dsp:cNvPr id="0" name=""/>
        <dsp:cNvSpPr/>
      </dsp:nvSpPr>
      <dsp:spPr>
        <a:xfrm rot="16180741">
          <a:off x="3283165" y="2159498"/>
          <a:ext cx="1015027" cy="0"/>
        </a:xfrm>
        <a:custGeom>
          <a:avLst/>
          <a:gdLst/>
          <a:ahLst/>
          <a:cxnLst/>
          <a:rect l="0" t="0" r="0" b="0"/>
          <a:pathLst>
            <a:path>
              <a:moveTo>
                <a:pt x="0" y="0"/>
              </a:moveTo>
              <a:lnTo>
                <a:pt x="101502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76D8A0-38B7-4918-8A85-7A073F938D0E}">
      <dsp:nvSpPr>
        <dsp:cNvPr id="0" name=""/>
        <dsp:cNvSpPr/>
      </dsp:nvSpPr>
      <dsp:spPr>
        <a:xfrm>
          <a:off x="2846970" y="138901"/>
          <a:ext cx="1873254" cy="1513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Views about self</a:t>
          </a:r>
        </a:p>
      </dsp:txBody>
      <dsp:txXfrm>
        <a:off x="2920833" y="212764"/>
        <a:ext cx="1725528" cy="1365365"/>
      </dsp:txXfrm>
    </dsp:sp>
    <dsp:sp modelId="{65948A3B-F0D1-4F3B-A651-A58163D73B94}">
      <dsp:nvSpPr>
        <dsp:cNvPr id="0" name=""/>
        <dsp:cNvSpPr/>
      </dsp:nvSpPr>
      <dsp:spPr>
        <a:xfrm rot="1872692">
          <a:off x="4630192" y="4372559"/>
          <a:ext cx="986023" cy="0"/>
        </a:xfrm>
        <a:custGeom>
          <a:avLst/>
          <a:gdLst/>
          <a:ahLst/>
          <a:cxnLst/>
          <a:rect l="0" t="0" r="0" b="0"/>
          <a:pathLst>
            <a:path>
              <a:moveTo>
                <a:pt x="0" y="0"/>
              </a:moveTo>
              <a:lnTo>
                <a:pt x="98602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A532D-1A26-4243-9D74-65F40486A7CB}">
      <dsp:nvSpPr>
        <dsp:cNvPr id="0" name=""/>
        <dsp:cNvSpPr/>
      </dsp:nvSpPr>
      <dsp:spPr>
        <a:xfrm>
          <a:off x="5544857" y="4373150"/>
          <a:ext cx="1876351" cy="1646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Views about world</a:t>
          </a:r>
        </a:p>
      </dsp:txBody>
      <dsp:txXfrm>
        <a:off x="5625240" y="4453533"/>
        <a:ext cx="1715585" cy="1485883"/>
      </dsp:txXfrm>
    </dsp:sp>
    <dsp:sp modelId="{87A87780-8A29-4C41-AA71-1E3F6D94BEC0}">
      <dsp:nvSpPr>
        <dsp:cNvPr id="0" name=""/>
        <dsp:cNvSpPr/>
      </dsp:nvSpPr>
      <dsp:spPr>
        <a:xfrm rot="8982590">
          <a:off x="1846267" y="4381440"/>
          <a:ext cx="1126218" cy="0"/>
        </a:xfrm>
        <a:custGeom>
          <a:avLst/>
          <a:gdLst/>
          <a:ahLst/>
          <a:cxnLst/>
          <a:rect l="0" t="0" r="0" b="0"/>
          <a:pathLst>
            <a:path>
              <a:moveTo>
                <a:pt x="0" y="0"/>
              </a:moveTo>
              <a:lnTo>
                <a:pt x="112621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5348C5-E95F-4AC0-80E1-62E0E4C733B7}">
      <dsp:nvSpPr>
        <dsp:cNvPr id="0" name=""/>
        <dsp:cNvSpPr/>
      </dsp:nvSpPr>
      <dsp:spPr>
        <a:xfrm>
          <a:off x="0" y="4434472"/>
          <a:ext cx="1923141" cy="158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Views about future</a:t>
          </a:r>
        </a:p>
      </dsp:txBody>
      <dsp:txXfrm>
        <a:off x="77389" y="4511861"/>
        <a:ext cx="1768363" cy="1430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1A961-D8B2-4CEE-9AE0-CCD600193D7B}">
      <dsp:nvSpPr>
        <dsp:cNvPr id="0" name=""/>
        <dsp:cNvSpPr/>
      </dsp:nvSpPr>
      <dsp:spPr>
        <a:xfrm>
          <a:off x="0" y="40713"/>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4A317-7B7B-461A-B5BE-EBB5CD3D390A}">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58E7BE-5456-40C0-8DCC-55218381507D}">
      <dsp:nvSpPr>
        <dsp:cNvPr id="0" name=""/>
        <dsp:cNvSpPr/>
      </dsp:nvSpPr>
      <dsp:spPr>
        <a:xfrm>
          <a:off x="1432649" y="2447"/>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90000"/>
            </a:lnSpc>
            <a:spcBef>
              <a:spcPct val="0"/>
            </a:spcBef>
            <a:spcAft>
              <a:spcPct val="35000"/>
            </a:spcAft>
            <a:buNone/>
          </a:pPr>
          <a:r>
            <a:rPr lang="en-US" sz="2100" kern="1200" dirty="0"/>
            <a:t>Difficulty in daily functioning</a:t>
          </a:r>
        </a:p>
      </dsp:txBody>
      <dsp:txXfrm>
        <a:off x="1432649" y="2447"/>
        <a:ext cx="3508869" cy="1240389"/>
      </dsp:txXfrm>
    </dsp:sp>
    <dsp:sp modelId="{D424F1E4-D7CB-44A7-A376-63B4AE131F9B}">
      <dsp:nvSpPr>
        <dsp:cNvPr id="0" name=""/>
        <dsp:cNvSpPr/>
      </dsp:nvSpPr>
      <dsp:spPr>
        <a:xfrm>
          <a:off x="0" y="1552933"/>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415037-9644-4AB2-83B2-CB26980AE3C4}">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B354CC-7455-4521-895C-3880046BA483}">
      <dsp:nvSpPr>
        <dsp:cNvPr id="0" name=""/>
        <dsp:cNvSpPr/>
      </dsp:nvSpPr>
      <dsp:spPr>
        <a:xfrm>
          <a:off x="1432649" y="1552933"/>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90000"/>
            </a:lnSpc>
            <a:spcBef>
              <a:spcPct val="0"/>
            </a:spcBef>
            <a:spcAft>
              <a:spcPct val="35000"/>
            </a:spcAft>
            <a:buNone/>
          </a:pPr>
          <a:r>
            <a:rPr lang="en-US" sz="2100" kern="1200" dirty="0"/>
            <a:t>Physical or psychological reactions to traumatic memories clients have shared</a:t>
          </a:r>
        </a:p>
      </dsp:txBody>
      <dsp:txXfrm>
        <a:off x="1432649" y="1552933"/>
        <a:ext cx="3508869" cy="1240389"/>
      </dsp:txXfrm>
    </dsp:sp>
    <dsp:sp modelId="{CDEED51D-D5E2-4942-8536-8ACB4FA90194}">
      <dsp:nvSpPr>
        <dsp:cNvPr id="0" name=""/>
        <dsp:cNvSpPr/>
      </dsp:nvSpPr>
      <dsp:spPr>
        <a:xfrm>
          <a:off x="0" y="3103420"/>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79200-C64B-4B8C-BAB0-ED1D69EC046F}">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0FCC62-98BF-4B00-96B9-EEDF5FDE94CC}">
      <dsp:nvSpPr>
        <dsp:cNvPr id="0" name=""/>
        <dsp:cNvSpPr/>
      </dsp:nvSpPr>
      <dsp:spPr>
        <a:xfrm>
          <a:off x="1432649" y="3103420"/>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90000"/>
            </a:lnSpc>
            <a:spcBef>
              <a:spcPct val="0"/>
            </a:spcBef>
            <a:spcAft>
              <a:spcPct val="35000"/>
            </a:spcAft>
            <a:buNone/>
          </a:pPr>
          <a:r>
            <a:rPr lang="en-US" sz="2100" kern="1200"/>
            <a:t>Avoidance behaviors during client interactions</a:t>
          </a:r>
        </a:p>
      </dsp:txBody>
      <dsp:txXfrm>
        <a:off x="1432649" y="3103420"/>
        <a:ext cx="3508869" cy="1240389"/>
      </dsp:txXfrm>
    </dsp:sp>
    <dsp:sp modelId="{C420A529-622E-4C4A-9731-321A883A9267}">
      <dsp:nvSpPr>
        <dsp:cNvPr id="0" name=""/>
        <dsp:cNvSpPr/>
      </dsp:nvSpPr>
      <dsp:spPr>
        <a:xfrm>
          <a:off x="0" y="4653906"/>
          <a:ext cx="4941519"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38A68-3AAD-4264-9BDC-F5C1B5CC9824}">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4E086-8012-48B7-AFA0-00AA170BFE50}">
      <dsp:nvSpPr>
        <dsp:cNvPr id="0" name=""/>
        <dsp:cNvSpPr/>
      </dsp:nvSpPr>
      <dsp:spPr>
        <a:xfrm>
          <a:off x="1432649" y="4653906"/>
          <a:ext cx="3508869"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33450">
            <a:lnSpc>
              <a:spcPct val="90000"/>
            </a:lnSpc>
            <a:spcBef>
              <a:spcPct val="0"/>
            </a:spcBef>
            <a:spcAft>
              <a:spcPct val="35000"/>
            </a:spcAft>
            <a:buNone/>
          </a:pPr>
          <a:r>
            <a:rPr lang="en-US" sz="2100" kern="1200"/>
            <a:t>Feeling numb or diminished affect</a:t>
          </a:r>
        </a:p>
      </dsp:txBody>
      <dsp:txXfrm>
        <a:off x="1432649" y="4653906"/>
        <a:ext cx="3508869" cy="1240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1A961-D8B2-4CEE-9AE0-CCD600193D7B}">
      <dsp:nvSpPr>
        <dsp:cNvPr id="0" name=""/>
        <dsp:cNvSpPr/>
      </dsp:nvSpPr>
      <dsp:spPr>
        <a:xfrm>
          <a:off x="0" y="4606"/>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4A317-7B7B-461A-B5BE-EBB5CD3D390A}">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58E7BE-5456-40C0-8DCC-55218381507D}">
      <dsp:nvSpPr>
        <dsp:cNvPr id="0" name=""/>
        <dsp:cNvSpPr/>
      </dsp:nvSpPr>
      <dsp:spPr>
        <a:xfrm>
          <a:off x="1133349" y="4606"/>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933450">
            <a:lnSpc>
              <a:spcPct val="100000"/>
            </a:lnSpc>
            <a:spcBef>
              <a:spcPct val="0"/>
            </a:spcBef>
            <a:spcAft>
              <a:spcPct val="35000"/>
            </a:spcAft>
            <a:buNone/>
          </a:pPr>
          <a:r>
            <a:rPr lang="en-US" sz="2100" kern="1200" dirty="0"/>
            <a:t>Difficulty limiting emotional expression </a:t>
          </a:r>
        </a:p>
      </dsp:txBody>
      <dsp:txXfrm>
        <a:off x="1133349" y="4606"/>
        <a:ext cx="3808169" cy="981254"/>
      </dsp:txXfrm>
    </dsp:sp>
    <dsp:sp modelId="{D424F1E4-D7CB-44A7-A376-63B4AE131F9B}">
      <dsp:nvSpPr>
        <dsp:cNvPr id="0" name=""/>
        <dsp:cNvSpPr/>
      </dsp:nvSpPr>
      <dsp:spPr>
        <a:xfrm>
          <a:off x="0" y="1231175"/>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415037-9644-4AB2-83B2-CB26980AE3C4}">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B354CC-7455-4521-895C-3880046BA483}">
      <dsp:nvSpPr>
        <dsp:cNvPr id="0" name=""/>
        <dsp:cNvSpPr/>
      </dsp:nvSpPr>
      <dsp:spPr>
        <a:xfrm>
          <a:off x="1133349" y="1231175"/>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933450">
            <a:lnSpc>
              <a:spcPct val="100000"/>
            </a:lnSpc>
            <a:spcBef>
              <a:spcPct val="0"/>
            </a:spcBef>
            <a:spcAft>
              <a:spcPct val="35000"/>
            </a:spcAft>
            <a:buNone/>
          </a:pPr>
          <a:r>
            <a:rPr lang="en-US" sz="2100" kern="1200"/>
            <a:t>Heightened arousal</a:t>
          </a:r>
        </a:p>
      </dsp:txBody>
      <dsp:txXfrm>
        <a:off x="1133349" y="1231175"/>
        <a:ext cx="3808169" cy="981254"/>
      </dsp:txXfrm>
    </dsp:sp>
    <dsp:sp modelId="{CDEED51D-D5E2-4942-8536-8ACB4FA90194}">
      <dsp:nvSpPr>
        <dsp:cNvPr id="0" name=""/>
        <dsp:cNvSpPr/>
      </dsp:nvSpPr>
      <dsp:spPr>
        <a:xfrm>
          <a:off x="0" y="2457744"/>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79200-C64B-4B8C-BAB0-ED1D69EC046F}">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0FCC62-98BF-4B00-96B9-EEDF5FDE94CC}">
      <dsp:nvSpPr>
        <dsp:cNvPr id="0" name=""/>
        <dsp:cNvSpPr/>
      </dsp:nvSpPr>
      <dsp:spPr>
        <a:xfrm>
          <a:off x="1133349" y="2457744"/>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933450">
            <a:lnSpc>
              <a:spcPct val="100000"/>
            </a:lnSpc>
            <a:spcBef>
              <a:spcPct val="0"/>
            </a:spcBef>
            <a:spcAft>
              <a:spcPct val="35000"/>
            </a:spcAft>
            <a:buNone/>
          </a:pPr>
          <a:r>
            <a:rPr lang="en-US" sz="2100" kern="1200"/>
            <a:t>Insomnia</a:t>
          </a:r>
        </a:p>
      </dsp:txBody>
      <dsp:txXfrm>
        <a:off x="1133349" y="2457744"/>
        <a:ext cx="3808169" cy="981254"/>
      </dsp:txXfrm>
    </dsp:sp>
    <dsp:sp modelId="{C420A529-622E-4C4A-9731-321A883A9267}">
      <dsp:nvSpPr>
        <dsp:cNvPr id="0" name=""/>
        <dsp:cNvSpPr/>
      </dsp:nvSpPr>
      <dsp:spPr>
        <a:xfrm>
          <a:off x="0" y="3684312"/>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38A68-3AAD-4264-9BDC-F5C1B5CC9824}">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4E086-8012-48B7-AFA0-00AA170BFE50}">
      <dsp:nvSpPr>
        <dsp:cNvPr id="0" name=""/>
        <dsp:cNvSpPr/>
      </dsp:nvSpPr>
      <dsp:spPr>
        <a:xfrm>
          <a:off x="1133349" y="3684312"/>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933450">
            <a:lnSpc>
              <a:spcPct val="100000"/>
            </a:lnSpc>
            <a:spcBef>
              <a:spcPct val="0"/>
            </a:spcBef>
            <a:spcAft>
              <a:spcPct val="35000"/>
            </a:spcAft>
            <a:buNone/>
          </a:pPr>
          <a:r>
            <a:rPr lang="en-US" sz="2100" kern="1200"/>
            <a:t>Depression</a:t>
          </a:r>
        </a:p>
      </dsp:txBody>
      <dsp:txXfrm>
        <a:off x="1133349" y="3684312"/>
        <a:ext cx="3808169" cy="981254"/>
      </dsp:txXfrm>
    </dsp:sp>
    <dsp:sp modelId="{550EEB21-668E-4D57-881D-EED36972D2C6}">
      <dsp:nvSpPr>
        <dsp:cNvPr id="0" name=""/>
        <dsp:cNvSpPr/>
      </dsp:nvSpPr>
      <dsp:spPr>
        <a:xfrm>
          <a:off x="0" y="4910881"/>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97218-9FA6-4956-9160-A079DC160E5D}">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41014-0470-43AE-9ADE-7740150E2736}">
      <dsp:nvSpPr>
        <dsp:cNvPr id="0" name=""/>
        <dsp:cNvSpPr/>
      </dsp:nvSpPr>
      <dsp:spPr>
        <a:xfrm>
          <a:off x="1133349" y="4910881"/>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933450">
            <a:lnSpc>
              <a:spcPct val="100000"/>
            </a:lnSpc>
            <a:spcBef>
              <a:spcPct val="0"/>
            </a:spcBef>
            <a:spcAft>
              <a:spcPct val="35000"/>
            </a:spcAft>
            <a:buFont typeface="Arial" panose="020B0604020202020204" pitchFamily="34" charset="0"/>
            <a:buNone/>
          </a:pPr>
          <a:r>
            <a:rPr lang="en-US" sz="2100" kern="1200"/>
            <a:t>Detaching from family, friends, and other social supports</a:t>
          </a:r>
        </a:p>
      </dsp:txBody>
      <dsp:txXfrm>
        <a:off x="1133349" y="4910881"/>
        <a:ext cx="3808169" cy="981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6A7AA-9230-4324-B4B7-756B9D829F1D}">
      <dsp:nvSpPr>
        <dsp:cNvPr id="0" name=""/>
        <dsp:cNvSpPr/>
      </dsp:nvSpPr>
      <dsp:spPr>
        <a:xfrm>
          <a:off x="0" y="718"/>
          <a:ext cx="4885203" cy="168113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ECA081E-595A-4DE1-BE0B-129BE0EEFE56}">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B2CD10-7807-4947-B5E4-61737F2EB625}">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Educating Self and Staff</a:t>
          </a:r>
        </a:p>
      </dsp:txBody>
      <dsp:txXfrm>
        <a:off x="1941716" y="718"/>
        <a:ext cx="2943486" cy="1681139"/>
      </dsp:txXfrm>
    </dsp:sp>
    <dsp:sp modelId="{110D0A77-49E7-41B3-8336-58A2AE49E258}">
      <dsp:nvSpPr>
        <dsp:cNvPr id="0" name=""/>
        <dsp:cNvSpPr/>
      </dsp:nvSpPr>
      <dsp:spPr>
        <a:xfrm>
          <a:off x="0" y="2102143"/>
          <a:ext cx="4885203" cy="168113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B59094C-43C8-43C4-B227-27F5759AF306}">
      <dsp:nvSpPr>
        <dsp:cNvPr id="0" name=""/>
        <dsp:cNvSpPr/>
      </dsp:nvSpPr>
      <dsp:spPr>
        <a:xfrm>
          <a:off x="508544" y="2480399"/>
          <a:ext cx="924626" cy="9246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1510893-F6ED-4409-BF55-5188818AFD4C}">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Supporting Self and Staff</a:t>
          </a:r>
        </a:p>
      </dsp:txBody>
      <dsp:txXfrm>
        <a:off x="1941716" y="2102143"/>
        <a:ext cx="2943486" cy="1681139"/>
      </dsp:txXfrm>
    </dsp:sp>
    <dsp:sp modelId="{CCC134DB-5ED2-4028-9942-9E67D7B15C64}">
      <dsp:nvSpPr>
        <dsp:cNvPr id="0" name=""/>
        <dsp:cNvSpPr/>
      </dsp:nvSpPr>
      <dsp:spPr>
        <a:xfrm>
          <a:off x="0" y="4203567"/>
          <a:ext cx="4885203" cy="168113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0DB488A-2FE8-4ACC-9715-A9B9959E2CC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8B28D12-9098-43C7-96FE-2D78388A5CE8}">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Managing Self and Staff</a:t>
          </a:r>
        </a:p>
      </dsp:txBody>
      <dsp:txXfrm>
        <a:off x="1941716" y="4203567"/>
        <a:ext cx="2943486"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5B9D43E-4AED-4E64-988D-53835E52FD5A}" type="datetimeFigureOut">
              <a:rPr lang="en-US" smtClean="0"/>
              <a:t>11/10/2020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789CAC5-E6F0-4278-8197-4A10688A9B65}" type="slidenum">
              <a:rPr lang="en-US" smtClean="0"/>
              <a:t>‹#›</a:t>
            </a:fld>
            <a:endParaRPr lang="en-US"/>
          </a:p>
        </p:txBody>
      </p:sp>
    </p:spTree>
    <p:extLst>
      <p:ext uri="{BB962C8B-B14F-4D97-AF65-F5344CB8AC3E}">
        <p14:creationId xmlns:p14="http://schemas.microsoft.com/office/powerpoint/2010/main" val="201666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52BEDF-CDED-4684-85A8-818B0DD47BD2}" type="datetimeFigureOut">
              <a:rPr lang="en-US" smtClean="0"/>
              <a:t>11/10/2020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00F9DB-FBAF-4ABE-8D31-278B5DD8945B}" type="slidenum">
              <a:rPr lang="en-US" smtClean="0"/>
              <a:t>‹#›</a:t>
            </a:fld>
            <a:endParaRPr lang="en-US"/>
          </a:p>
        </p:txBody>
      </p:sp>
    </p:spTree>
    <p:extLst>
      <p:ext uri="{BB962C8B-B14F-4D97-AF65-F5344CB8AC3E}">
        <p14:creationId xmlns:p14="http://schemas.microsoft.com/office/powerpoint/2010/main" val="334579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tmichaelshospital.com/pdf/programs/mast/mast-session1.pdf" TargetMode="External"/><Relationship Id="rId7" Type="http://schemas.openxmlformats.org/officeDocument/2006/relationships/hyperlink" Target="https://www.dropbox.com/s/m7lfhbnu87vga1h/Checklist%20for%20TI%20Human%20Resources.pdf?dl=0"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dropbox.com/s/v6s4lm09pr81l79/Staff-Feedback-Survey.pdf?dl=0" TargetMode="External"/><Relationship Id="rId5" Type="http://schemas.openxmlformats.org/officeDocument/2006/relationships/hyperlink" Target="https://www.thenationalcouncil.org/wp-content/uploads/2020/05/TI_SupervisionNote-Template.pdf?daf=375ateTbd56" TargetMode="External"/><Relationship Id="rId4" Type="http://schemas.openxmlformats.org/officeDocument/2006/relationships/hyperlink" Target="http://socialwork.buffalo.edu/resources/self-care-starter-kit.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a:t>
            </a:fld>
            <a:endParaRPr lang="en-US"/>
          </a:p>
        </p:txBody>
      </p:sp>
    </p:spTree>
    <p:extLst>
      <p:ext uri="{BB962C8B-B14F-4D97-AF65-F5344CB8AC3E}">
        <p14:creationId xmlns:p14="http://schemas.microsoft.com/office/powerpoint/2010/main" val="388562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12</a:t>
            </a:fld>
            <a:endParaRPr lang="en-US"/>
          </a:p>
        </p:txBody>
      </p:sp>
    </p:spTree>
    <p:extLst>
      <p:ext uri="{BB962C8B-B14F-4D97-AF65-F5344CB8AC3E}">
        <p14:creationId xmlns:p14="http://schemas.microsoft.com/office/powerpoint/2010/main" val="134915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Trauma can impact any individual, including those who enter helping professions. For many individuals working</a:t>
            </a:r>
          </a:p>
          <a:p>
            <a:r>
              <a:rPr lang="en-US" dirty="0">
                <a:highlight>
                  <a:srgbClr val="FFFF00"/>
                </a:highlight>
              </a:rPr>
              <a:t>in health and human services, their own history of trauma may have been part of what drew them to help others. But</a:t>
            </a:r>
          </a:p>
          <a:p>
            <a:r>
              <a:rPr lang="en-US" dirty="0">
                <a:highlight>
                  <a:srgbClr val="FFFF00"/>
                </a:highlight>
              </a:rPr>
              <a:t>as was discussed in Section 1 of this document, there are also individuals who may experience traumatic events as an</a:t>
            </a:r>
          </a:p>
          <a:p>
            <a:r>
              <a:rPr lang="en-US" dirty="0">
                <a:highlight>
                  <a:srgbClr val="FFFF00"/>
                </a:highlight>
              </a:rPr>
              <a:t>occupational hazard of their work. For these reasons and more, it is critical that clinicians and other professionals in</a:t>
            </a:r>
          </a:p>
          <a:p>
            <a:r>
              <a:rPr lang="en-US" dirty="0">
                <a:highlight>
                  <a:srgbClr val="FFFF00"/>
                </a:highlight>
              </a:rPr>
              <a:t>health and human services are diligent about assessing their own levels of </a:t>
            </a:r>
            <a:r>
              <a:rPr lang="en-US" dirty="0" err="1">
                <a:highlight>
                  <a:srgbClr val="FFFF00"/>
                </a:highlight>
              </a:rPr>
              <a:t>stressand</a:t>
            </a:r>
            <a:r>
              <a:rPr lang="en-US" dirty="0">
                <a:highlight>
                  <a:srgbClr val="FFFF00"/>
                </a:highlight>
              </a:rPr>
              <a:t> trauma. It is also necessary that</a:t>
            </a:r>
          </a:p>
          <a:p>
            <a:r>
              <a:rPr lang="en-US" dirty="0">
                <a:highlight>
                  <a:srgbClr val="FFFF00"/>
                </a:highlight>
              </a:rPr>
              <a:t>organizations have in place the resources to support professionals when they </a:t>
            </a:r>
            <a:r>
              <a:rPr lang="fr-FR" dirty="0" err="1">
                <a:highlight>
                  <a:srgbClr val="FFFF00"/>
                </a:highlight>
              </a:rPr>
              <a:t>experience</a:t>
            </a:r>
            <a:r>
              <a:rPr lang="fr-FR" dirty="0">
                <a:highlight>
                  <a:srgbClr val="FFFF00"/>
                </a:highlight>
              </a:rPr>
              <a:t> burnout, compassion fatigue, or</a:t>
            </a:r>
          </a:p>
          <a:p>
            <a:r>
              <a:rPr lang="en-US" dirty="0">
                <a:highlight>
                  <a:srgbClr val="FFFF00"/>
                </a:highlight>
              </a:rPr>
              <a:t>vicarious trauma. – </a:t>
            </a:r>
            <a:r>
              <a:rPr lang="en-US" dirty="0" err="1">
                <a:highlight>
                  <a:srgbClr val="FFFF00"/>
                </a:highlight>
              </a:rPr>
              <a:t>pg</a:t>
            </a:r>
            <a:r>
              <a:rPr lang="en-US" dirty="0">
                <a:highlight>
                  <a:srgbClr val="FFFF00"/>
                </a:highlight>
              </a:rPr>
              <a:t> 30</a:t>
            </a:r>
          </a:p>
          <a:p>
            <a:endParaRPr lang="en-US" dirty="0">
              <a:highlight>
                <a:srgbClr val="FFFF00"/>
              </a:highlight>
            </a:endParaRPr>
          </a:p>
          <a:p>
            <a:r>
              <a:rPr lang="en-US" sz="1200" b="0" i="0" u="none" strike="noStrike" kern="1200" baseline="0" dirty="0">
                <a:solidFill>
                  <a:schemeClr val="tx1"/>
                </a:solidFill>
                <a:effectLst/>
                <a:highlight>
                  <a:srgbClr val="FFFF00"/>
                </a:highlight>
                <a:latin typeface="+mn-lt"/>
                <a:ea typeface="+mn-ea"/>
                <a:cs typeface="+mn-cs"/>
              </a:rPr>
              <a:t>In the chat</a:t>
            </a:r>
          </a:p>
          <a:p>
            <a:endParaRPr lang="en-US" sz="1200" b="0" i="0" u="none" strike="noStrike" kern="1200" baseline="0" dirty="0">
              <a:solidFill>
                <a:schemeClr val="tx1"/>
              </a:solidFill>
              <a:effectLst/>
              <a:highlight>
                <a:srgbClr val="FFFF00"/>
              </a:highlight>
              <a:latin typeface="+mn-lt"/>
              <a:ea typeface="+mn-ea"/>
              <a:cs typeface="+mn-cs"/>
            </a:endParaRPr>
          </a:p>
          <a:p>
            <a:r>
              <a:rPr lang="en-US" sz="1200" b="0" i="0" u="none" strike="noStrike" kern="1200" baseline="0" dirty="0">
                <a:solidFill>
                  <a:schemeClr val="tx1"/>
                </a:solidFill>
                <a:effectLst/>
                <a:highlight>
                  <a:srgbClr val="FFFF00"/>
                </a:highlight>
                <a:latin typeface="+mn-lt"/>
                <a:ea typeface="+mn-ea"/>
                <a:cs typeface="+mn-cs"/>
              </a:rPr>
              <a:t>Possible answers include</a:t>
            </a:r>
          </a:p>
          <a:p>
            <a:pPr marL="171450" indent="-171450">
              <a:buFontTx/>
              <a:buChar char="-"/>
            </a:pPr>
            <a:r>
              <a:rPr lang="en-US" sz="1200" b="0" i="0" u="none" strike="noStrike" kern="1200" baseline="0" dirty="0">
                <a:solidFill>
                  <a:schemeClr val="tx1"/>
                </a:solidFill>
                <a:effectLst/>
                <a:highlight>
                  <a:srgbClr val="FFFF00"/>
                </a:highlight>
                <a:latin typeface="+mn-lt"/>
                <a:ea typeface="+mn-ea"/>
                <a:cs typeface="+mn-cs"/>
              </a:rPr>
              <a:t>Exposure to upsetting stories of personal tragedy</a:t>
            </a:r>
          </a:p>
          <a:p>
            <a:pPr marL="171450" indent="-171450">
              <a:buFontTx/>
              <a:buChar char="-"/>
            </a:pPr>
            <a:r>
              <a:rPr lang="en-US" sz="1200" b="0" i="0" u="none" strike="noStrike" kern="1200" baseline="0" dirty="0">
                <a:solidFill>
                  <a:schemeClr val="tx1"/>
                </a:solidFill>
                <a:effectLst/>
                <a:highlight>
                  <a:srgbClr val="FFFF00"/>
                </a:highlight>
                <a:latin typeface="+mn-lt"/>
                <a:ea typeface="+mn-ea"/>
                <a:cs typeface="+mn-cs"/>
              </a:rPr>
              <a:t>Not enough resources available to fully address the issues(problems)</a:t>
            </a:r>
          </a:p>
          <a:p>
            <a:pPr marL="171450" indent="-171450">
              <a:buFontTx/>
              <a:buChar char="-"/>
            </a:pPr>
            <a:r>
              <a:rPr lang="en-US" sz="1200" b="0" i="0" u="none" strike="noStrike" kern="1200" baseline="0" dirty="0">
                <a:solidFill>
                  <a:schemeClr val="tx1"/>
                </a:solidFill>
                <a:effectLst/>
                <a:highlight>
                  <a:srgbClr val="FFFF00"/>
                </a:highlight>
                <a:latin typeface="+mn-lt"/>
                <a:ea typeface="+mn-ea"/>
                <a:cs typeface="+mn-cs"/>
              </a:rPr>
              <a:t>The work environment</a:t>
            </a:r>
          </a:p>
          <a:p>
            <a:pPr marL="628650" lvl="1" indent="-171450">
              <a:buFontTx/>
              <a:buChar char="-"/>
            </a:pPr>
            <a:r>
              <a:rPr lang="en-US" sz="1200" b="0" i="0" u="none" strike="noStrike" kern="1200" baseline="0" dirty="0">
                <a:solidFill>
                  <a:schemeClr val="tx1"/>
                </a:solidFill>
                <a:effectLst/>
                <a:highlight>
                  <a:srgbClr val="FFFF00"/>
                </a:highlight>
                <a:latin typeface="+mn-lt"/>
                <a:ea typeface="+mn-ea"/>
                <a:cs typeface="+mn-cs"/>
              </a:rPr>
              <a:t>- conflicts amongst team members</a:t>
            </a:r>
          </a:p>
          <a:p>
            <a:pPr marL="628650" lvl="1" indent="-171450">
              <a:buFontTx/>
              <a:buChar char="-"/>
            </a:pPr>
            <a:r>
              <a:rPr lang="en-US" sz="1200" b="0" i="0" u="none" strike="noStrike" kern="1200" baseline="0" dirty="0">
                <a:solidFill>
                  <a:schemeClr val="tx1"/>
                </a:solidFill>
                <a:effectLst/>
                <a:highlight>
                  <a:srgbClr val="FFFF00"/>
                </a:highlight>
                <a:latin typeface="+mn-lt"/>
                <a:ea typeface="+mn-ea"/>
                <a:cs typeface="+mn-cs"/>
              </a:rPr>
              <a:t>Lack of time, skills, heavy work load</a:t>
            </a:r>
          </a:p>
          <a:p>
            <a:pPr marL="628650" lvl="1" indent="-171450">
              <a:buFontTx/>
              <a:buChar char="-"/>
            </a:pPr>
            <a:endParaRPr lang="en-US" sz="1200" b="0" i="0" u="none" strike="noStrike" kern="1200" baseline="0" dirty="0">
              <a:solidFill>
                <a:schemeClr val="tx1"/>
              </a:solidFill>
              <a:effectLst/>
              <a:highlight>
                <a:srgbClr val="FFFF00"/>
              </a:highlight>
              <a:latin typeface="+mn-lt"/>
              <a:ea typeface="+mn-ea"/>
              <a:cs typeface="+mn-cs"/>
            </a:endParaRPr>
          </a:p>
          <a:p>
            <a:pPr marL="628650" lvl="1" indent="-171450">
              <a:buFontTx/>
              <a:buChar char="-"/>
            </a:pPr>
            <a:r>
              <a:rPr lang="en-US" sz="1200" b="0" i="0" u="none" strike="noStrike" kern="1200" baseline="0" dirty="0">
                <a:solidFill>
                  <a:schemeClr val="tx1"/>
                </a:solidFill>
                <a:effectLst/>
                <a:highlight>
                  <a:srgbClr val="FFFF00"/>
                </a:highlight>
                <a:latin typeface="+mn-lt"/>
                <a:ea typeface="+mn-ea"/>
                <a:cs typeface="+mn-cs"/>
              </a:rPr>
              <a:t>Moral and or ethical dilemmas</a:t>
            </a:r>
          </a:p>
          <a:p>
            <a:pPr marL="628650" lvl="1" indent="-171450">
              <a:buFontTx/>
              <a:buChar char="-"/>
            </a:pPr>
            <a:r>
              <a:rPr lang="en-US" sz="1200" b="0" i="0" u="none" strike="noStrike" kern="1200" baseline="0" dirty="0">
                <a:solidFill>
                  <a:schemeClr val="tx1"/>
                </a:solidFill>
                <a:effectLst/>
                <a:highlight>
                  <a:srgbClr val="FFFF00"/>
                </a:highlight>
                <a:latin typeface="+mn-lt"/>
                <a:ea typeface="+mn-ea"/>
                <a:cs typeface="+mn-cs"/>
              </a:rPr>
              <a:t>Continuous exposure to trauma</a:t>
            </a:r>
          </a:p>
          <a:p>
            <a:endParaRPr lang="en-US"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0E00F9DB-FBAF-4ABE-8D31-278B5DD8945B}" type="slidenum">
              <a:rPr lang="en-US" smtClean="0"/>
              <a:t>13</a:t>
            </a:fld>
            <a:endParaRPr lang="en-US"/>
          </a:p>
        </p:txBody>
      </p:sp>
    </p:spTree>
    <p:extLst>
      <p:ext uri="{BB962C8B-B14F-4D97-AF65-F5344CB8AC3E}">
        <p14:creationId xmlns:p14="http://schemas.microsoft.com/office/powerpoint/2010/main" val="6259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what signs and symptoms may look like, sound like, feel like in the chat?</a:t>
            </a:r>
          </a:p>
          <a:p>
            <a:endParaRPr lang="en-US" dirty="0"/>
          </a:p>
          <a:p>
            <a:r>
              <a:rPr lang="en-US" sz="1200" b="1" i="0" u="none" strike="noStrike" kern="1200" baseline="0" dirty="0">
                <a:solidFill>
                  <a:schemeClr val="tx1"/>
                </a:solidFill>
                <a:latin typeface="+mn-lt"/>
                <a:ea typeface="+mn-ea"/>
                <a:cs typeface="+mn-cs"/>
              </a:rPr>
              <a:t>How Common is Burnout, Compassion Fatigue, and Secondary Traumatic Stress? 50% </a:t>
            </a:r>
            <a:r>
              <a:rPr lang="en-US" sz="1200" b="0" i="0" u="none" strike="noStrike" kern="1200" baseline="0" dirty="0">
                <a:solidFill>
                  <a:schemeClr val="tx1"/>
                </a:solidFill>
                <a:latin typeface="+mn-lt"/>
                <a:ea typeface="+mn-ea"/>
                <a:cs typeface="+mn-cs"/>
              </a:rPr>
              <a:t>of mental health professionals report moderate-to-high burnout.</a:t>
            </a:r>
          </a:p>
          <a:p>
            <a:r>
              <a:rPr lang="en-US" sz="1200" b="1" i="0" u="none" strike="noStrike" kern="1200" baseline="0" dirty="0">
                <a:solidFill>
                  <a:schemeClr val="tx1"/>
                </a:solidFill>
                <a:latin typeface="+mn-lt"/>
                <a:ea typeface="+mn-ea"/>
                <a:cs typeface="+mn-cs"/>
              </a:rPr>
              <a:t>15% </a:t>
            </a:r>
            <a:r>
              <a:rPr lang="en-US" sz="1200" b="0" i="0" u="none" strike="noStrike" kern="1200" baseline="0" dirty="0">
                <a:solidFill>
                  <a:schemeClr val="tx1"/>
                </a:solidFill>
                <a:latin typeface="+mn-lt"/>
                <a:ea typeface="+mn-ea"/>
                <a:cs typeface="+mn-cs"/>
              </a:rPr>
              <a:t>of master’s level licensed social workers meet diagnostic criteria for PTSD (twice the rate of the general population).</a:t>
            </a:r>
            <a:r>
              <a:rPr lang="en-US" sz="1200" b="1" i="0" u="none" strike="noStrike" kern="1200" baseline="0" dirty="0">
                <a:solidFill>
                  <a:schemeClr val="tx1"/>
                </a:solidFill>
                <a:latin typeface="+mn-lt"/>
                <a:ea typeface="+mn-ea"/>
                <a:cs typeface="+mn-cs"/>
              </a:rPr>
              <a:t>21% </a:t>
            </a:r>
            <a:r>
              <a:rPr lang="en-US" sz="1200" b="0" i="0" u="none" strike="noStrike" kern="1200" baseline="0" dirty="0">
                <a:solidFill>
                  <a:schemeClr val="tx1"/>
                </a:solidFill>
                <a:latin typeface="+mn-lt"/>
                <a:ea typeface="+mn-ea"/>
                <a:cs typeface="+mn-cs"/>
              </a:rPr>
              <a:t>of providers treating family or sexual violence survivors experience symptoms of secondary traumatic stress. </a:t>
            </a:r>
            <a:r>
              <a:rPr lang="en-US" sz="1200" b="1" i="0" u="none" strike="noStrike" kern="1200" baseline="0" dirty="0">
                <a:solidFill>
                  <a:schemeClr val="tx1"/>
                </a:solidFill>
                <a:latin typeface="+mn-lt"/>
                <a:ea typeface="+mn-ea"/>
                <a:cs typeface="+mn-cs"/>
              </a:rPr>
              <a:t>34% </a:t>
            </a:r>
            <a:r>
              <a:rPr lang="en-US" sz="1200" b="0" i="0" u="none" strike="noStrike" kern="1200" baseline="0" dirty="0">
                <a:solidFill>
                  <a:schemeClr val="tx1"/>
                </a:solidFill>
                <a:latin typeface="+mn-lt"/>
                <a:ea typeface="+mn-ea"/>
                <a:cs typeface="+mn-cs"/>
              </a:rPr>
              <a:t>of child protective workers experience PTSD symptoms due to indirect exposure to traumatic events.47</a:t>
            </a:r>
            <a:endParaRPr lang="en-US" dirty="0"/>
          </a:p>
        </p:txBody>
      </p:sp>
      <p:sp>
        <p:nvSpPr>
          <p:cNvPr id="4" name="Slide Number Placeholder 3"/>
          <p:cNvSpPr>
            <a:spLocks noGrp="1"/>
          </p:cNvSpPr>
          <p:nvPr>
            <p:ph type="sldNum" sz="quarter" idx="5"/>
          </p:nvPr>
        </p:nvSpPr>
        <p:spPr/>
        <p:txBody>
          <a:bodyPr/>
          <a:lstStyle/>
          <a:p>
            <a:fld id="{0E00F9DB-FBAF-4ABE-8D31-278B5DD8945B}" type="slidenum">
              <a:rPr lang="en-US" smtClean="0"/>
              <a:t>14</a:t>
            </a:fld>
            <a:endParaRPr lang="en-US"/>
          </a:p>
        </p:txBody>
      </p:sp>
    </p:spTree>
    <p:extLst>
      <p:ext uri="{BB962C8B-B14F-4D97-AF65-F5344CB8AC3E}">
        <p14:creationId xmlns:p14="http://schemas.microsoft.com/office/powerpoint/2010/main" val="99496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15</a:t>
            </a:fld>
            <a:endParaRPr lang="en-US"/>
          </a:p>
        </p:txBody>
      </p:sp>
    </p:spTree>
    <p:extLst>
      <p:ext uri="{BB962C8B-B14F-4D97-AF65-F5344CB8AC3E}">
        <p14:creationId xmlns:p14="http://schemas.microsoft.com/office/powerpoint/2010/main" val="57419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16</a:t>
            </a:fld>
            <a:endParaRPr lang="en-US"/>
          </a:p>
        </p:txBody>
      </p:sp>
    </p:spTree>
    <p:extLst>
      <p:ext uri="{BB962C8B-B14F-4D97-AF65-F5344CB8AC3E}">
        <p14:creationId xmlns:p14="http://schemas.microsoft.com/office/powerpoint/2010/main" val="3497123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Staff Outcomes</a:t>
            </a:r>
          </a:p>
          <a:p>
            <a:r>
              <a:rPr lang="en-US" sz="1200" b="0" i="0" u="none" strike="noStrike" kern="1200" baseline="0" dirty="0">
                <a:solidFill>
                  <a:schemeClr val="tx1"/>
                </a:solidFill>
                <a:latin typeface="+mn-lt"/>
                <a:ea typeface="+mn-ea"/>
                <a:cs typeface="+mn-cs"/>
              </a:rPr>
              <a:t>Burnout, compassion fatigue, and secondary traumatic stress among staff is correlated with</a:t>
            </a:r>
          </a:p>
          <a:p>
            <a:r>
              <a:rPr lang="en-US" sz="1200" b="0" i="0" u="none" strike="noStrike" kern="1200" baseline="0" dirty="0">
                <a:solidFill>
                  <a:schemeClr val="tx1"/>
                </a:solidFill>
                <a:latin typeface="+mn-lt"/>
                <a:ea typeface="+mn-ea"/>
                <a:cs typeface="+mn-cs"/>
              </a:rPr>
              <a:t>many negative organizational measures:</a:t>
            </a:r>
          </a:p>
          <a:p>
            <a:r>
              <a:rPr lang="en-US" sz="1200" b="0" i="0" u="none" strike="noStrike" kern="1200" baseline="0" dirty="0">
                <a:solidFill>
                  <a:schemeClr val="tx1"/>
                </a:solidFill>
                <a:latin typeface="+mn-lt"/>
                <a:ea typeface="+mn-ea"/>
                <a:cs typeface="+mn-cs"/>
              </a:rPr>
              <a:t>• Reduced commitment to the organization</a:t>
            </a:r>
          </a:p>
          <a:p>
            <a:r>
              <a:rPr lang="en-US" sz="1200" b="0" i="0" u="none" strike="noStrike" kern="1200" baseline="0" dirty="0">
                <a:solidFill>
                  <a:schemeClr val="tx1"/>
                </a:solidFill>
                <a:latin typeface="+mn-lt"/>
                <a:ea typeface="+mn-ea"/>
                <a:cs typeface="+mn-cs"/>
              </a:rPr>
              <a:t>• Negative attitudes toward the organization and persons served</a:t>
            </a:r>
          </a:p>
          <a:p>
            <a:r>
              <a:rPr lang="en-US" sz="1200" b="0" i="0" u="none" strike="noStrike" kern="1200" baseline="0" dirty="0">
                <a:solidFill>
                  <a:schemeClr val="tx1"/>
                </a:solidFill>
                <a:latin typeface="+mn-lt"/>
                <a:ea typeface="+mn-ea"/>
                <a:cs typeface="+mn-cs"/>
              </a:rPr>
              <a:t>• Absenteeism</a:t>
            </a:r>
          </a:p>
          <a:p>
            <a:r>
              <a:rPr lang="en-US" sz="1200" b="0" i="0" u="none" strike="noStrike" kern="1200" baseline="0" dirty="0">
                <a:solidFill>
                  <a:schemeClr val="tx1"/>
                </a:solidFill>
                <a:latin typeface="+mn-lt"/>
                <a:ea typeface="+mn-ea"/>
                <a:cs typeface="+mn-cs"/>
              </a:rPr>
              <a:t>• High turnover</a:t>
            </a:r>
          </a:p>
          <a:p>
            <a:r>
              <a:rPr lang="en-US" sz="1200" b="0" i="0" u="none" strike="noStrike" kern="1200" baseline="0" dirty="0">
                <a:solidFill>
                  <a:schemeClr val="tx1"/>
                </a:solidFill>
                <a:latin typeface="+mn-lt"/>
                <a:ea typeface="+mn-ea"/>
                <a:cs typeface="+mn-cs"/>
              </a:rPr>
              <a:t>• Job dissatisfaction</a:t>
            </a:r>
          </a:p>
          <a:p>
            <a:r>
              <a:rPr lang="en-US" sz="1200" b="0" i="0" u="none" strike="noStrike" kern="1200" baseline="0" dirty="0">
                <a:solidFill>
                  <a:schemeClr val="tx1"/>
                </a:solidFill>
                <a:latin typeface="+mn-lt"/>
                <a:ea typeface="+mn-ea"/>
                <a:cs typeface="+mn-cs"/>
              </a:rPr>
              <a:t>• Damaged team morale</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17</a:t>
            </a:fld>
            <a:endParaRPr lang="en-US"/>
          </a:p>
        </p:txBody>
      </p:sp>
    </p:spTree>
    <p:extLst>
      <p:ext uri="{BB962C8B-B14F-4D97-AF65-F5344CB8AC3E}">
        <p14:creationId xmlns:p14="http://schemas.microsoft.com/office/powerpoint/2010/main" val="3008502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18</a:t>
            </a:fld>
            <a:endParaRPr lang="en-US"/>
          </a:p>
        </p:txBody>
      </p:sp>
    </p:spTree>
    <p:extLst>
      <p:ext uri="{BB962C8B-B14F-4D97-AF65-F5344CB8AC3E}">
        <p14:creationId xmlns:p14="http://schemas.microsoft.com/office/powerpoint/2010/main" val="450596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00F9DB-FBAF-4ABE-8D31-278B5DD8945B}" type="slidenum">
              <a:rPr lang="en-US" smtClean="0"/>
              <a:t>19</a:t>
            </a:fld>
            <a:endParaRPr lang="en-US"/>
          </a:p>
        </p:txBody>
      </p:sp>
    </p:spTree>
    <p:extLst>
      <p:ext uri="{BB962C8B-B14F-4D97-AF65-F5344CB8AC3E}">
        <p14:creationId xmlns:p14="http://schemas.microsoft.com/office/powerpoint/2010/main" val="44662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participants to list what are the qualities of a good employee in the chat box? Record on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done listing, change title to be ‘What are the qualities of a good supervisor?</a:t>
            </a:r>
          </a:p>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20</a:t>
            </a:fld>
            <a:endParaRPr lang="en-US"/>
          </a:p>
        </p:txBody>
      </p:sp>
    </p:spTree>
    <p:extLst>
      <p:ext uri="{BB962C8B-B14F-4D97-AF65-F5344CB8AC3E}">
        <p14:creationId xmlns:p14="http://schemas.microsoft.com/office/powerpoint/2010/main" val="1813909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Supporting staff, or offering relationship-based supervision, is different from clinical supervision. This supervision model is based on newer ideas about the healing power of relationships. Genuine sharing and empathetic responses sometimes strike supervisors as going against the grain when it comes to what they may have learned about boundaries in school or in their early job training.</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This type of supervision model, and trauma-informed care in general, deemphasizes hierarchy and power differentials, and puts self-disclosure and more emotional responses to client/worker sharing in a new light. As a supervisor, your “clients” are the people that you supervise. They can benefit from a supervision model that incorporates many of the same elements as the practice model that you are asking them to implement with the adoption of trauma-informed care. For example, viewing behaviors as coping strategies and symptoms as adaptations when considering how to address issues. </a:t>
            </a:r>
          </a:p>
          <a:p>
            <a:r>
              <a:rPr lang="en-US" sz="1200" b="0" i="0" u="none" strike="noStrike" kern="1200" baseline="0" dirty="0">
                <a:solidFill>
                  <a:schemeClr val="tx1"/>
                </a:solidFill>
                <a:effectLst/>
                <a:latin typeface="+mn-lt"/>
                <a:ea typeface="+mn-ea"/>
                <a:cs typeface="+mn-cs"/>
              </a:rPr>
              <a:t>Typical supervisory roles like mentoring, coaching, supporting professional development and building competency in new approaches and best practices can only be enhanced by offering staff support regarding stressors in and outside of work, and by helping them to identify and address emotional exhaustion.  </a:t>
            </a:r>
          </a:p>
          <a:p>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Motivational Interviewing Spirit and Skills</a:t>
            </a:r>
          </a:p>
          <a:p>
            <a:r>
              <a:rPr lang="en-US" sz="1200" b="0" i="0" u="none" strike="noStrike" kern="1200" baseline="0" dirty="0">
                <a:solidFill>
                  <a:schemeClr val="tx1"/>
                </a:solidFill>
                <a:effectLst/>
                <a:latin typeface="+mn-lt"/>
                <a:ea typeface="+mn-ea"/>
                <a:cs typeface="+mn-cs"/>
              </a:rPr>
              <a:t>• Collaborative approach • Shared expertise • Reflective listening • Affirming strengths to build confidence </a:t>
            </a:r>
          </a:p>
        </p:txBody>
      </p:sp>
      <p:sp>
        <p:nvSpPr>
          <p:cNvPr id="4" name="Slide Number Placeholder 3"/>
          <p:cNvSpPr>
            <a:spLocks noGrp="1"/>
          </p:cNvSpPr>
          <p:nvPr>
            <p:ph type="sldNum" sz="quarter" idx="10"/>
          </p:nvPr>
        </p:nvSpPr>
        <p:spPr/>
        <p:txBody>
          <a:bodyPr/>
          <a:lstStyle/>
          <a:p>
            <a:fld id="{0E00F9DB-FBAF-4ABE-8D31-278B5DD8945B}" type="slidenum">
              <a:rPr lang="en-US" smtClean="0"/>
              <a:t>21</a:t>
            </a:fld>
            <a:endParaRPr lang="en-US"/>
          </a:p>
        </p:txBody>
      </p:sp>
    </p:spTree>
    <p:extLst>
      <p:ext uri="{BB962C8B-B14F-4D97-AF65-F5344CB8AC3E}">
        <p14:creationId xmlns:p14="http://schemas.microsoft.com/office/powerpoint/2010/main" val="226618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Set the stage for who we are in the room – people who interact with people and their work. </a:t>
            </a:r>
          </a:p>
        </p:txBody>
      </p:sp>
      <p:sp>
        <p:nvSpPr>
          <p:cNvPr id="4" name="Slide Number Placeholder 3"/>
          <p:cNvSpPr>
            <a:spLocks noGrp="1"/>
          </p:cNvSpPr>
          <p:nvPr>
            <p:ph type="sldNum" sz="quarter" idx="10"/>
          </p:nvPr>
        </p:nvSpPr>
        <p:spPr/>
        <p:txBody>
          <a:bodyPr/>
          <a:lstStyle/>
          <a:p>
            <a:fld id="{0E00F9DB-FBAF-4ABE-8D31-278B5DD8945B}" type="slidenum">
              <a:rPr lang="en-US" smtClean="0"/>
              <a:t>3</a:t>
            </a:fld>
            <a:endParaRPr lang="en-US"/>
          </a:p>
        </p:txBody>
      </p:sp>
    </p:spTree>
    <p:extLst>
      <p:ext uri="{BB962C8B-B14F-4D97-AF65-F5344CB8AC3E}">
        <p14:creationId xmlns:p14="http://schemas.microsoft.com/office/powerpoint/2010/main" val="955369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Rather than seeing trauma reactions as pathological, it reframes these reactions as adaptive. </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22</a:t>
            </a:fld>
            <a:endParaRPr lang="en-US"/>
          </a:p>
        </p:txBody>
      </p:sp>
    </p:spTree>
    <p:extLst>
      <p:ext uri="{BB962C8B-B14F-4D97-AF65-F5344CB8AC3E}">
        <p14:creationId xmlns:p14="http://schemas.microsoft.com/office/powerpoint/2010/main" val="412674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person working within your organization will approach and respond to workplace challenges in a different manner. In a </a:t>
            </a:r>
            <a:r>
              <a:rPr lang="en-US" sz="1200" b="0" i="0" u="none" strike="noStrike" kern="1200" baseline="0" dirty="0" err="1">
                <a:solidFill>
                  <a:schemeClr val="tx1"/>
                </a:solidFill>
                <a:latin typeface="+mn-lt"/>
                <a:ea typeface="+mn-ea"/>
                <a:cs typeface="+mn-cs"/>
              </a:rPr>
              <a:t>traumainformed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approach, it is critical for supervisors to come alongside individuals. This shifts the conversation away from “supervisor knows best” to</a:t>
            </a:r>
          </a:p>
          <a:p>
            <a:r>
              <a:rPr lang="en-US" sz="1200" b="0" i="0" u="none" strike="noStrike" kern="1200" baseline="0" dirty="0">
                <a:solidFill>
                  <a:schemeClr val="tx1"/>
                </a:solidFill>
                <a:latin typeface="+mn-lt"/>
                <a:ea typeface="+mn-ea"/>
                <a:cs typeface="+mn-cs"/>
              </a:rPr>
              <a:t>“together, we can find solutions.”1</a:t>
            </a:r>
          </a:p>
          <a:p>
            <a:r>
              <a:rPr lang="en-US" sz="1200" b="0" i="0" u="none" strike="noStrike" kern="1200" baseline="0" dirty="0">
                <a:solidFill>
                  <a:schemeClr val="tx1"/>
                </a:solidFill>
                <a:latin typeface="+mn-lt"/>
                <a:ea typeface="+mn-ea"/>
                <a:cs typeface="+mn-cs"/>
              </a:rPr>
              <a:t>The impact of TI Supervision within organizations is powerful, and is an approach has shown to be effective in 1) reducing trauma-related symptoms, 2) enhancing relationships, 3) and preventing re-traumatization</a:t>
            </a:r>
          </a:p>
        </p:txBody>
      </p:sp>
      <p:sp>
        <p:nvSpPr>
          <p:cNvPr id="4" name="Slide Number Placeholder 3"/>
          <p:cNvSpPr>
            <a:spLocks noGrp="1"/>
          </p:cNvSpPr>
          <p:nvPr>
            <p:ph type="sldNum" sz="quarter" idx="10"/>
          </p:nvPr>
        </p:nvSpPr>
        <p:spPr/>
        <p:txBody>
          <a:bodyPr/>
          <a:lstStyle/>
          <a:p>
            <a:fld id="{0E00F9DB-FBAF-4ABE-8D31-278B5DD8945B}" type="slidenum">
              <a:rPr lang="en-US" smtClean="0"/>
              <a:t>23</a:t>
            </a:fld>
            <a:endParaRPr lang="en-US"/>
          </a:p>
        </p:txBody>
      </p:sp>
    </p:spTree>
    <p:extLst>
      <p:ext uri="{BB962C8B-B14F-4D97-AF65-F5344CB8AC3E}">
        <p14:creationId xmlns:p14="http://schemas.microsoft.com/office/powerpoint/2010/main" val="3393442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person working within your organization will approach and respond to workplace challenges in a different manner. In a </a:t>
            </a:r>
            <a:r>
              <a:rPr lang="en-US" sz="1200" b="0" i="0" u="none" strike="noStrike" kern="1200" baseline="0" dirty="0" err="1">
                <a:solidFill>
                  <a:schemeClr val="tx1"/>
                </a:solidFill>
                <a:latin typeface="+mn-lt"/>
                <a:ea typeface="+mn-ea"/>
                <a:cs typeface="+mn-cs"/>
              </a:rPr>
              <a:t>traumainformed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approach, it is critical for supervisors to come alongside individuals. This shifts the conversation away from “supervisor knows best” to</a:t>
            </a:r>
          </a:p>
          <a:p>
            <a:r>
              <a:rPr lang="en-US" sz="1200" b="0" i="0" u="none" strike="noStrike" kern="1200" baseline="0" dirty="0">
                <a:solidFill>
                  <a:schemeClr val="tx1"/>
                </a:solidFill>
                <a:latin typeface="+mn-lt"/>
                <a:ea typeface="+mn-ea"/>
                <a:cs typeface="+mn-cs"/>
              </a:rPr>
              <a:t>“together, we can find solutions.”1</a:t>
            </a:r>
          </a:p>
          <a:p>
            <a:r>
              <a:rPr lang="en-US" sz="1200" b="0" i="0" u="none" strike="noStrike" kern="1200" baseline="0" dirty="0">
                <a:solidFill>
                  <a:schemeClr val="tx1"/>
                </a:solidFill>
                <a:latin typeface="+mn-lt"/>
                <a:ea typeface="+mn-ea"/>
                <a:cs typeface="+mn-cs"/>
              </a:rPr>
              <a:t>The impact of TI Supervision within organizations is powerful, and is an approach has shown to be effective in 1) reducing trauma-related symptoms, 2) enhancing relationships, 3) and preventing re-traumatization</a:t>
            </a:r>
          </a:p>
        </p:txBody>
      </p:sp>
      <p:sp>
        <p:nvSpPr>
          <p:cNvPr id="4" name="Slide Number Placeholder 3"/>
          <p:cNvSpPr>
            <a:spLocks noGrp="1"/>
          </p:cNvSpPr>
          <p:nvPr>
            <p:ph type="sldNum" sz="quarter" idx="10"/>
          </p:nvPr>
        </p:nvSpPr>
        <p:spPr/>
        <p:txBody>
          <a:bodyPr/>
          <a:lstStyle/>
          <a:p>
            <a:fld id="{0E00F9DB-FBAF-4ABE-8D31-278B5DD8945B}" type="slidenum">
              <a:rPr lang="en-US" smtClean="0"/>
              <a:t>24</a:t>
            </a:fld>
            <a:endParaRPr lang="en-US"/>
          </a:p>
        </p:txBody>
      </p:sp>
    </p:spTree>
    <p:extLst>
      <p:ext uri="{BB962C8B-B14F-4D97-AF65-F5344CB8AC3E}">
        <p14:creationId xmlns:p14="http://schemas.microsoft.com/office/powerpoint/2010/main" val="4197748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Over the next six slides we are going to review the 6 principles of trauma-informed care. </a:t>
            </a:r>
          </a:p>
          <a:p>
            <a:r>
              <a:rPr lang="en-US" sz="1200" b="1" i="0" u="none" strike="noStrike" kern="1200" baseline="0" dirty="0">
                <a:solidFill>
                  <a:schemeClr val="tx1"/>
                </a:solidFill>
                <a:effectLst/>
                <a:latin typeface="+mn-lt"/>
                <a:ea typeface="+mn-ea"/>
                <a:cs typeface="+mn-cs"/>
              </a:rPr>
              <a:t>As a personal inventory, think about each question and rate yourself</a:t>
            </a:r>
          </a:p>
          <a:p>
            <a:r>
              <a:rPr lang="en-US" sz="1200" b="1" i="0" u="none" strike="noStrike" kern="1200" baseline="0" dirty="0">
                <a:solidFill>
                  <a:schemeClr val="tx1"/>
                </a:solidFill>
                <a:effectLst/>
                <a:latin typeface="+mn-lt"/>
                <a:ea typeface="+mn-ea"/>
                <a:cs typeface="+mn-cs"/>
              </a:rPr>
              <a:t>I have work to do in this area. </a:t>
            </a:r>
          </a:p>
          <a:p>
            <a:pPr marL="0" indent="0">
              <a:buNone/>
            </a:pPr>
            <a:r>
              <a:rPr lang="en-US" sz="1200" b="1" i="0" u="none" strike="noStrike" kern="1200" baseline="0" dirty="0">
                <a:solidFill>
                  <a:schemeClr val="tx1"/>
                </a:solidFill>
                <a:effectLst/>
                <a:latin typeface="+mn-lt"/>
                <a:ea typeface="+mn-ea"/>
                <a:cs typeface="+mn-cs"/>
              </a:rPr>
              <a:t>I do this, but I’d like to learn more.</a:t>
            </a:r>
          </a:p>
          <a:p>
            <a:pPr marL="0" indent="0">
              <a:buNone/>
            </a:pPr>
            <a:r>
              <a:rPr lang="en-US" sz="1200" b="1" i="0" u="none" strike="noStrike" kern="1200" baseline="0" dirty="0">
                <a:solidFill>
                  <a:schemeClr val="tx1"/>
                </a:solidFill>
                <a:effectLst/>
                <a:latin typeface="+mn-lt"/>
                <a:ea typeface="+mn-ea"/>
                <a:cs typeface="+mn-cs"/>
              </a:rPr>
              <a:t>I do this and I could teach others.  </a:t>
            </a:r>
          </a:p>
          <a:p>
            <a:endParaRPr lang="en-US" dirty="0"/>
          </a:p>
          <a:p>
            <a:r>
              <a:rPr lang="en-US" b="1" dirty="0"/>
              <a:t>Group discussion: Summarize that principle and how it plays out in their role and work. (giving examples where appropriate)</a:t>
            </a:r>
          </a:p>
          <a:p>
            <a:r>
              <a:rPr lang="en-US" dirty="0"/>
              <a:t> </a:t>
            </a:r>
          </a:p>
        </p:txBody>
      </p:sp>
      <p:sp>
        <p:nvSpPr>
          <p:cNvPr id="4" name="Slide Number Placeholder 3"/>
          <p:cNvSpPr>
            <a:spLocks noGrp="1"/>
          </p:cNvSpPr>
          <p:nvPr>
            <p:ph type="sldNum" sz="quarter" idx="5"/>
          </p:nvPr>
        </p:nvSpPr>
        <p:spPr/>
        <p:txBody>
          <a:bodyPr/>
          <a:lstStyle/>
          <a:p>
            <a:fld id="{0E00F9DB-FBAF-4ABE-8D31-278B5DD8945B}" type="slidenum">
              <a:rPr lang="en-US" smtClean="0"/>
              <a:t>26</a:t>
            </a:fld>
            <a:endParaRPr lang="en-US"/>
          </a:p>
        </p:txBody>
      </p:sp>
    </p:spTree>
    <p:extLst>
      <p:ext uri="{BB962C8B-B14F-4D97-AF65-F5344CB8AC3E}">
        <p14:creationId xmlns:p14="http://schemas.microsoft.com/office/powerpoint/2010/main" val="106399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Trauma-informed personal inventory</a:t>
            </a:r>
          </a:p>
        </p:txBody>
      </p:sp>
      <p:sp>
        <p:nvSpPr>
          <p:cNvPr id="4" name="Slide Number Placeholder 3"/>
          <p:cNvSpPr>
            <a:spLocks noGrp="1"/>
          </p:cNvSpPr>
          <p:nvPr>
            <p:ph type="sldNum" sz="quarter" idx="10"/>
          </p:nvPr>
        </p:nvSpPr>
        <p:spPr/>
        <p:txBody>
          <a:bodyPr/>
          <a:lstStyle/>
          <a:p>
            <a:fld id="{0E00F9DB-FBAF-4ABE-8D31-278B5DD8945B}" type="slidenum">
              <a:rPr lang="en-US" smtClean="0"/>
              <a:t>27</a:t>
            </a:fld>
            <a:endParaRPr lang="en-US"/>
          </a:p>
        </p:txBody>
      </p:sp>
    </p:spTree>
    <p:extLst>
      <p:ext uri="{BB962C8B-B14F-4D97-AF65-F5344CB8AC3E}">
        <p14:creationId xmlns:p14="http://schemas.microsoft.com/office/powerpoint/2010/main" val="983546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28</a:t>
            </a:fld>
            <a:endParaRPr lang="en-US"/>
          </a:p>
        </p:txBody>
      </p:sp>
    </p:spTree>
    <p:extLst>
      <p:ext uri="{BB962C8B-B14F-4D97-AF65-F5344CB8AC3E}">
        <p14:creationId xmlns:p14="http://schemas.microsoft.com/office/powerpoint/2010/main" val="2032013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29</a:t>
            </a:fld>
            <a:endParaRPr lang="en-US"/>
          </a:p>
        </p:txBody>
      </p:sp>
    </p:spTree>
    <p:extLst>
      <p:ext uri="{BB962C8B-B14F-4D97-AF65-F5344CB8AC3E}">
        <p14:creationId xmlns:p14="http://schemas.microsoft.com/office/powerpoint/2010/main" val="4246298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30</a:t>
            </a:fld>
            <a:endParaRPr lang="en-US"/>
          </a:p>
        </p:txBody>
      </p:sp>
    </p:spTree>
    <p:extLst>
      <p:ext uri="{BB962C8B-B14F-4D97-AF65-F5344CB8AC3E}">
        <p14:creationId xmlns:p14="http://schemas.microsoft.com/office/powerpoint/2010/main" val="311591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31</a:t>
            </a:fld>
            <a:endParaRPr lang="en-US"/>
          </a:p>
        </p:txBody>
      </p:sp>
    </p:spTree>
    <p:extLst>
      <p:ext uri="{BB962C8B-B14F-4D97-AF65-F5344CB8AC3E}">
        <p14:creationId xmlns:p14="http://schemas.microsoft.com/office/powerpoint/2010/main" val="1865968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32</a:t>
            </a:fld>
            <a:endParaRPr lang="en-US"/>
          </a:p>
        </p:txBody>
      </p:sp>
    </p:spTree>
    <p:extLst>
      <p:ext uri="{BB962C8B-B14F-4D97-AF65-F5344CB8AC3E}">
        <p14:creationId xmlns:p14="http://schemas.microsoft.com/office/powerpoint/2010/main" val="312480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Do this in the chat if a large group (larger than 8-10)</a:t>
            </a:r>
          </a:p>
          <a:p>
            <a:r>
              <a:rPr lang="en-US" sz="1200" b="0" i="0" u="none" strike="noStrike" kern="1200" baseline="0" dirty="0">
                <a:solidFill>
                  <a:schemeClr val="tx1"/>
                </a:solidFill>
                <a:effectLst/>
                <a:latin typeface="+mn-lt"/>
                <a:ea typeface="+mn-ea"/>
                <a:cs typeface="+mn-cs"/>
              </a:rPr>
              <a:t>Add a mental health check-in here perhaps? The </a:t>
            </a:r>
            <a:r>
              <a:rPr lang="en-US" sz="1200" b="0" i="0" u="none" strike="noStrike" kern="1200" baseline="0" dirty="0" err="1">
                <a:solidFill>
                  <a:schemeClr val="tx1"/>
                </a:solidFill>
                <a:effectLst/>
                <a:latin typeface="+mn-lt"/>
                <a:ea typeface="+mn-ea"/>
                <a:cs typeface="+mn-cs"/>
              </a:rPr>
              <a:t>menti</a:t>
            </a:r>
            <a:r>
              <a:rPr lang="en-US" sz="1200" b="0" i="0" u="none" strike="noStrike" kern="1200" baseline="0" dirty="0">
                <a:solidFill>
                  <a:schemeClr val="tx1"/>
                </a:solidFill>
                <a:effectLst/>
                <a:latin typeface="+mn-lt"/>
                <a:ea typeface="+mn-ea"/>
                <a:cs typeface="+mn-cs"/>
              </a:rPr>
              <a:t> takes time. </a:t>
            </a:r>
          </a:p>
        </p:txBody>
      </p:sp>
      <p:sp>
        <p:nvSpPr>
          <p:cNvPr id="4" name="Slide Number Placeholder 3"/>
          <p:cNvSpPr>
            <a:spLocks noGrp="1"/>
          </p:cNvSpPr>
          <p:nvPr>
            <p:ph type="sldNum" sz="quarter" idx="10"/>
          </p:nvPr>
        </p:nvSpPr>
        <p:spPr/>
        <p:txBody>
          <a:bodyPr/>
          <a:lstStyle/>
          <a:p>
            <a:fld id="{0E00F9DB-FBAF-4ABE-8D31-278B5DD8945B}" type="slidenum">
              <a:rPr lang="en-US" smtClean="0"/>
              <a:t>4</a:t>
            </a:fld>
            <a:endParaRPr lang="en-US"/>
          </a:p>
        </p:txBody>
      </p:sp>
    </p:spTree>
    <p:extLst>
      <p:ext uri="{BB962C8B-B14F-4D97-AF65-F5344CB8AC3E}">
        <p14:creationId xmlns:p14="http://schemas.microsoft.com/office/powerpoint/2010/main" val="458916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BREAK after this 10 minutes</a:t>
            </a:r>
          </a:p>
          <a:p>
            <a:endParaRPr lang="en-US" dirty="0"/>
          </a:p>
        </p:txBody>
      </p:sp>
      <p:sp>
        <p:nvSpPr>
          <p:cNvPr id="4" name="Slide Number Placeholder 3"/>
          <p:cNvSpPr>
            <a:spLocks noGrp="1"/>
          </p:cNvSpPr>
          <p:nvPr>
            <p:ph type="sldNum" sz="quarter" idx="5"/>
          </p:nvPr>
        </p:nvSpPr>
        <p:spPr/>
        <p:txBody>
          <a:bodyPr/>
          <a:lstStyle/>
          <a:p>
            <a:fld id="{0E00F9DB-FBAF-4ABE-8D31-278B5DD8945B}" type="slidenum">
              <a:rPr lang="en-US" smtClean="0"/>
              <a:t>33</a:t>
            </a:fld>
            <a:endParaRPr lang="en-US"/>
          </a:p>
        </p:txBody>
      </p:sp>
    </p:spTree>
    <p:extLst>
      <p:ext uri="{BB962C8B-B14F-4D97-AF65-F5344CB8AC3E}">
        <p14:creationId xmlns:p14="http://schemas.microsoft.com/office/powerpoint/2010/main" val="3701373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a:solidFill>
                  <a:schemeClr val="tx1"/>
                </a:solidFill>
                <a:effectLst/>
                <a:latin typeface="+mn-lt"/>
                <a:ea typeface="+mn-ea"/>
                <a:cs typeface="+mn-cs"/>
              </a:rPr>
              <a:t>With each area in the framework (education, support, and managing) there are actors or places where that work takes place. </a:t>
            </a:r>
          </a:p>
          <a:p>
            <a:pPr marL="0" indent="0">
              <a:buNone/>
            </a:pPr>
            <a:endParaRPr lang="en-US" sz="1200" b="0" i="0" u="none" strike="noStrike" kern="1200" baseline="0" dirty="0">
              <a:solidFill>
                <a:schemeClr val="tx1"/>
              </a:solidFill>
              <a:effectLst/>
              <a:latin typeface="+mn-lt"/>
              <a:ea typeface="+mn-ea"/>
              <a:cs typeface="+mn-cs"/>
            </a:endParaRPr>
          </a:p>
          <a:p>
            <a:pPr marL="0" indent="0">
              <a:buNone/>
            </a:pPr>
            <a:r>
              <a:rPr lang="en-US" sz="1200" b="0" i="0" u="none" strike="noStrike" kern="1200" baseline="0" dirty="0">
                <a:solidFill>
                  <a:schemeClr val="tx1"/>
                </a:solidFill>
                <a:effectLst/>
                <a:latin typeface="+mn-lt"/>
                <a:ea typeface="+mn-ea"/>
                <a:cs typeface="+mn-cs"/>
              </a:rPr>
              <a:t>Individuals – this is you and your staff (you mirror each other)</a:t>
            </a:r>
          </a:p>
          <a:p>
            <a:pPr marL="0" indent="0">
              <a:buNone/>
            </a:pPr>
            <a:r>
              <a:rPr lang="en-US" sz="1200" b="0" i="0" u="none" strike="noStrike" kern="1200" baseline="0" dirty="0">
                <a:solidFill>
                  <a:schemeClr val="tx1"/>
                </a:solidFill>
                <a:effectLst/>
                <a:latin typeface="+mn-lt"/>
                <a:ea typeface="+mn-ea"/>
                <a:cs typeface="+mn-cs"/>
              </a:rPr>
              <a:t>Organizational Support – this is the specific ways in which the organization as a whole – how the organization operates (board, C-suite, funders, </a:t>
            </a:r>
            <a:r>
              <a:rPr lang="en-US" sz="1200" b="0" i="0" u="none" strike="noStrike" kern="1200" baseline="0" dirty="0" err="1">
                <a:solidFill>
                  <a:schemeClr val="tx1"/>
                </a:solidFill>
                <a:effectLst/>
                <a:latin typeface="+mn-lt"/>
                <a:ea typeface="+mn-ea"/>
                <a:cs typeface="+mn-cs"/>
              </a:rPr>
              <a:t>etc</a:t>
            </a:r>
            <a:r>
              <a:rPr lang="en-US" sz="1200" b="0" i="0" u="none" strike="noStrike" kern="1200" baseline="0" dirty="0">
                <a:solidFill>
                  <a:schemeClr val="tx1"/>
                </a:solidFill>
                <a:effectLst/>
                <a:latin typeface="+mn-lt"/>
                <a:ea typeface="+mn-ea"/>
                <a:cs typeface="+mn-cs"/>
              </a:rPr>
              <a:t>)</a:t>
            </a:r>
          </a:p>
          <a:p>
            <a:pPr marL="0" indent="0">
              <a:buNone/>
            </a:pPr>
            <a:endParaRPr lang="en-US" sz="1200" b="0" i="0" u="none" strike="noStrike" kern="1200" baseline="0" dirty="0">
              <a:solidFill>
                <a:schemeClr val="tx1"/>
              </a:solidFill>
              <a:effectLst/>
              <a:latin typeface="+mn-lt"/>
              <a:ea typeface="+mn-ea"/>
              <a:cs typeface="+mn-cs"/>
            </a:endParaRPr>
          </a:p>
          <a:p>
            <a:pPr marL="0" indent="0">
              <a:buNone/>
            </a:pPr>
            <a:r>
              <a:rPr lang="en-US" sz="1200" b="0" i="0" u="none" strike="noStrike" kern="1200" baseline="0" dirty="0">
                <a:solidFill>
                  <a:schemeClr val="tx1"/>
                </a:solidFill>
                <a:effectLst/>
                <a:latin typeface="+mn-lt"/>
                <a:ea typeface="+mn-ea"/>
                <a:cs typeface="+mn-cs"/>
              </a:rPr>
              <a:t>Tools and resources -  It’s easy to get overwhelmed with the amount of information out there. Resources are all over (there are MANY)! We will only list a few but give you a guide to go find the ones that fit for you – this is just a starting place. </a:t>
            </a:r>
          </a:p>
          <a:p>
            <a:pPr marL="0" indent="0">
              <a:buNone/>
            </a:pPr>
            <a:endParaRPr lang="en-US" sz="1200" b="0" i="0" u="none" strike="noStrike" kern="1200" baseline="0" dirty="0">
              <a:solidFill>
                <a:schemeClr val="tx1"/>
              </a:solidFill>
              <a:effectLst/>
              <a:latin typeface="+mn-lt"/>
              <a:ea typeface="+mn-ea"/>
              <a:cs typeface="+mn-cs"/>
            </a:endParaRPr>
          </a:p>
          <a:p>
            <a:pPr marL="0" indent="0">
              <a:buNone/>
            </a:pPr>
            <a:r>
              <a:rPr lang="en-US" sz="1200" b="0" i="0" u="none" strike="noStrike" kern="1200" baseline="0" dirty="0">
                <a:solidFill>
                  <a:schemeClr val="tx1"/>
                </a:solidFill>
                <a:effectLst/>
                <a:latin typeface="+mn-lt"/>
                <a:ea typeface="+mn-ea"/>
                <a:cs typeface="+mn-cs"/>
              </a:rPr>
              <a:t>For example: in education – there are individual actions, there is the organizational support for those actions and then there are the specific tools and resources that deliver what you want to convey. </a:t>
            </a:r>
          </a:p>
          <a:p>
            <a:pPr marL="0" indent="0">
              <a:buNone/>
            </a:pP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35</a:t>
            </a:fld>
            <a:endParaRPr lang="en-US"/>
          </a:p>
        </p:txBody>
      </p:sp>
    </p:spTree>
    <p:extLst>
      <p:ext uri="{BB962C8B-B14F-4D97-AF65-F5344CB8AC3E}">
        <p14:creationId xmlns:p14="http://schemas.microsoft.com/office/powerpoint/2010/main" val="10055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a:solidFill>
                  <a:schemeClr val="tx1"/>
                </a:solidFill>
                <a:effectLst/>
                <a:latin typeface="+mn-lt"/>
                <a:ea typeface="+mn-ea"/>
                <a:cs typeface="+mn-cs"/>
              </a:rPr>
              <a:t>Go to resilientcommunitieswi.com/trauma-informed-supervision and look at the resources there. </a:t>
            </a:r>
          </a:p>
          <a:p>
            <a:pPr marL="0" indent="0">
              <a:buNone/>
            </a:pPr>
            <a:r>
              <a:rPr lang="en-US" sz="1200" b="0" i="0" u="none" strike="noStrike" kern="1200" baseline="0" dirty="0">
                <a:solidFill>
                  <a:schemeClr val="tx1"/>
                </a:solidFill>
                <a:effectLst/>
                <a:latin typeface="+mn-lt"/>
                <a:ea typeface="+mn-ea"/>
                <a:cs typeface="+mn-cs"/>
              </a:rPr>
              <a:t>Investigate a resource or two that interests you the most. </a:t>
            </a:r>
          </a:p>
          <a:p>
            <a:pPr marL="0" indent="0">
              <a:buNone/>
            </a:pPr>
            <a:r>
              <a:rPr lang="en-US" sz="1200" b="0" i="0" u="none" strike="noStrike" kern="1200" baseline="0" dirty="0">
                <a:solidFill>
                  <a:schemeClr val="tx1"/>
                </a:solidFill>
                <a:effectLst/>
                <a:latin typeface="+mn-lt"/>
                <a:ea typeface="+mn-ea"/>
                <a:cs typeface="+mn-cs"/>
              </a:rPr>
              <a:t>Look at it, find out what you like about it, and when we come back we will have you report on what you liked and how you might use it in your work. </a:t>
            </a:r>
          </a:p>
          <a:p>
            <a:pPr marL="0" indent="0">
              <a:buNone/>
            </a:pPr>
            <a:endParaRPr lang="en-US" sz="1200" b="0" i="0" u="none" strike="noStrike" kern="1200" baseline="0" dirty="0">
              <a:solidFill>
                <a:schemeClr val="tx1"/>
              </a:solidFill>
              <a:effectLst/>
              <a:latin typeface="+mn-lt"/>
              <a:ea typeface="+mn-ea"/>
              <a:cs typeface="+mn-cs"/>
            </a:endParaRPr>
          </a:p>
          <a:p>
            <a:pPr marL="0" indent="0">
              <a:buNone/>
            </a:pPr>
            <a:endParaRPr lang="en-US" sz="1200" b="0" i="0" u="none" strike="noStrike" kern="1200" baseline="0" dirty="0">
              <a:solidFill>
                <a:schemeClr val="tx1"/>
              </a:solidFill>
              <a:effectLst/>
              <a:latin typeface="+mn-lt"/>
              <a:ea typeface="+mn-ea"/>
              <a:cs typeface="+mn-cs"/>
            </a:endParaRPr>
          </a:p>
          <a:p>
            <a:pPr marL="0" indent="0">
              <a:buNone/>
            </a:pPr>
            <a:r>
              <a:rPr lang="en-US" sz="1200" b="0" i="0" u="none" strike="noStrike" kern="1200" baseline="0" dirty="0">
                <a:solidFill>
                  <a:schemeClr val="tx1"/>
                </a:solidFill>
                <a:effectLst/>
                <a:latin typeface="+mn-lt"/>
                <a:ea typeface="+mn-ea"/>
                <a:cs typeface="+mn-cs"/>
              </a:rPr>
              <a:t>Educating Self and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-ACES Primer - https://www.youtube.com/watch?v=ccKFkcfXx-c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-TIC Principles for the Supervisor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indent="0">
              <a:buNone/>
            </a:pPr>
            <a:r>
              <a:rPr lang="en-US" sz="1200" b="0" i="0" u="none" strike="noStrike" kern="1200" baseline="0" dirty="0">
                <a:solidFill>
                  <a:schemeClr val="tx1"/>
                </a:solidFill>
                <a:effectLst/>
                <a:latin typeface="+mn-lt"/>
                <a:ea typeface="+mn-ea"/>
                <a:cs typeface="+mn-cs"/>
              </a:rPr>
              <a:t>Supporting Self and Staff</a:t>
            </a:r>
          </a:p>
          <a:p>
            <a:pPr marL="0" indent="0">
              <a:buNone/>
            </a:pPr>
            <a:r>
              <a:rPr lang="en-US" sz="1200" b="0" i="0" u="none" strike="noStrike" kern="1200" baseline="0" dirty="0">
                <a:solidFill>
                  <a:schemeClr val="tx1"/>
                </a:solidFill>
                <a:effectLst/>
                <a:latin typeface="+mn-lt"/>
                <a:ea typeface="+mn-ea"/>
                <a:cs typeface="+mn-cs"/>
              </a:rPr>
              <a:t>-</a:t>
            </a:r>
            <a:r>
              <a:rPr lang="en-US" sz="1200" b="0" i="0" u="none" strike="noStrike" kern="1200" baseline="0" dirty="0" err="1">
                <a:solidFill>
                  <a:schemeClr val="tx1"/>
                </a:solidFill>
                <a:effectLst/>
                <a:latin typeface="+mn-lt"/>
                <a:ea typeface="+mn-ea"/>
                <a:cs typeface="+mn-cs"/>
              </a:rPr>
              <a:t>ProQOL</a:t>
            </a:r>
            <a:r>
              <a:rPr lang="en-US" sz="1200" b="0" i="0" u="none" strike="noStrike" kern="1200" baseline="0" dirty="0">
                <a:solidFill>
                  <a:schemeClr val="tx1"/>
                </a:solidFill>
                <a:effectLst/>
                <a:latin typeface="+mn-lt"/>
                <a:ea typeface="+mn-ea"/>
                <a:cs typeface="+mn-cs"/>
              </a:rPr>
              <a:t> - https://www.dropbox.com/s/cukrsh83j9xqfgb/ProQOL5.pdf?dl=0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-Window of Tolerance </a:t>
            </a:r>
            <a:r>
              <a:rPr lang="en-US" dirty="0">
                <a:hlinkClick r:id="rId3"/>
              </a:rPr>
              <a:t>https://www.stmichaelshospital.com/pdf/programs/mast/mast-session1.pdf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to create a </a:t>
            </a:r>
            <a:r>
              <a:rPr lang="en-US" dirty="0" err="1"/>
              <a:t>menti</a:t>
            </a:r>
            <a:endParaRPr lang="en-US" dirty="0"/>
          </a:p>
          <a:p>
            <a:pPr marL="0" indent="0">
              <a:buNone/>
            </a:pPr>
            <a:r>
              <a:rPr lang="en-US" sz="1200" b="0" i="0" u="none" strike="noStrike" kern="1200" baseline="0" dirty="0">
                <a:solidFill>
                  <a:schemeClr val="tx1"/>
                </a:solidFill>
                <a:effectLst/>
                <a:latin typeface="+mn-lt"/>
                <a:ea typeface="+mn-ea"/>
                <a:cs typeface="+mn-cs"/>
              </a:rPr>
              <a:t>-Self Care Starter Kit - </a:t>
            </a:r>
            <a:r>
              <a:rPr lang="en-US" dirty="0">
                <a:hlinkClick r:id="rId4"/>
              </a:rPr>
              <a:t>http://socialwork.buffalo.edu/resources/self-care-starter-kit.html</a:t>
            </a:r>
            <a:endParaRPr lang="en-US" dirty="0"/>
          </a:p>
          <a:p>
            <a:pPr marL="0" indent="0">
              <a:buNone/>
            </a:pPr>
            <a:endParaRPr lang="en-US" sz="1200" b="0" i="0" u="none" strike="noStrike" kern="1200" baseline="0" dirty="0">
              <a:solidFill>
                <a:schemeClr val="tx1"/>
              </a:solidFill>
              <a:effectLst/>
              <a:latin typeface="+mn-lt"/>
              <a:ea typeface="+mn-ea"/>
              <a:cs typeface="+mn-cs"/>
            </a:endParaRPr>
          </a:p>
          <a:p>
            <a:pPr marL="0" indent="0">
              <a:buNone/>
            </a:pPr>
            <a:r>
              <a:rPr lang="en-US" sz="1200" b="0" i="0" u="none" strike="noStrike" kern="1200" baseline="0" dirty="0">
                <a:solidFill>
                  <a:schemeClr val="tx1"/>
                </a:solidFill>
                <a:effectLst/>
                <a:latin typeface="+mn-lt"/>
                <a:ea typeface="+mn-ea"/>
                <a:cs typeface="+mn-cs"/>
              </a:rPr>
              <a:t>Managing Self and Staff </a:t>
            </a:r>
          </a:p>
          <a:p>
            <a:pPr marL="171450" indent="-171450">
              <a:buFontTx/>
              <a:buChar char="-"/>
            </a:pPr>
            <a:r>
              <a:rPr lang="en-US" sz="1200" b="0" i="0" u="none" strike="noStrike" kern="1200" baseline="0" dirty="0">
                <a:solidFill>
                  <a:schemeClr val="tx1"/>
                </a:solidFill>
                <a:effectLst/>
                <a:latin typeface="+mn-lt"/>
                <a:ea typeface="+mn-ea"/>
                <a:cs typeface="+mn-cs"/>
              </a:rPr>
              <a:t>Sample Supervisory Session - </a:t>
            </a:r>
            <a:r>
              <a:rPr lang="en-US" dirty="0">
                <a:hlinkClick r:id="rId5"/>
              </a:rPr>
              <a:t>https://www.thenationalcouncil.org/wp-content/uploads/2020/05/TI_SupervisionNote-Template.pdf?daf=375ateTbd56</a:t>
            </a:r>
            <a:endParaRPr lang="en-US" dirty="0"/>
          </a:p>
          <a:p>
            <a:pPr marL="171450" indent="-171450">
              <a:buFontTx/>
              <a:buChar char="-"/>
            </a:pPr>
            <a:r>
              <a:rPr lang="en-US" dirty="0"/>
              <a:t>Staff Feedback Survey - </a:t>
            </a:r>
            <a:r>
              <a:rPr lang="en-US" dirty="0">
                <a:hlinkClick r:id="rId6"/>
              </a:rPr>
              <a:t>https://www.dropbox.com/s/v6s4lm09pr81l79/Staff-Feedback-Survey.pdf?dl=0</a:t>
            </a:r>
            <a:endParaRPr lang="en-US" dirty="0"/>
          </a:p>
          <a:p>
            <a:pPr marL="171450" indent="-171450">
              <a:buFontTx/>
              <a:buChar char="-"/>
            </a:pPr>
            <a:r>
              <a:rPr lang="en-US" dirty="0"/>
              <a:t>Trauma-Informed HR Practices – example of organizational buy-in - </a:t>
            </a:r>
            <a:r>
              <a:rPr lang="en-US" dirty="0">
                <a:hlinkClick r:id="rId7"/>
              </a:rPr>
              <a:t>https://www.dropbox.com/s/m7lfhbnu87vga1h/Checklist%20for%20TI%20Human%20Resources.pdf?dl=0</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36</a:t>
            </a:fld>
            <a:endParaRPr lang="en-US"/>
          </a:p>
        </p:txBody>
      </p:sp>
    </p:spTree>
    <p:extLst>
      <p:ext uri="{BB962C8B-B14F-4D97-AF65-F5344CB8AC3E}">
        <p14:creationId xmlns:p14="http://schemas.microsoft.com/office/powerpoint/2010/main" val="866942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38</a:t>
            </a:fld>
            <a:endParaRPr lang="en-US"/>
          </a:p>
        </p:txBody>
      </p:sp>
    </p:spTree>
    <p:extLst>
      <p:ext uri="{BB962C8B-B14F-4D97-AF65-F5344CB8AC3E}">
        <p14:creationId xmlns:p14="http://schemas.microsoft.com/office/powerpoint/2010/main" val="235381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Relias – Page 7 – Handout 2_Different Types of </a:t>
            </a:r>
            <a:r>
              <a:rPr lang="en-US" sz="1200" b="0" i="0" u="none" strike="noStrike" kern="1200" baseline="0" dirty="0" err="1">
                <a:solidFill>
                  <a:schemeClr val="tx1"/>
                </a:solidFill>
                <a:effectLst/>
                <a:latin typeface="+mn-lt"/>
                <a:ea typeface="+mn-ea"/>
                <a:cs typeface="+mn-cs"/>
              </a:rPr>
              <a:t>Trauma_TIC</a:t>
            </a:r>
            <a:r>
              <a:rPr lang="en-US" sz="1200" b="0" i="0" u="none" strike="noStrike" kern="1200" baseline="0" dirty="0">
                <a:solidFill>
                  <a:schemeClr val="tx1"/>
                </a:solidFill>
                <a:effectLst/>
                <a:latin typeface="+mn-lt"/>
                <a:ea typeface="+mn-ea"/>
                <a:cs typeface="+mn-cs"/>
              </a:rPr>
              <a:t> Supervision</a:t>
            </a:r>
          </a:p>
          <a:p>
            <a:endParaRPr lang="en-US" sz="1200" b="0" i="0" u="none" strike="noStrike" kern="1200" baseline="0" dirty="0">
              <a:solidFill>
                <a:schemeClr val="tx1"/>
              </a:solidFill>
              <a:effectLst/>
              <a:latin typeface="+mn-lt"/>
              <a:ea typeface="+mn-ea"/>
              <a:cs typeface="+mn-cs"/>
            </a:endParaRPr>
          </a:p>
          <a:p>
            <a:pPr algn="l"/>
            <a:r>
              <a:rPr lang="en-US" sz="1800" b="0" i="0" u="none" strike="noStrike" baseline="0" dirty="0">
                <a:solidFill>
                  <a:srgbClr val="41484F"/>
                </a:solidFill>
                <a:latin typeface="Gotham-Book"/>
              </a:rPr>
              <a:t>Trauma can affect different individuals or groups in different ways—two people may be exposed to the same event or series of events, but interpret these events in vastly different ways. Regardless of the severity or type of trauma, the immediate or long-term effects of the trauma can be met with resilience, or the ability to overcome the circumstances and meet new challenges with fortitude.1 Trauma affects different individuals or groups in different ways1:</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6</a:t>
            </a:fld>
            <a:endParaRPr lang="en-US"/>
          </a:p>
        </p:txBody>
      </p:sp>
    </p:spTree>
    <p:extLst>
      <p:ext uri="{BB962C8B-B14F-4D97-AF65-F5344CB8AC3E}">
        <p14:creationId xmlns:p14="http://schemas.microsoft.com/office/powerpoint/2010/main" val="257137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7</a:t>
            </a:fld>
            <a:endParaRPr lang="en-US"/>
          </a:p>
        </p:txBody>
      </p:sp>
    </p:spTree>
    <p:extLst>
      <p:ext uri="{BB962C8B-B14F-4D97-AF65-F5344CB8AC3E}">
        <p14:creationId xmlns:p14="http://schemas.microsoft.com/office/powerpoint/2010/main" val="50675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8</a:t>
            </a:fld>
            <a:endParaRPr lang="en-US"/>
          </a:p>
        </p:txBody>
      </p:sp>
    </p:spTree>
    <p:extLst>
      <p:ext uri="{BB962C8B-B14F-4D97-AF65-F5344CB8AC3E}">
        <p14:creationId xmlns:p14="http://schemas.microsoft.com/office/powerpoint/2010/main" val="425343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Trauma impacts the body: Traumatic events can deeply affect an individual’s physiology, so far as to actually change the chemical makeup of the brain and increase the risk for developing certain physical ailments.</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9</a:t>
            </a:fld>
            <a:endParaRPr lang="en-US"/>
          </a:p>
        </p:txBody>
      </p:sp>
    </p:spTree>
    <p:extLst>
      <p:ext uri="{BB962C8B-B14F-4D97-AF65-F5344CB8AC3E}">
        <p14:creationId xmlns:p14="http://schemas.microsoft.com/office/powerpoint/2010/main" val="66882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1484F"/>
                </a:solidFill>
                <a:latin typeface="Gotham-Book"/>
              </a:rPr>
              <a:t>Might not need this slide. Just move into secondary trauma</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10</a:t>
            </a:fld>
            <a:endParaRPr lang="en-US"/>
          </a:p>
        </p:txBody>
      </p:sp>
    </p:spTree>
    <p:extLst>
      <p:ext uri="{BB962C8B-B14F-4D97-AF65-F5344CB8AC3E}">
        <p14:creationId xmlns:p14="http://schemas.microsoft.com/office/powerpoint/2010/main" val="118382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ACEs do not</a:t>
            </a:r>
            <a:r>
              <a:rPr lang="en-US" baseline="0" dirty="0"/>
              <a:t> have to be a lifelong risk factor for problems. </a:t>
            </a:r>
            <a:r>
              <a:rPr lang="en-US" dirty="0"/>
              <a:t>While an ACE score can provide us with an</a:t>
            </a:r>
            <a:r>
              <a:rPr lang="en-US" baseline="0" dirty="0"/>
              <a:t> understanding of ‘risk’ level for poor health outcomes, it also has its limitations. It is too easy have narrow vision and only see the impact of trauma in the lives of our (patients, students, employees, clients etc.). An ACE score is not an identity of a child or person. A child or adult who has experienced a high level of adverse childhood experiences can still live a healthy, successful and thriving adult life. An ACE score simply accounts for “did the experience happen”.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accumulated ACEs do provide us with a marker of risk, an ACE score is limited if we only see trauma. While ACEs may have happened, Resilience was also happening at the same time. </a:t>
            </a:r>
            <a:r>
              <a:rPr lang="en-US" b="1" baseline="0" dirty="0"/>
              <a:t>[click PPT]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example, someone may have an ACE score of 8 but they may also have had a safe, stable adult in their life, they experienced healthy social connections through school or faith-based organization, or maybe they did receive helpful supports and interventions at the right time. These are examples protective factors that I am naming and reduce risk for poor outcomes. It is important and recognize the signs and symptoms of ACEs while also accounting for </a:t>
            </a:r>
            <a:r>
              <a:rPr lang="en-US" b="1" baseline="0" dirty="0"/>
              <a:t>strengths</a:t>
            </a:r>
            <a:r>
              <a:rPr lang="en-US" baseline="0" dirty="0"/>
              <a:t> and </a:t>
            </a:r>
            <a:r>
              <a:rPr lang="en-US" b="1" baseline="0" dirty="0"/>
              <a:t>protective factors that foster resilience. Resilience buffers risk and we can intentionally support the building of resilience. </a:t>
            </a:r>
          </a:p>
          <a:p>
            <a:endParaRPr lang="en-US" baseline="0" dirty="0"/>
          </a:p>
          <a:p>
            <a:r>
              <a:rPr lang="en-US" baseline="0" dirty="0"/>
              <a:t>Recognize the role of trauma, Focus on the Resilience. We cannot change what may have happened, but we can help support the reduction of risk and the promotion of healthy &amp; thriving lives in the people we serve and each other.</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0A93353-4BE1-45A7-9A11-0DFD53E7D25F}" type="slidenum">
              <a:rPr lang="en-US" smtClean="0"/>
              <a:t>11</a:t>
            </a:fld>
            <a:endParaRPr lang="en-US"/>
          </a:p>
        </p:txBody>
      </p:sp>
    </p:spTree>
    <p:extLst>
      <p:ext uri="{BB962C8B-B14F-4D97-AF65-F5344CB8AC3E}">
        <p14:creationId xmlns:p14="http://schemas.microsoft.com/office/powerpoint/2010/main" val="59890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062F-D4BF-49A7-A7AF-BB650CB60E8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0E258CB-5036-4767-8F52-1CE4457053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ACF6370-5190-4F7E-9157-AF96B6F38201}"/>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5" name="Footer Placeholder 4">
            <a:extLst>
              <a:ext uri="{FF2B5EF4-FFF2-40B4-BE49-F238E27FC236}">
                <a16:creationId xmlns:a16="http://schemas.microsoft.com/office/drawing/2014/main" id="{B842D8C9-8275-424E-A8EA-0474F23C9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0928A-BA3F-4382-AB6A-6FFFE08F2AC0}"/>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12385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7F43-4177-437A-9EF8-F7DC26D306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324E2F-8913-4380-B496-931069B81F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AED02-D9AC-4AD4-978D-FD267896892B}"/>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5" name="Footer Placeholder 4">
            <a:extLst>
              <a:ext uri="{FF2B5EF4-FFF2-40B4-BE49-F238E27FC236}">
                <a16:creationId xmlns:a16="http://schemas.microsoft.com/office/drawing/2014/main" id="{9096C529-CB14-4521-BB50-B1AEB78CE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38B9F-9171-4284-BB70-A938321B2ECE}"/>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6341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092FC-5854-4F4A-A894-9FF4B36983D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412279-8998-475B-8D16-AB794F26BEC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D81C8-BA9C-4ABD-8757-72CC490E4EE7}"/>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5" name="Footer Placeholder 4">
            <a:extLst>
              <a:ext uri="{FF2B5EF4-FFF2-40B4-BE49-F238E27FC236}">
                <a16:creationId xmlns:a16="http://schemas.microsoft.com/office/drawing/2014/main" id="{A9EF84A2-3754-4638-BA0A-382733E18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02139-E85A-40BB-ABD5-CCC9A6B6149F}"/>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265314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306E-C7CE-4E95-BC30-5EBE786449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7BC69-6E75-4069-B52C-02D899BD82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3AC99-43D8-4BB8-BAB2-DD8DA60AEED6}"/>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5" name="Footer Placeholder 4">
            <a:extLst>
              <a:ext uri="{FF2B5EF4-FFF2-40B4-BE49-F238E27FC236}">
                <a16:creationId xmlns:a16="http://schemas.microsoft.com/office/drawing/2014/main" id="{B8B59D7E-99CB-4A9B-84D0-042C5324A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7CB87-2C1F-4DDC-8D5A-976761EAEE0B}"/>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150019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16AC-FD5A-4A45-B6D9-C25BEA49E87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726667F-8138-46F2-9ECD-0257ADC165C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202293-5727-4115-9F23-73EE0E2A43FE}"/>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5" name="Footer Placeholder 4">
            <a:extLst>
              <a:ext uri="{FF2B5EF4-FFF2-40B4-BE49-F238E27FC236}">
                <a16:creationId xmlns:a16="http://schemas.microsoft.com/office/drawing/2014/main" id="{720EA5E9-6F6F-4129-A462-F0BE3B70C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A847D-C808-4F7F-AB54-60B535FE9959}"/>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374170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C9EB-BB82-46A9-B6CE-C36134269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30D1A4-C5BF-4A7E-AAEF-227D18EA151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34C25E-187E-4682-B59C-80A70E286D3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24163-C466-4A34-8432-9FBAF333C5FC}"/>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6" name="Footer Placeholder 5">
            <a:extLst>
              <a:ext uri="{FF2B5EF4-FFF2-40B4-BE49-F238E27FC236}">
                <a16:creationId xmlns:a16="http://schemas.microsoft.com/office/drawing/2014/main" id="{09C13227-5598-4B3D-8054-E7ECF479A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D7C61-3191-4E95-B089-CD4E8B8F4037}"/>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297352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25B4-8545-4281-82CA-87C6AD5787C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8096FE-72E9-473D-8058-04DA5C95D2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80E83FC-68A2-4332-AF52-2416F3FEE6B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546CE7-618B-4EC8-8C04-6CA7237852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460B8-6673-426E-9CFB-B8ED8B37A91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0C170-ADF6-4101-A3A8-3ED55828E0F6}"/>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8" name="Footer Placeholder 7">
            <a:extLst>
              <a:ext uri="{FF2B5EF4-FFF2-40B4-BE49-F238E27FC236}">
                <a16:creationId xmlns:a16="http://schemas.microsoft.com/office/drawing/2014/main" id="{5771168F-A471-4514-B11A-76886FA8B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C53BE3-76B6-452C-A6E7-C448A425E174}"/>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260142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C803-A854-43D2-855D-AD0ACC3D7D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2FD3CB-F7DA-47EC-847A-C31075B54681}"/>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4" name="Footer Placeholder 3">
            <a:extLst>
              <a:ext uri="{FF2B5EF4-FFF2-40B4-BE49-F238E27FC236}">
                <a16:creationId xmlns:a16="http://schemas.microsoft.com/office/drawing/2014/main" id="{4922F09F-B5BF-4FD7-BCB6-F0312B089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E2801-992E-4570-99BD-1EC0969D3B8B}"/>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58054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D4B6A-2B5E-428B-BE6F-CA36BE68AD41}"/>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3" name="Footer Placeholder 2">
            <a:extLst>
              <a:ext uri="{FF2B5EF4-FFF2-40B4-BE49-F238E27FC236}">
                <a16:creationId xmlns:a16="http://schemas.microsoft.com/office/drawing/2014/main" id="{E6841A26-D19C-41F2-9D62-60691A276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6DAEEB-CD1E-41ED-B96E-9309794EF736}"/>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177769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466B-DFF2-44A8-BB52-55442C6138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60A8073-C08D-468F-A245-1244CACB0FD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598F9F-4586-45B3-BE04-76908EEA21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2A7491-704A-43E2-A0CE-0591F06DD7D0}"/>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6" name="Footer Placeholder 5">
            <a:extLst>
              <a:ext uri="{FF2B5EF4-FFF2-40B4-BE49-F238E27FC236}">
                <a16:creationId xmlns:a16="http://schemas.microsoft.com/office/drawing/2014/main" id="{D447AA4B-E749-4854-987B-A18415314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2C3F5-98FB-4A21-A394-0D60D000D5BA}"/>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295927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688A-DECA-40F6-B33C-EF01145E3BB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E20FEB7-129C-4D4D-A8BB-BF0E4E1E5D2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2747AB3-6825-4550-86D5-7364EA5653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7F7667-BE37-4CB9-B9CA-C3ADADB71F49}"/>
              </a:ext>
            </a:extLst>
          </p:cNvPr>
          <p:cNvSpPr>
            <a:spLocks noGrp="1"/>
          </p:cNvSpPr>
          <p:nvPr>
            <p:ph type="dt" sz="half" idx="10"/>
          </p:nvPr>
        </p:nvSpPr>
        <p:spPr/>
        <p:txBody>
          <a:bodyPr/>
          <a:lstStyle/>
          <a:p>
            <a:fld id="{1B0F84A1-5120-4E77-B517-18693E20EB95}" type="datetimeFigureOut">
              <a:rPr lang="en-US" smtClean="0"/>
              <a:t>11/10/2020</a:t>
            </a:fld>
            <a:endParaRPr lang="en-US"/>
          </a:p>
        </p:txBody>
      </p:sp>
      <p:sp>
        <p:nvSpPr>
          <p:cNvPr id="6" name="Footer Placeholder 5">
            <a:extLst>
              <a:ext uri="{FF2B5EF4-FFF2-40B4-BE49-F238E27FC236}">
                <a16:creationId xmlns:a16="http://schemas.microsoft.com/office/drawing/2014/main" id="{64F55EDB-4ADF-4A3E-8C3E-04C112313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5B470-0CC8-4E2F-AA41-6BD83BD3479A}"/>
              </a:ext>
            </a:extLst>
          </p:cNvPr>
          <p:cNvSpPr>
            <a:spLocks noGrp="1"/>
          </p:cNvSpPr>
          <p:nvPr>
            <p:ph type="sldNum" sz="quarter" idx="12"/>
          </p:nvPr>
        </p:nvSpPr>
        <p:spPr/>
        <p:txBody>
          <a:bodyPr/>
          <a:lstStyle/>
          <a:p>
            <a:fld id="{AD887D1B-D4B6-45CA-8B8F-AEDDD20DB649}" type="slidenum">
              <a:rPr lang="en-US" smtClean="0"/>
              <a:t>‹#›</a:t>
            </a:fld>
            <a:endParaRPr lang="en-US"/>
          </a:p>
        </p:txBody>
      </p:sp>
    </p:spTree>
    <p:extLst>
      <p:ext uri="{BB962C8B-B14F-4D97-AF65-F5344CB8AC3E}">
        <p14:creationId xmlns:p14="http://schemas.microsoft.com/office/powerpoint/2010/main" val="66563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3B7E5-C27D-408D-A271-D26E58C2DA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E9D198-A1B3-448E-B814-F8F4C86B84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1C13F-E433-4F6B-B20F-EEE5182F39C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0F84A1-5120-4E77-B517-18693E20EB95}" type="datetimeFigureOut">
              <a:rPr lang="en-US" smtClean="0"/>
              <a:t>11/10/2020</a:t>
            </a:fld>
            <a:endParaRPr lang="en-US"/>
          </a:p>
        </p:txBody>
      </p:sp>
      <p:sp>
        <p:nvSpPr>
          <p:cNvPr id="5" name="Footer Placeholder 4">
            <a:extLst>
              <a:ext uri="{FF2B5EF4-FFF2-40B4-BE49-F238E27FC236}">
                <a16:creationId xmlns:a16="http://schemas.microsoft.com/office/drawing/2014/main" id="{8AC47B59-F2DC-4C19-AF41-379496B3078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892F74-ADE2-44E0-97C3-7462FF98B23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887D1B-D4B6-45CA-8B8F-AEDDD20DB649}" type="slidenum">
              <a:rPr lang="en-US" smtClean="0"/>
              <a:t>‹#›</a:t>
            </a:fld>
            <a:endParaRPr lang="en-US"/>
          </a:p>
        </p:txBody>
      </p:sp>
    </p:spTree>
    <p:extLst>
      <p:ext uri="{BB962C8B-B14F-4D97-AF65-F5344CB8AC3E}">
        <p14:creationId xmlns:p14="http://schemas.microsoft.com/office/powerpoint/2010/main" val="524728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6.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8.emf"/></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resilientcommunitieswi.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803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ACC72A-020B-4E3B-9A19-732F1513283F}"/>
              </a:ext>
            </a:extLst>
          </p:cNvPr>
          <p:cNvPicPr>
            <a:picLocks noChangeAspect="1"/>
          </p:cNvPicPr>
          <p:nvPr/>
        </p:nvPicPr>
        <p:blipFill>
          <a:blip r:embed="rId3"/>
          <a:stretch>
            <a:fillRect/>
          </a:stretch>
        </p:blipFill>
        <p:spPr>
          <a:xfrm flipV="1">
            <a:off x="0" y="0"/>
            <a:ext cx="4101407" cy="6858000"/>
          </a:xfrm>
          <a:prstGeom prst="rect">
            <a:avLst/>
          </a:prstGeom>
        </p:spPr>
      </p:pic>
      <p:sp>
        <p:nvSpPr>
          <p:cNvPr id="2" name="Title 1"/>
          <p:cNvSpPr>
            <a:spLocks noGrp="1"/>
          </p:cNvSpPr>
          <p:nvPr>
            <p:ph type="ctrTitle"/>
          </p:nvPr>
        </p:nvSpPr>
        <p:spPr>
          <a:xfrm>
            <a:off x="485058" y="640080"/>
            <a:ext cx="3130428" cy="5577818"/>
          </a:xfrm>
        </p:spPr>
        <p:txBody>
          <a:bodyPr vert="horz" lIns="91440" tIns="45720" rIns="91440" bIns="45720" rtlCol="0" anchor="ctr">
            <a:normAutofit fontScale="90000"/>
          </a:bodyPr>
          <a:lstStyle/>
          <a:p>
            <a:pPr algn="r" defTabSz="914400"/>
            <a:r>
              <a:rPr lang="en-US" sz="4300" b="1" kern="1200" dirty="0">
                <a:solidFill>
                  <a:srgbClr val="FFFFFF"/>
                </a:solidFill>
                <a:latin typeface="+mj-lt"/>
                <a:ea typeface="+mj-ea"/>
                <a:cs typeface="+mj-cs"/>
              </a:rPr>
              <a:t>Resilient &amp; Trauma-Informed Community</a:t>
            </a:r>
            <a:br>
              <a:rPr lang="en-US" sz="4300" b="1" kern="1200" dirty="0">
                <a:solidFill>
                  <a:srgbClr val="FFFFFF"/>
                </a:solidFill>
                <a:latin typeface="+mj-lt"/>
                <a:ea typeface="+mj-ea"/>
                <a:cs typeface="+mj-cs"/>
              </a:rPr>
            </a:br>
            <a:br>
              <a:rPr lang="en-US" sz="4300" b="1" kern="1200" dirty="0">
                <a:solidFill>
                  <a:srgbClr val="FFFFFF"/>
                </a:solidFill>
                <a:latin typeface="+mj-lt"/>
                <a:ea typeface="+mj-ea"/>
                <a:cs typeface="+mj-cs"/>
              </a:rPr>
            </a:br>
            <a:r>
              <a:rPr lang="en-US" sz="4300" kern="1200" dirty="0">
                <a:solidFill>
                  <a:srgbClr val="FFFFFF"/>
                </a:solidFill>
                <a:latin typeface="+mj-lt"/>
                <a:ea typeface="+mj-ea"/>
                <a:cs typeface="+mj-cs"/>
              </a:rPr>
              <a:t>Trauma-Informed Supervision</a:t>
            </a:r>
            <a:br>
              <a:rPr lang="en-US" sz="4300" b="1" kern="1200" dirty="0">
                <a:solidFill>
                  <a:srgbClr val="FFFFFF"/>
                </a:solidFill>
                <a:latin typeface="+mj-lt"/>
                <a:ea typeface="+mj-ea"/>
                <a:cs typeface="+mj-cs"/>
              </a:rPr>
            </a:br>
            <a:br>
              <a:rPr lang="en-US" sz="4300" kern="1200" dirty="0">
                <a:solidFill>
                  <a:srgbClr val="FFFFFF"/>
                </a:solidFill>
                <a:latin typeface="+mj-lt"/>
                <a:ea typeface="+mj-ea"/>
                <a:cs typeface="+mj-cs"/>
              </a:rPr>
            </a:br>
            <a:endParaRPr lang="en-US" sz="4300" kern="1200" dirty="0">
              <a:solidFill>
                <a:srgbClr val="FFFFFF"/>
              </a:solidFill>
              <a:latin typeface="+mj-lt"/>
              <a:ea typeface="+mj-ea"/>
              <a:cs typeface="+mj-cs"/>
            </a:endParaRPr>
          </a:p>
        </p:txBody>
      </p:sp>
      <p:cxnSp>
        <p:nvCxnSpPr>
          <p:cNvPr id="27" name="Straight Connector 26">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0481"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689D8B8-AEC5-49CC-AFD2-6E4622B7FA60}"/>
              </a:ext>
            </a:extLst>
          </p:cNvPr>
          <p:cNvPicPr>
            <a:picLocks noChangeAspect="1"/>
          </p:cNvPicPr>
          <p:nvPr/>
        </p:nvPicPr>
        <p:blipFill rotWithShape="1">
          <a:blip r:embed="rId4"/>
          <a:srcRect l="-4765" r="1777" b="2"/>
          <a:stretch/>
        </p:blipFill>
        <p:spPr>
          <a:xfrm>
            <a:off x="4325516" y="1180819"/>
            <a:ext cx="4572000" cy="4496339"/>
          </a:xfrm>
          <a:prstGeom prst="rect">
            <a:avLst/>
          </a:prstGeom>
        </p:spPr>
      </p:pic>
    </p:spTree>
    <p:extLst>
      <p:ext uri="{BB962C8B-B14F-4D97-AF65-F5344CB8AC3E}">
        <p14:creationId xmlns:p14="http://schemas.microsoft.com/office/powerpoint/2010/main" val="1158772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F2E650-C50C-4D81-85CA-849D481A2958}"/>
              </a:ext>
            </a:extLst>
          </p:cNvPr>
          <p:cNvPicPr>
            <a:picLocks noChangeAspect="1"/>
          </p:cNvPicPr>
          <p:nvPr/>
        </p:nvPicPr>
        <p:blipFill rotWithShape="1">
          <a:blip r:embed="rId3"/>
          <a:srcRect b="3397"/>
          <a:stretch/>
        </p:blipFill>
        <p:spPr>
          <a:xfrm>
            <a:off x="457200" y="1"/>
            <a:ext cx="8686800" cy="6858000"/>
          </a:xfrm>
          <a:prstGeom prst="rect">
            <a:avLst/>
          </a:prstGeom>
        </p:spPr>
      </p:pic>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4"/>
          <a:stretch>
            <a:fillRect/>
          </a:stretch>
        </p:blipFill>
        <p:spPr>
          <a:xfrm>
            <a:off x="-1" y="0"/>
            <a:ext cx="718457" cy="6858000"/>
          </a:xfrm>
          <a:prstGeom prst="rect">
            <a:avLst/>
          </a:prstGeom>
        </p:spPr>
      </p:pic>
    </p:spTree>
    <p:extLst>
      <p:ext uri="{BB962C8B-B14F-4D97-AF65-F5344CB8AC3E}">
        <p14:creationId xmlns:p14="http://schemas.microsoft.com/office/powerpoint/2010/main" val="230536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9269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8978A0-D09D-4695-B4EE-8E7D5753CA97}"/>
              </a:ext>
            </a:extLst>
          </p:cNvPr>
          <p:cNvSpPr txBox="1"/>
          <p:nvPr/>
        </p:nvSpPr>
        <p:spPr>
          <a:xfrm>
            <a:off x="1241362" y="1607714"/>
            <a:ext cx="2620771"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altLang="en-US" sz="4400" b="1" kern="1200" dirty="0">
                <a:solidFill>
                  <a:schemeClr val="accent1"/>
                </a:solidFill>
                <a:latin typeface="+mj-lt"/>
                <a:ea typeface="+mj-ea"/>
                <a:cs typeface="+mj-cs"/>
              </a:rPr>
              <a:t>But ACEs are not the whole story</a:t>
            </a:r>
            <a:r>
              <a:rPr lang="en-US" altLang="en-US" sz="4400" kern="1200" dirty="0">
                <a:solidFill>
                  <a:schemeClr val="accent1"/>
                </a:solidFill>
                <a:latin typeface="+mj-lt"/>
                <a:ea typeface="+mj-ea"/>
                <a:cs typeface="+mj-cs"/>
              </a:rPr>
              <a:t>…</a:t>
            </a:r>
            <a:br>
              <a:rPr lang="en-US" altLang="en-US" sz="4400" kern="1200" dirty="0">
                <a:solidFill>
                  <a:schemeClr val="accent1"/>
                </a:solidFill>
                <a:latin typeface="+mj-lt"/>
                <a:ea typeface="+mj-ea"/>
                <a:cs typeface="+mj-cs"/>
              </a:rPr>
            </a:br>
            <a:endParaRPr lang="en-US" altLang="en-US" sz="4400" kern="1200" dirty="0">
              <a:solidFill>
                <a:schemeClr val="accent1"/>
              </a:solidFill>
              <a:latin typeface="+mj-lt"/>
              <a:ea typeface="+mj-ea"/>
              <a:cs typeface="+mj-cs"/>
            </a:endParaRPr>
          </a:p>
          <a:p>
            <a:pPr algn="r">
              <a:lnSpc>
                <a:spcPct val="90000"/>
              </a:lnSpc>
              <a:spcBef>
                <a:spcPct val="0"/>
              </a:spcBef>
              <a:spcAft>
                <a:spcPts val="600"/>
              </a:spcAft>
            </a:pPr>
            <a:endParaRPr lang="en-US" sz="4400" kern="1200" dirty="0">
              <a:solidFill>
                <a:schemeClr val="accent1"/>
              </a:solidFill>
              <a:latin typeface="+mj-lt"/>
              <a:ea typeface="+mj-ea"/>
              <a:cs typeface="+mj-cs"/>
            </a:endParaRP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765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19688" y="685800"/>
            <a:ext cx="4783327" cy="4930246"/>
          </a:xfrm>
          <a:prstGeom prst="rect">
            <a:avLst/>
          </a:prstGeom>
        </p:spPr>
        <p:txBody>
          <a:bodyPr vert="horz" lIns="91440" tIns="45720" rIns="91440" bIns="45720" rtlCol="0" anchor="ctr">
            <a:normAutofit/>
          </a:bodyPr>
          <a:lstStyle/>
          <a:p>
            <a:pPr>
              <a:lnSpc>
                <a:spcPct val="90000"/>
              </a:lnSpc>
              <a:spcAft>
                <a:spcPts val="600"/>
              </a:spcAft>
            </a:pPr>
            <a:endParaRPr lang="en-US" sz="3600" dirty="0"/>
          </a:p>
          <a:p>
            <a:pPr>
              <a:lnSpc>
                <a:spcPct val="90000"/>
              </a:lnSpc>
              <a:spcAft>
                <a:spcPts val="600"/>
              </a:spcAft>
            </a:pPr>
            <a:r>
              <a:rPr lang="en-US" sz="4800" b="1" dirty="0">
                <a:solidFill>
                  <a:srgbClr val="002060"/>
                </a:solidFill>
              </a:rPr>
              <a:t>Resilience</a:t>
            </a:r>
          </a:p>
          <a:p>
            <a:pPr indent="-228600">
              <a:lnSpc>
                <a:spcPct val="90000"/>
              </a:lnSpc>
              <a:spcAft>
                <a:spcPts val="600"/>
              </a:spcAft>
              <a:buFont typeface="Arial" panose="020B0604020202020204" pitchFamily="34" charset="0"/>
              <a:buChar char="•"/>
            </a:pPr>
            <a:endParaRPr lang="en-US" sz="2100" dirty="0"/>
          </a:p>
        </p:txBody>
      </p:sp>
      <p:pic>
        <p:nvPicPr>
          <p:cNvPr id="9" name="Picture 8">
            <a:extLst>
              <a:ext uri="{FF2B5EF4-FFF2-40B4-BE49-F238E27FC236}">
                <a16:creationId xmlns:a16="http://schemas.microsoft.com/office/drawing/2014/main" id="{31049988-53A3-49C3-84C4-BEC7F6DBC833}"/>
              </a:ext>
            </a:extLst>
          </p:cNvPr>
          <p:cNvPicPr>
            <a:picLocks noChangeAspect="1"/>
          </p:cNvPicPr>
          <p:nvPr/>
        </p:nvPicPr>
        <p:blipFill>
          <a:blip r:embed="rId3"/>
          <a:stretch>
            <a:fillRect/>
          </a:stretch>
        </p:blipFill>
        <p:spPr>
          <a:xfrm>
            <a:off x="0" y="0"/>
            <a:ext cx="685800" cy="6858000"/>
          </a:xfrm>
          <a:prstGeom prst="rect">
            <a:avLst/>
          </a:prstGeom>
        </p:spPr>
      </p:pic>
    </p:spTree>
    <p:extLst>
      <p:ext uri="{BB962C8B-B14F-4D97-AF65-F5344CB8AC3E}">
        <p14:creationId xmlns:p14="http://schemas.microsoft.com/office/powerpoint/2010/main" val="203769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9269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71241" y="965199"/>
            <a:ext cx="5074558" cy="4927601"/>
          </a:xfrm>
        </p:spPr>
        <p:txBody>
          <a:bodyPr anchor="ctr">
            <a:noAutofit/>
          </a:bodyPr>
          <a:lstStyle/>
          <a:p>
            <a:pPr algn="l"/>
            <a:r>
              <a:rPr lang="en-US" sz="2400" b="1" i="0" u="none" strike="noStrike" baseline="0" dirty="0">
                <a:solidFill>
                  <a:schemeClr val="tx1">
                    <a:lumMod val="85000"/>
                    <a:lumOff val="15000"/>
                  </a:schemeClr>
                </a:solidFill>
                <a:latin typeface="+mn-lt"/>
              </a:rPr>
              <a:t>A closer look at Secondary Trauma</a:t>
            </a:r>
            <a:br>
              <a:rPr lang="en-US" sz="2400" b="1" i="0" u="none" strike="noStrike" baseline="0" dirty="0">
                <a:solidFill>
                  <a:schemeClr val="tx1">
                    <a:lumMod val="85000"/>
                    <a:lumOff val="15000"/>
                  </a:schemeClr>
                </a:solidFill>
                <a:latin typeface="+mn-lt"/>
              </a:rPr>
            </a:br>
            <a:br>
              <a:rPr lang="en-US" sz="2400" b="1" i="0" u="none" strike="noStrike" baseline="0" dirty="0">
                <a:solidFill>
                  <a:schemeClr val="tx1">
                    <a:lumMod val="85000"/>
                    <a:lumOff val="15000"/>
                  </a:schemeClr>
                </a:solidFill>
                <a:latin typeface="+mn-lt"/>
              </a:rPr>
            </a:br>
            <a:r>
              <a:rPr lang="en-US" sz="2200" dirty="0">
                <a:solidFill>
                  <a:schemeClr val="tx1">
                    <a:lumMod val="85000"/>
                    <a:lumOff val="15000"/>
                  </a:schemeClr>
                </a:solidFill>
                <a:latin typeface="+mn-lt"/>
              </a:rPr>
              <a:t>1) </a:t>
            </a:r>
            <a:r>
              <a:rPr lang="en-US" sz="2200" b="0" i="0" u="none" strike="noStrike" baseline="0" dirty="0">
                <a:solidFill>
                  <a:schemeClr val="tx1">
                    <a:lumMod val="85000"/>
                    <a:lumOff val="15000"/>
                  </a:schemeClr>
                </a:solidFill>
                <a:latin typeface="+mn-lt"/>
              </a:rPr>
              <a:t>Traumatic Stress</a:t>
            </a:r>
            <a:br>
              <a:rPr lang="en-US" sz="2200" b="0" i="0" u="none" strike="noStrike" baseline="0" dirty="0">
                <a:solidFill>
                  <a:schemeClr val="tx1">
                    <a:lumMod val="85000"/>
                    <a:lumOff val="15000"/>
                  </a:schemeClr>
                </a:solidFill>
                <a:latin typeface="+mn-lt"/>
              </a:rPr>
            </a:br>
            <a:r>
              <a:rPr lang="en-US" sz="2200" b="0" i="0" u="none" strike="noStrike" baseline="0" dirty="0">
                <a:solidFill>
                  <a:schemeClr val="tx1">
                    <a:lumMod val="85000"/>
                    <a:lumOff val="15000"/>
                  </a:schemeClr>
                </a:solidFill>
                <a:latin typeface="+mn-lt"/>
              </a:rPr>
              <a:t>2) Complex Trauma</a:t>
            </a:r>
            <a:br>
              <a:rPr lang="en-US" sz="2200" b="0" i="0" u="none" strike="noStrike" baseline="0" dirty="0">
                <a:solidFill>
                  <a:schemeClr val="tx1">
                    <a:lumMod val="85000"/>
                    <a:lumOff val="15000"/>
                  </a:schemeClr>
                </a:solidFill>
                <a:latin typeface="+mn-lt"/>
              </a:rPr>
            </a:br>
            <a:r>
              <a:rPr lang="en-US" sz="2200" b="0" i="0" u="none" strike="noStrike" baseline="0" dirty="0">
                <a:solidFill>
                  <a:schemeClr val="tx1">
                    <a:lumMod val="85000"/>
                    <a:lumOff val="15000"/>
                  </a:schemeClr>
                </a:solidFill>
                <a:latin typeface="+mn-lt"/>
              </a:rPr>
              <a:t>3) Re-Traumatization</a:t>
            </a:r>
            <a:br>
              <a:rPr lang="en-US" sz="2200" b="0" i="0" u="none" strike="noStrike" baseline="0" dirty="0">
                <a:solidFill>
                  <a:schemeClr val="tx1">
                    <a:lumMod val="85000"/>
                    <a:lumOff val="15000"/>
                  </a:schemeClr>
                </a:solidFill>
                <a:latin typeface="+mn-lt"/>
              </a:rPr>
            </a:br>
            <a:r>
              <a:rPr lang="en-US" sz="2200" b="0" i="0" u="none" strike="noStrike" baseline="0" dirty="0">
                <a:solidFill>
                  <a:schemeClr val="tx1">
                    <a:lumMod val="85000"/>
                    <a:lumOff val="15000"/>
                  </a:schemeClr>
                </a:solidFill>
                <a:latin typeface="+mn-lt"/>
              </a:rPr>
              <a:t>4) Historical Trauma</a:t>
            </a:r>
            <a:br>
              <a:rPr lang="en-US" sz="2200" b="0" i="0" u="none" strike="noStrike" baseline="0" dirty="0">
                <a:solidFill>
                  <a:schemeClr val="tx1">
                    <a:lumMod val="85000"/>
                    <a:lumOff val="15000"/>
                  </a:schemeClr>
                </a:solidFill>
                <a:latin typeface="+mn-lt"/>
              </a:rPr>
            </a:br>
            <a:br>
              <a:rPr lang="en-US" sz="2200" b="0" i="0" u="none" strike="noStrike" baseline="0" dirty="0">
                <a:solidFill>
                  <a:schemeClr val="tx1">
                    <a:lumMod val="85000"/>
                    <a:lumOff val="15000"/>
                  </a:schemeClr>
                </a:solidFill>
                <a:latin typeface="+mn-lt"/>
              </a:rPr>
            </a:br>
            <a:br>
              <a:rPr lang="en-US" sz="2200" b="0" i="0" u="none" strike="noStrike" baseline="0" dirty="0">
                <a:solidFill>
                  <a:schemeClr val="tx1">
                    <a:lumMod val="85000"/>
                    <a:lumOff val="15000"/>
                  </a:schemeClr>
                </a:solidFill>
                <a:latin typeface="+mn-lt"/>
              </a:rPr>
            </a:br>
            <a:br>
              <a:rPr lang="en-US" sz="2200" b="0" i="0" u="none" strike="noStrike" baseline="0" dirty="0">
                <a:solidFill>
                  <a:schemeClr val="tx1">
                    <a:lumMod val="85000"/>
                    <a:lumOff val="15000"/>
                  </a:schemeClr>
                </a:solidFill>
                <a:latin typeface="+mn-lt"/>
              </a:rPr>
            </a:br>
            <a:br>
              <a:rPr lang="en-US" sz="2200" b="0" i="0" u="none" strike="noStrike" baseline="0" dirty="0">
                <a:solidFill>
                  <a:schemeClr val="tx1">
                    <a:lumMod val="85000"/>
                    <a:lumOff val="15000"/>
                  </a:schemeClr>
                </a:solidFill>
                <a:latin typeface="+mn-lt"/>
              </a:rPr>
            </a:br>
            <a:r>
              <a:rPr lang="en-US" sz="2200" b="0" i="0" u="none" strike="noStrike" baseline="0" dirty="0">
                <a:solidFill>
                  <a:schemeClr val="tx1">
                    <a:lumMod val="85000"/>
                    <a:lumOff val="15000"/>
                  </a:schemeClr>
                </a:solidFill>
                <a:latin typeface="+mn-lt"/>
              </a:rPr>
              <a:t>5) </a:t>
            </a:r>
            <a:r>
              <a:rPr lang="en-US" sz="2200" b="1" i="0" u="none" strike="noStrike" baseline="0" dirty="0">
                <a:solidFill>
                  <a:schemeClr val="tx1">
                    <a:lumMod val="85000"/>
                    <a:lumOff val="15000"/>
                  </a:schemeClr>
                </a:solidFill>
                <a:highlight>
                  <a:srgbClr val="FFFF00"/>
                </a:highlight>
                <a:latin typeface="+mn-lt"/>
              </a:rPr>
              <a:t>Vicarious or Secondary Trauma</a:t>
            </a:r>
            <a:br>
              <a:rPr lang="en-US" sz="2200" b="1" i="0" u="none" strike="noStrike" baseline="0" dirty="0">
                <a:solidFill>
                  <a:schemeClr val="tx1">
                    <a:lumMod val="85000"/>
                    <a:lumOff val="15000"/>
                  </a:schemeClr>
                </a:solidFill>
                <a:latin typeface="+mn-lt"/>
              </a:rPr>
            </a:br>
            <a:r>
              <a:rPr lang="en-US" sz="2200" dirty="0">
                <a:solidFill>
                  <a:schemeClr val="tx1">
                    <a:lumMod val="85000"/>
                    <a:lumOff val="15000"/>
                  </a:schemeClr>
                </a:solidFill>
                <a:latin typeface="+mn-lt"/>
              </a:rPr>
              <a:t>Experiencing trauma-related psychological and physical symptoms in response to helping or empathizing with others who have experienced traumatic events. </a:t>
            </a:r>
            <a:br>
              <a:rPr lang="en-US" sz="2200" dirty="0">
                <a:solidFill>
                  <a:schemeClr val="tx1">
                    <a:lumMod val="85000"/>
                    <a:lumOff val="15000"/>
                  </a:schemeClr>
                </a:solidFill>
                <a:latin typeface="+mn-lt"/>
              </a:rPr>
            </a:br>
            <a:r>
              <a:rPr lang="en-US" sz="2200" i="1" dirty="0">
                <a:solidFill>
                  <a:schemeClr val="tx1">
                    <a:lumMod val="85000"/>
                    <a:lumOff val="15000"/>
                  </a:schemeClr>
                </a:solidFill>
                <a:latin typeface="+mn-lt"/>
              </a:rPr>
              <a:t>This is very common among helping professionals working with trauma survivors.</a:t>
            </a:r>
          </a:p>
        </p:txBody>
      </p:sp>
      <p:cxnSp>
        <p:nvCxnSpPr>
          <p:cNvPr id="23" name="Straight Connector 22">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277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Tree>
    <p:extLst>
      <p:ext uri="{BB962C8B-B14F-4D97-AF65-F5344CB8AC3E}">
        <p14:creationId xmlns:p14="http://schemas.microsoft.com/office/powerpoint/2010/main" val="30860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EA08-ED75-4F0F-B40A-DBD6EE84839E}"/>
              </a:ext>
            </a:extLst>
          </p:cNvPr>
          <p:cNvSpPr>
            <a:spLocks noGrp="1"/>
          </p:cNvSpPr>
          <p:nvPr>
            <p:ph type="title"/>
          </p:nvPr>
        </p:nvSpPr>
        <p:spPr>
          <a:xfrm>
            <a:off x="6115050" y="640081"/>
            <a:ext cx="2548888" cy="5255364"/>
          </a:xfrm>
        </p:spPr>
        <p:txBody>
          <a:bodyPr vert="horz" lIns="91440" tIns="45720" rIns="91440" bIns="45720" rtlCol="0" anchor="ctr">
            <a:normAutofit/>
          </a:bodyPr>
          <a:lstStyle/>
          <a:p>
            <a:pPr defTabSz="914400"/>
            <a:r>
              <a:rPr lang="en-US" sz="3600" dirty="0"/>
              <a:t>Why might secondary trauma be common among people in helping professions? </a:t>
            </a:r>
          </a:p>
        </p:txBody>
      </p:sp>
      <p:sp>
        <p:nvSpPr>
          <p:cNvPr id="16" name="Rectangle 15">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56" y="484632"/>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0134D3A-4EA7-401F-AC89-AE1B288A1C6F}"/>
              </a:ext>
            </a:extLst>
          </p:cNvPr>
          <p:cNvPicPr>
            <a:picLocks noGrp="1" noChangeAspect="1"/>
          </p:cNvPicPr>
          <p:nvPr>
            <p:ph idx="1"/>
          </p:nvPr>
        </p:nvPicPr>
        <p:blipFill rotWithShape="1">
          <a:blip r:embed="rId3"/>
          <a:srcRect l="23931" r="27327" b="-1"/>
          <a:stretch/>
        </p:blipFill>
        <p:spPr>
          <a:xfrm>
            <a:off x="713911" y="965595"/>
            <a:ext cx="4162889" cy="4808332"/>
          </a:xfrm>
          <a:prstGeom prst="rect">
            <a:avLst/>
          </a:prstGeom>
          <a:effectLst/>
        </p:spPr>
      </p:pic>
      <p:pic>
        <p:nvPicPr>
          <p:cNvPr id="5" name="Picture 4">
            <a:extLst>
              <a:ext uri="{FF2B5EF4-FFF2-40B4-BE49-F238E27FC236}">
                <a16:creationId xmlns:a16="http://schemas.microsoft.com/office/drawing/2014/main" id="{A31AB8B5-B697-415F-9001-4F63879FC7C6}"/>
              </a:ext>
            </a:extLst>
          </p:cNvPr>
          <p:cNvPicPr>
            <a:picLocks noChangeAspect="1"/>
          </p:cNvPicPr>
          <p:nvPr/>
        </p:nvPicPr>
        <p:blipFill>
          <a:blip r:embed="rId4"/>
          <a:stretch>
            <a:fillRect/>
          </a:stretch>
        </p:blipFill>
        <p:spPr>
          <a:xfrm>
            <a:off x="0" y="0"/>
            <a:ext cx="685800" cy="6858000"/>
          </a:xfrm>
          <a:prstGeom prst="rect">
            <a:avLst/>
          </a:prstGeom>
        </p:spPr>
      </p:pic>
    </p:spTree>
    <p:extLst>
      <p:ext uri="{BB962C8B-B14F-4D97-AF65-F5344CB8AC3E}">
        <p14:creationId xmlns:p14="http://schemas.microsoft.com/office/powerpoint/2010/main" val="138473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person&#10;&#10;Description automatically generated">
            <a:extLst>
              <a:ext uri="{FF2B5EF4-FFF2-40B4-BE49-F238E27FC236}">
                <a16:creationId xmlns:a16="http://schemas.microsoft.com/office/drawing/2014/main" id="{878AFA1B-4D38-46AC-BC45-D606EDA3B935}"/>
              </a:ext>
            </a:extLst>
          </p:cNvPr>
          <p:cNvPicPr>
            <a:picLocks noChangeAspect="1"/>
          </p:cNvPicPr>
          <p:nvPr/>
        </p:nvPicPr>
        <p:blipFill rotWithShape="1">
          <a:blip r:embed="rId3"/>
          <a:srcRect r="5280"/>
          <a:stretch/>
        </p:blipFill>
        <p:spPr>
          <a:xfrm>
            <a:off x="838200" y="650875"/>
            <a:ext cx="7747000" cy="5556249"/>
          </a:xfrm>
          <a:prstGeom prst="rect">
            <a:avLst/>
          </a:prstGeom>
        </p:spPr>
      </p:pic>
      <p:pic>
        <p:nvPicPr>
          <p:cNvPr id="6" name="Picture 5">
            <a:extLst>
              <a:ext uri="{FF2B5EF4-FFF2-40B4-BE49-F238E27FC236}">
                <a16:creationId xmlns:a16="http://schemas.microsoft.com/office/drawing/2014/main" id="{9B628A3E-8992-4AFF-8415-A28F7D9FFD04}"/>
              </a:ext>
            </a:extLst>
          </p:cNvPr>
          <p:cNvPicPr>
            <a:picLocks noChangeAspect="1"/>
          </p:cNvPicPr>
          <p:nvPr/>
        </p:nvPicPr>
        <p:blipFill>
          <a:blip r:embed="rId4"/>
          <a:stretch>
            <a:fillRect/>
          </a:stretch>
        </p:blipFill>
        <p:spPr>
          <a:xfrm>
            <a:off x="0" y="0"/>
            <a:ext cx="685800" cy="6858000"/>
          </a:xfrm>
          <a:prstGeom prst="rect">
            <a:avLst/>
          </a:prstGeom>
        </p:spPr>
      </p:pic>
    </p:spTree>
    <p:extLst>
      <p:ext uri="{BB962C8B-B14F-4D97-AF65-F5344CB8AC3E}">
        <p14:creationId xmlns:p14="http://schemas.microsoft.com/office/powerpoint/2010/main" val="4782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9395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FAEF3D-809A-42CB-9531-456F3B256F7D}"/>
              </a:ext>
            </a:extLst>
          </p:cNvPr>
          <p:cNvSpPr txBox="1"/>
          <p:nvPr/>
        </p:nvSpPr>
        <p:spPr>
          <a:xfrm>
            <a:off x="1131570" y="637125"/>
            <a:ext cx="2851707" cy="52563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chemeClr val="bg1"/>
                </a:solidFill>
                <a:latin typeface="+mj-lt"/>
                <a:ea typeface="+mj-ea"/>
                <a:cs typeface="+mj-cs"/>
              </a:rPr>
              <a:t>Some Signs &amp; Symptoms</a:t>
            </a: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graphicFrame>
        <p:nvGraphicFramePr>
          <p:cNvPr id="12" name="TextBox 5">
            <a:extLst>
              <a:ext uri="{FF2B5EF4-FFF2-40B4-BE49-F238E27FC236}">
                <a16:creationId xmlns:a16="http://schemas.microsoft.com/office/drawing/2014/main" id="{C90FFC31-4251-475B-981A-7B3288766877}"/>
              </a:ext>
            </a:extLst>
          </p:cNvPr>
          <p:cNvGraphicFramePr/>
          <p:nvPr>
            <p:extLst>
              <p:ext uri="{D42A27DB-BD31-4B8C-83A1-F6EECF244321}">
                <p14:modId xmlns:p14="http://schemas.microsoft.com/office/powerpoint/2010/main" val="81168514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796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9395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FAEF3D-809A-42CB-9531-456F3B256F7D}"/>
              </a:ext>
            </a:extLst>
          </p:cNvPr>
          <p:cNvSpPr txBox="1"/>
          <p:nvPr/>
        </p:nvSpPr>
        <p:spPr>
          <a:xfrm>
            <a:off x="1131570" y="637125"/>
            <a:ext cx="2851707" cy="52563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chemeClr val="bg1"/>
                </a:solidFill>
                <a:latin typeface="+mj-lt"/>
                <a:ea typeface="+mj-ea"/>
                <a:cs typeface="+mj-cs"/>
              </a:rPr>
              <a:t>Some Signs &amp; Symptoms</a:t>
            </a: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graphicFrame>
        <p:nvGraphicFramePr>
          <p:cNvPr id="12" name="TextBox 5">
            <a:extLst>
              <a:ext uri="{FF2B5EF4-FFF2-40B4-BE49-F238E27FC236}">
                <a16:creationId xmlns:a16="http://schemas.microsoft.com/office/drawing/2014/main" id="{C90FFC31-4251-475B-981A-7B3288766877}"/>
              </a:ext>
            </a:extLst>
          </p:cNvPr>
          <p:cNvGraphicFramePr/>
          <p:nvPr>
            <p:extLst>
              <p:ext uri="{D42A27DB-BD31-4B8C-83A1-F6EECF244321}">
                <p14:modId xmlns:p14="http://schemas.microsoft.com/office/powerpoint/2010/main" val="134256387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309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14449" y="1093788"/>
            <a:ext cx="7879841" cy="2967208"/>
          </a:xfrm>
        </p:spPr>
        <p:txBody>
          <a:bodyPr>
            <a:normAutofit/>
          </a:bodyPr>
          <a:lstStyle/>
          <a:p>
            <a:pPr algn="l"/>
            <a:r>
              <a:rPr lang="en-US" sz="3900" b="1" dirty="0">
                <a:latin typeface="+mn-lt"/>
              </a:rPr>
              <a:t>What is the impact of unaddressed secondary trauma on the organization?</a:t>
            </a:r>
            <a:br>
              <a:rPr lang="en-US" sz="3900" b="1" dirty="0">
                <a:latin typeface="+mn-lt"/>
              </a:rPr>
            </a:br>
            <a:br>
              <a:rPr lang="en-US" sz="3900" b="1" dirty="0">
                <a:latin typeface="+mn-lt"/>
              </a:rPr>
            </a:br>
            <a:endParaRPr lang="en-US" sz="3900" dirty="0">
              <a:latin typeface="+mn-lt"/>
            </a:endParaRP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6736" y="433116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89104" y="2842186"/>
            <a:ext cx="54864"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Tree>
    <p:extLst>
      <p:ext uri="{BB962C8B-B14F-4D97-AF65-F5344CB8AC3E}">
        <p14:creationId xmlns:p14="http://schemas.microsoft.com/office/powerpoint/2010/main" val="155500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507CCD-0906-4BBD-8EAC-8CCAFA5FB37F}"/>
              </a:ext>
            </a:extLst>
          </p:cNvPr>
          <p:cNvPicPr>
            <a:picLocks noChangeAspect="1"/>
          </p:cNvPicPr>
          <p:nvPr/>
        </p:nvPicPr>
        <p:blipFill rotWithShape="1">
          <a:blip r:embed="rId3"/>
          <a:srcRect l="24641" r="7303" b="-1"/>
          <a:stretch/>
        </p:blipFill>
        <p:spPr>
          <a:xfrm>
            <a:off x="4043030" y="595421"/>
            <a:ext cx="5786770" cy="5658438"/>
          </a:xfrm>
          <a:prstGeom prst="rect">
            <a:avLst/>
          </a:prstGeom>
        </p:spPr>
      </p:pic>
      <p:pic>
        <p:nvPicPr>
          <p:cNvPr id="39" name="Picture 38">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r="14729"/>
          <a:stretch>
            <a:fillRect/>
          </a:stretch>
        </p:blipFill>
        <p:spPr>
          <a:xfrm>
            <a:off x="3285460" y="550975"/>
            <a:ext cx="6544340"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p:cNvSpPr>
            <a:spLocks noGrp="1"/>
          </p:cNvSpPr>
          <p:nvPr>
            <p:ph type="ctrTitle"/>
          </p:nvPr>
        </p:nvSpPr>
        <p:spPr>
          <a:xfrm>
            <a:off x="838200" y="2057400"/>
            <a:ext cx="4044837" cy="4016267"/>
          </a:xfrm>
        </p:spPr>
        <p:txBody>
          <a:bodyPr vert="horz" lIns="91440" tIns="45720" rIns="91440" bIns="45720" rtlCol="0" anchor="t">
            <a:normAutofit/>
          </a:bodyPr>
          <a:lstStyle/>
          <a:p>
            <a:pPr algn="l" defTabSz="914400"/>
            <a:r>
              <a:rPr lang="en-US" sz="2400" dirty="0">
                <a:solidFill>
                  <a:srgbClr val="000000"/>
                </a:solidFill>
              </a:rPr>
              <a:t>“The expectation that we can be immersed in suffering and loss daily and not be touched by it is as realistic as expecting to be able to walk through water and not get wet.”</a:t>
            </a:r>
            <a:br>
              <a:rPr lang="en-US" sz="2400" i="1" dirty="0">
                <a:solidFill>
                  <a:srgbClr val="000000"/>
                </a:solidFill>
              </a:rPr>
            </a:br>
            <a:r>
              <a:rPr lang="en-US" sz="2400" i="1" dirty="0">
                <a:solidFill>
                  <a:srgbClr val="000000"/>
                </a:solidFill>
              </a:rPr>
              <a:t>—Rachel Naomi </a:t>
            </a:r>
            <a:r>
              <a:rPr lang="en-US" sz="2400" i="1" dirty="0" err="1">
                <a:solidFill>
                  <a:srgbClr val="000000"/>
                </a:solidFill>
              </a:rPr>
              <a:t>Remen</a:t>
            </a:r>
            <a:r>
              <a:rPr lang="en-US" sz="2400" i="1" dirty="0">
                <a:solidFill>
                  <a:srgbClr val="000000"/>
                </a:solidFill>
              </a:rPr>
              <a:t>, MD</a:t>
            </a:r>
            <a:endParaRPr lang="en-US" sz="2400" dirty="0">
              <a:solidFill>
                <a:srgbClr val="000000"/>
              </a:solidFill>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5"/>
          <a:stretch>
            <a:fillRect/>
          </a:stretch>
        </p:blipFill>
        <p:spPr>
          <a:xfrm>
            <a:off x="0" y="0"/>
            <a:ext cx="685800" cy="6858000"/>
          </a:xfrm>
          <a:prstGeom prst="rect">
            <a:avLst/>
          </a:prstGeom>
        </p:spPr>
      </p:pic>
    </p:spTree>
    <p:extLst>
      <p:ext uri="{BB962C8B-B14F-4D97-AF65-F5344CB8AC3E}">
        <p14:creationId xmlns:p14="http://schemas.microsoft.com/office/powerpoint/2010/main" val="385012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80C82-8329-4B49-97ED-3D10E8A6F175}"/>
              </a:ext>
            </a:extLst>
          </p:cNvPr>
          <p:cNvPicPr>
            <a:picLocks noChangeAspect="1"/>
          </p:cNvPicPr>
          <p:nvPr/>
        </p:nvPicPr>
        <p:blipFill>
          <a:blip r:embed="rId3"/>
          <a:stretch>
            <a:fillRect/>
          </a:stretch>
        </p:blipFill>
        <p:spPr>
          <a:xfrm>
            <a:off x="0" y="6356351"/>
            <a:ext cx="9144000" cy="531442"/>
          </a:xfrm>
          <a:prstGeom prst="rect">
            <a:avLst/>
          </a:prstGeom>
        </p:spPr>
      </p:pic>
      <p:pic>
        <p:nvPicPr>
          <p:cNvPr id="2" name="Picture 1">
            <a:extLst>
              <a:ext uri="{FF2B5EF4-FFF2-40B4-BE49-F238E27FC236}">
                <a16:creationId xmlns:a16="http://schemas.microsoft.com/office/drawing/2014/main" id="{56CB55D8-BF2B-4008-A5E1-F81E26E49CC4}"/>
              </a:ext>
            </a:extLst>
          </p:cNvPr>
          <p:cNvPicPr>
            <a:picLocks noChangeAspect="1"/>
          </p:cNvPicPr>
          <p:nvPr/>
        </p:nvPicPr>
        <p:blipFill>
          <a:blip r:embed="rId4"/>
          <a:stretch>
            <a:fillRect/>
          </a:stretch>
        </p:blipFill>
        <p:spPr>
          <a:xfrm>
            <a:off x="749119" y="1492694"/>
            <a:ext cx="7645762" cy="2688410"/>
          </a:xfrm>
          <a:prstGeom prst="rect">
            <a:avLst/>
          </a:prstGeom>
        </p:spPr>
      </p:pic>
      <p:pic>
        <p:nvPicPr>
          <p:cNvPr id="6" name="Picture 5">
            <a:extLst>
              <a:ext uri="{FF2B5EF4-FFF2-40B4-BE49-F238E27FC236}">
                <a16:creationId xmlns:a16="http://schemas.microsoft.com/office/drawing/2014/main" id="{BAD02428-CD4C-4C36-90B4-4DBDE6FF5614}"/>
              </a:ext>
            </a:extLst>
          </p:cNvPr>
          <p:cNvPicPr>
            <a:picLocks noChangeAspect="1"/>
          </p:cNvPicPr>
          <p:nvPr/>
        </p:nvPicPr>
        <p:blipFill>
          <a:blip r:embed="rId5"/>
          <a:stretch>
            <a:fillRect/>
          </a:stretch>
        </p:blipFill>
        <p:spPr>
          <a:xfrm>
            <a:off x="1143000" y="2057400"/>
            <a:ext cx="1752600" cy="1558999"/>
          </a:xfrm>
          <a:prstGeom prst="rect">
            <a:avLst/>
          </a:prstGeom>
        </p:spPr>
      </p:pic>
      <p:sp>
        <p:nvSpPr>
          <p:cNvPr id="9" name="Rectangle 8">
            <a:extLst>
              <a:ext uri="{FF2B5EF4-FFF2-40B4-BE49-F238E27FC236}">
                <a16:creationId xmlns:a16="http://schemas.microsoft.com/office/drawing/2014/main" id="{3F6919A1-8DA2-456B-8D77-05D6EC3E6C30}"/>
              </a:ext>
            </a:extLst>
          </p:cNvPr>
          <p:cNvSpPr/>
          <p:nvPr/>
        </p:nvSpPr>
        <p:spPr>
          <a:xfrm>
            <a:off x="3429000" y="1865831"/>
            <a:ext cx="4572000" cy="1815882"/>
          </a:xfrm>
          <a:prstGeom prst="rect">
            <a:avLst/>
          </a:prstGeom>
        </p:spPr>
        <p:txBody>
          <a:bodyPr>
            <a:spAutoFit/>
          </a:bodyPr>
          <a:lstStyle/>
          <a:p>
            <a:pPr lvl="0"/>
            <a:endParaRPr lang="en-US" sz="2400" b="1" dirty="0">
              <a:solidFill>
                <a:schemeClr val="bg1"/>
              </a:solidFill>
            </a:endParaRPr>
          </a:p>
          <a:p>
            <a:pPr lvl="0"/>
            <a:r>
              <a:rPr lang="en-US" sz="3200" b="1" dirty="0">
                <a:solidFill>
                  <a:schemeClr val="bg1"/>
                </a:solidFill>
              </a:rPr>
              <a:t>Why trauma-informed supervision</a:t>
            </a:r>
          </a:p>
          <a:p>
            <a:pPr lvl="0"/>
            <a:endParaRPr lang="en-US" sz="2400" b="1" dirty="0">
              <a:solidFill>
                <a:schemeClr val="bg1"/>
              </a:solidFill>
            </a:endParaRPr>
          </a:p>
        </p:txBody>
      </p:sp>
    </p:spTree>
    <p:extLst>
      <p:ext uri="{BB962C8B-B14F-4D97-AF65-F5344CB8AC3E}">
        <p14:creationId xmlns:p14="http://schemas.microsoft.com/office/powerpoint/2010/main" val="1290258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Content Placeholder 4" descr="A picture containing object, device&#10;&#10;Description automatically generated">
            <a:extLst>
              <a:ext uri="{FF2B5EF4-FFF2-40B4-BE49-F238E27FC236}">
                <a16:creationId xmlns:a16="http://schemas.microsoft.com/office/drawing/2014/main" id="{20E3BFA4-B0F6-4D17-B1C1-BE91020809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94"/>
          <a:stretch/>
        </p:blipFill>
        <p:spPr>
          <a:xfrm rot="21480000">
            <a:off x="853377" y="1003258"/>
            <a:ext cx="7437246" cy="4764396"/>
          </a:xfrm>
          <a:prstGeom prst="rect">
            <a:avLst/>
          </a:prstGeom>
        </p:spPr>
      </p:pic>
    </p:spTree>
    <p:extLst>
      <p:ext uri="{BB962C8B-B14F-4D97-AF65-F5344CB8AC3E}">
        <p14:creationId xmlns:p14="http://schemas.microsoft.com/office/powerpoint/2010/main" val="374187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924800" cy="1905000"/>
          </a:xfrm>
        </p:spPr>
        <p:txBody>
          <a:bodyPr>
            <a:noAutofit/>
          </a:bodyPr>
          <a:lstStyle/>
          <a:p>
            <a:pPr algn="l"/>
            <a:r>
              <a:rPr lang="en-US" sz="3200" b="1" i="0" u="none" strike="noStrike" baseline="0" dirty="0">
                <a:latin typeface="+mn-lt"/>
              </a:rPr>
              <a:t>What are the qualities of a good staff person working under your supervision?</a:t>
            </a:r>
            <a:br>
              <a:rPr lang="en-US" sz="3200" b="1" i="0" u="none" strike="noStrike" baseline="0" dirty="0">
                <a:solidFill>
                  <a:srgbClr val="0070C0"/>
                </a:solidFill>
                <a:latin typeface="+mn-lt"/>
              </a:rPr>
            </a:br>
            <a:br>
              <a:rPr lang="en-US" sz="3200" b="1" i="0" u="none" strike="noStrike" baseline="0" dirty="0">
                <a:solidFill>
                  <a:srgbClr val="2B245E"/>
                </a:solidFill>
                <a:latin typeface="+mn-lt"/>
              </a:rPr>
            </a:br>
            <a:endParaRPr lang="en-US" sz="2800" i="1" dirty="0">
              <a:solidFill>
                <a:srgbClr val="FF0000"/>
              </a:solidFill>
              <a:latin typeface="+mn-lt"/>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Tree>
    <p:extLst>
      <p:ext uri="{BB962C8B-B14F-4D97-AF65-F5344CB8AC3E}">
        <p14:creationId xmlns:p14="http://schemas.microsoft.com/office/powerpoint/2010/main" val="811034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914400"/>
            <a:ext cx="3604638" cy="3637373"/>
          </a:xfrm>
          <a:noFill/>
        </p:spPr>
        <p:txBody>
          <a:bodyPr>
            <a:normAutofit/>
          </a:bodyPr>
          <a:lstStyle/>
          <a:p>
            <a:r>
              <a:rPr lang="en-US" sz="3600" b="1" dirty="0">
                <a:latin typeface="+mn-lt"/>
              </a:rPr>
              <a:t>Trauma-Informed Supervision</a:t>
            </a:r>
            <a:br>
              <a:rPr lang="en-US" sz="5300" b="1" dirty="0">
                <a:latin typeface="+mn-lt"/>
              </a:rPr>
            </a:br>
            <a:endParaRPr lang="en-US" sz="5300" dirty="0">
              <a:latin typeface="+mn-lt"/>
            </a:endParaRPr>
          </a:p>
        </p:txBody>
      </p:sp>
      <p:pic>
        <p:nvPicPr>
          <p:cNvPr id="4" name="Picture 3">
            <a:extLst>
              <a:ext uri="{FF2B5EF4-FFF2-40B4-BE49-F238E27FC236}">
                <a16:creationId xmlns:a16="http://schemas.microsoft.com/office/drawing/2014/main" id="{18CF0D63-72BE-462A-B45E-274DBA83B8D8}"/>
              </a:ext>
            </a:extLst>
          </p:cNvPr>
          <p:cNvPicPr>
            <a:picLocks noChangeAspect="1"/>
          </p:cNvPicPr>
          <p:nvPr/>
        </p:nvPicPr>
        <p:blipFill rotWithShape="1">
          <a:blip r:embed="rId3"/>
          <a:srcRect l="15309" r="17918"/>
          <a:stretch/>
        </p:blipFill>
        <p:spPr>
          <a:xfrm>
            <a:off x="685800" y="0"/>
            <a:ext cx="4495800" cy="6857990"/>
          </a:xfrm>
          <a:prstGeom prst="rect">
            <a:avLst/>
          </a:prstGeom>
        </p:spPr>
      </p:pic>
      <p:pic>
        <p:nvPicPr>
          <p:cNvPr id="3" name="Picture 2">
            <a:extLst>
              <a:ext uri="{FF2B5EF4-FFF2-40B4-BE49-F238E27FC236}">
                <a16:creationId xmlns:a16="http://schemas.microsoft.com/office/drawing/2014/main" id="{00361EC3-1D01-4E93-A421-000F4A5C7180}"/>
              </a:ext>
            </a:extLst>
          </p:cNvPr>
          <p:cNvPicPr>
            <a:picLocks noChangeAspect="1"/>
          </p:cNvPicPr>
          <p:nvPr/>
        </p:nvPicPr>
        <p:blipFill>
          <a:blip r:embed="rId4"/>
          <a:stretch>
            <a:fillRect/>
          </a:stretch>
        </p:blipFill>
        <p:spPr>
          <a:xfrm>
            <a:off x="0" y="0"/>
            <a:ext cx="685800" cy="6858000"/>
          </a:xfrm>
          <a:prstGeom prst="rect">
            <a:avLst/>
          </a:prstGeom>
        </p:spPr>
      </p:pic>
    </p:spTree>
    <p:extLst>
      <p:ext uri="{BB962C8B-B14F-4D97-AF65-F5344CB8AC3E}">
        <p14:creationId xmlns:p14="http://schemas.microsoft.com/office/powerpoint/2010/main" val="2998696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695" y="3733800"/>
            <a:ext cx="7239000" cy="3124200"/>
          </a:xfrm>
        </p:spPr>
        <p:txBody>
          <a:bodyPr>
            <a:noAutofit/>
          </a:bodyPr>
          <a:lstStyle/>
          <a:p>
            <a:r>
              <a:rPr lang="en-US" sz="3200" dirty="0"/>
              <a:t>Think of Trauma-Informed Supervision as a framework that </a:t>
            </a:r>
            <a:r>
              <a:rPr lang="en-US" sz="3200" b="1" i="1" dirty="0"/>
              <a:t>shifts</a:t>
            </a:r>
            <a:r>
              <a:rPr lang="en-US" sz="3200" dirty="0"/>
              <a:t> the way we think, understand and respond to behaviors and experiences within the workplace. </a:t>
            </a:r>
            <a:br>
              <a:rPr lang="en-US" sz="4000" dirty="0"/>
            </a:br>
            <a:r>
              <a:rPr lang="en-US" sz="4000" b="1" dirty="0">
                <a:latin typeface="+mn-lt"/>
              </a:rPr>
              <a:t> </a:t>
            </a:r>
            <a:br>
              <a:rPr lang="en-US" sz="4000" b="1" dirty="0">
                <a:latin typeface="+mn-lt"/>
              </a:rPr>
            </a:br>
            <a:endParaRPr lang="en-US" sz="4000" dirty="0">
              <a:solidFill>
                <a:srgbClr val="FF0000"/>
              </a:solidFill>
              <a:latin typeface="+mn-lt"/>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pic>
        <p:nvPicPr>
          <p:cNvPr id="4" name="Picture 3">
            <a:extLst>
              <a:ext uri="{FF2B5EF4-FFF2-40B4-BE49-F238E27FC236}">
                <a16:creationId xmlns:a16="http://schemas.microsoft.com/office/drawing/2014/main" id="{48DC67B5-BFD2-419D-9C12-EB5740CE066B}"/>
              </a:ext>
            </a:extLst>
          </p:cNvPr>
          <p:cNvPicPr>
            <a:picLocks noChangeAspect="1"/>
          </p:cNvPicPr>
          <p:nvPr/>
        </p:nvPicPr>
        <p:blipFill>
          <a:blip r:embed="rId4">
            <a:duotone>
              <a:schemeClr val="accent6">
                <a:shade val="45000"/>
                <a:satMod val="135000"/>
              </a:schemeClr>
              <a:prstClr val="white"/>
            </a:duotone>
          </a:blip>
          <a:stretch>
            <a:fillRect/>
          </a:stretch>
        </p:blipFill>
        <p:spPr>
          <a:xfrm>
            <a:off x="1417820" y="228600"/>
            <a:ext cx="7097889" cy="3709219"/>
          </a:xfrm>
          <a:prstGeom prst="rect">
            <a:avLst/>
          </a:prstGeom>
        </p:spPr>
      </p:pic>
    </p:spTree>
    <p:extLst>
      <p:ext uri="{BB962C8B-B14F-4D97-AF65-F5344CB8AC3E}">
        <p14:creationId xmlns:p14="http://schemas.microsoft.com/office/powerpoint/2010/main" val="423299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926973" y="320040"/>
            <a:ext cx="8661654"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66801" y="965199"/>
            <a:ext cx="5481431" cy="4927601"/>
          </a:xfrm>
        </p:spPr>
        <p:txBody>
          <a:bodyPr anchor="ctr">
            <a:normAutofit/>
          </a:bodyPr>
          <a:lstStyle/>
          <a:p>
            <a:pPr algn="r"/>
            <a:r>
              <a:rPr lang="en-US" sz="3900" b="1" dirty="0">
                <a:solidFill>
                  <a:schemeClr val="bg1"/>
                </a:solidFill>
                <a:latin typeface="+mn-lt"/>
              </a:rPr>
              <a:t>Trauma-Informed Supervision</a:t>
            </a:r>
            <a:br>
              <a:rPr lang="en-US" sz="3900" dirty="0">
                <a:solidFill>
                  <a:schemeClr val="bg1"/>
                </a:solidFill>
              </a:rPr>
            </a:br>
            <a:r>
              <a:rPr lang="en-US" sz="3900" dirty="0">
                <a:solidFill>
                  <a:schemeClr val="bg1"/>
                </a:solidFill>
              </a:rPr>
              <a:t>shifts the conversation away from “supervisor knows best” to</a:t>
            </a:r>
            <a:br>
              <a:rPr lang="en-US" sz="3900" dirty="0">
                <a:solidFill>
                  <a:schemeClr val="bg1"/>
                </a:solidFill>
              </a:rPr>
            </a:br>
            <a:r>
              <a:rPr lang="en-US" sz="3900" dirty="0">
                <a:solidFill>
                  <a:schemeClr val="bg1"/>
                </a:solidFill>
              </a:rPr>
              <a:t>“together, we can find solutions.”</a:t>
            </a:r>
            <a:br>
              <a:rPr lang="en-US" sz="3900" dirty="0">
                <a:solidFill>
                  <a:schemeClr val="bg1"/>
                </a:solidFill>
              </a:rPr>
            </a:br>
            <a:r>
              <a:rPr lang="en-US" sz="3900" b="1" dirty="0">
                <a:solidFill>
                  <a:schemeClr val="bg1"/>
                </a:solidFill>
                <a:latin typeface="+mn-lt"/>
              </a:rPr>
              <a:t> </a:t>
            </a:r>
            <a:br>
              <a:rPr lang="en-US" sz="3900" b="1" dirty="0">
                <a:solidFill>
                  <a:schemeClr val="bg1"/>
                </a:solidFill>
                <a:latin typeface="+mn-lt"/>
              </a:rPr>
            </a:br>
            <a:endParaRPr lang="en-US" sz="3900" dirty="0">
              <a:solidFill>
                <a:schemeClr val="bg1"/>
              </a:solidFill>
              <a:latin typeface="+mn-lt"/>
            </a:endParaRPr>
          </a:p>
        </p:txBody>
      </p:sp>
      <p:cxnSp>
        <p:nvCxnSpPr>
          <p:cNvPr id="19" name="Straight Connector 1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9420"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Tree>
    <p:extLst>
      <p:ext uri="{BB962C8B-B14F-4D97-AF65-F5344CB8AC3E}">
        <p14:creationId xmlns:p14="http://schemas.microsoft.com/office/powerpoint/2010/main" val="388296705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457" y="838200"/>
            <a:ext cx="8382000" cy="4724400"/>
          </a:xfrm>
        </p:spPr>
        <p:txBody>
          <a:bodyPr>
            <a:noAutofit/>
          </a:bodyPr>
          <a:lstStyle/>
          <a:p>
            <a:r>
              <a:rPr lang="en-US" sz="4000" b="1">
                <a:latin typeface="+mn-lt"/>
              </a:rPr>
              <a:t>Trauma-Informed Supervision</a:t>
            </a:r>
            <a:br>
              <a:rPr lang="en-US" sz="4000"/>
            </a:br>
            <a:r>
              <a:rPr lang="en-US" sz="4000"/>
              <a:t>starts with trauma-informed </a:t>
            </a:r>
            <a:r>
              <a:rPr lang="en-US" sz="4000" u="sng"/>
              <a:t>perspective shift </a:t>
            </a:r>
            <a:r>
              <a:rPr lang="en-US" sz="4000" b="1"/>
              <a:t>AND</a:t>
            </a:r>
            <a:r>
              <a:rPr lang="en-US" sz="4000"/>
              <a:t> </a:t>
            </a:r>
            <a:r>
              <a:rPr lang="en-US" sz="4000" u="sng"/>
              <a:t>utilizes a skillset </a:t>
            </a:r>
            <a:r>
              <a:rPr lang="en-US" sz="4000"/>
              <a:t>of strategies built on new knowledge</a:t>
            </a:r>
            <a:br>
              <a:rPr lang="en-US" sz="4000"/>
            </a:br>
            <a:r>
              <a:rPr lang="en-US" sz="4000" b="1">
                <a:latin typeface="+mn-lt"/>
              </a:rPr>
              <a:t> </a:t>
            </a:r>
            <a:br>
              <a:rPr lang="en-US" sz="4000" b="1">
                <a:latin typeface="+mn-lt"/>
              </a:rPr>
            </a:br>
            <a:endParaRPr lang="en-US" sz="4000" dirty="0">
              <a:solidFill>
                <a:srgbClr val="FF0000"/>
              </a:solidFill>
              <a:latin typeface="+mn-lt"/>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Tree>
    <p:extLst>
      <p:ext uri="{BB962C8B-B14F-4D97-AF65-F5344CB8AC3E}">
        <p14:creationId xmlns:p14="http://schemas.microsoft.com/office/powerpoint/2010/main" val="10998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80C82-8329-4B49-97ED-3D10E8A6F175}"/>
              </a:ext>
            </a:extLst>
          </p:cNvPr>
          <p:cNvPicPr>
            <a:picLocks noChangeAspect="1"/>
          </p:cNvPicPr>
          <p:nvPr/>
        </p:nvPicPr>
        <p:blipFill>
          <a:blip r:embed="rId2"/>
          <a:stretch>
            <a:fillRect/>
          </a:stretch>
        </p:blipFill>
        <p:spPr>
          <a:xfrm>
            <a:off x="0" y="6356351"/>
            <a:ext cx="9144000" cy="531442"/>
          </a:xfrm>
          <a:prstGeom prst="rect">
            <a:avLst/>
          </a:prstGeom>
        </p:spPr>
      </p:pic>
      <p:pic>
        <p:nvPicPr>
          <p:cNvPr id="2" name="Picture 1">
            <a:extLst>
              <a:ext uri="{FF2B5EF4-FFF2-40B4-BE49-F238E27FC236}">
                <a16:creationId xmlns:a16="http://schemas.microsoft.com/office/drawing/2014/main" id="{56CB55D8-BF2B-4008-A5E1-F81E26E49CC4}"/>
              </a:ext>
            </a:extLst>
          </p:cNvPr>
          <p:cNvPicPr>
            <a:picLocks noChangeAspect="1"/>
          </p:cNvPicPr>
          <p:nvPr/>
        </p:nvPicPr>
        <p:blipFill>
          <a:blip r:embed="rId3"/>
          <a:stretch>
            <a:fillRect/>
          </a:stretch>
        </p:blipFill>
        <p:spPr>
          <a:xfrm>
            <a:off x="609600" y="1492694"/>
            <a:ext cx="7645762" cy="2688410"/>
          </a:xfrm>
          <a:prstGeom prst="rect">
            <a:avLst/>
          </a:prstGeom>
        </p:spPr>
      </p:pic>
      <p:pic>
        <p:nvPicPr>
          <p:cNvPr id="6" name="Picture 5">
            <a:extLst>
              <a:ext uri="{FF2B5EF4-FFF2-40B4-BE49-F238E27FC236}">
                <a16:creationId xmlns:a16="http://schemas.microsoft.com/office/drawing/2014/main" id="{BAD02428-CD4C-4C36-90B4-4DBDE6FF5614}"/>
              </a:ext>
            </a:extLst>
          </p:cNvPr>
          <p:cNvPicPr>
            <a:picLocks noChangeAspect="1"/>
          </p:cNvPicPr>
          <p:nvPr/>
        </p:nvPicPr>
        <p:blipFill>
          <a:blip r:embed="rId4"/>
          <a:stretch>
            <a:fillRect/>
          </a:stretch>
        </p:blipFill>
        <p:spPr>
          <a:xfrm>
            <a:off x="1143000" y="2057400"/>
            <a:ext cx="1752600" cy="1558999"/>
          </a:xfrm>
          <a:prstGeom prst="rect">
            <a:avLst/>
          </a:prstGeom>
        </p:spPr>
      </p:pic>
      <p:sp>
        <p:nvSpPr>
          <p:cNvPr id="9" name="Rectangle 8">
            <a:extLst>
              <a:ext uri="{FF2B5EF4-FFF2-40B4-BE49-F238E27FC236}">
                <a16:creationId xmlns:a16="http://schemas.microsoft.com/office/drawing/2014/main" id="{3F6919A1-8DA2-456B-8D77-05D6EC3E6C30}"/>
              </a:ext>
            </a:extLst>
          </p:cNvPr>
          <p:cNvSpPr/>
          <p:nvPr/>
        </p:nvSpPr>
        <p:spPr>
          <a:xfrm>
            <a:off x="3417498" y="1492694"/>
            <a:ext cx="4572000" cy="1938992"/>
          </a:xfrm>
          <a:prstGeom prst="rect">
            <a:avLst/>
          </a:prstGeom>
        </p:spPr>
        <p:txBody>
          <a:bodyPr>
            <a:spAutoFit/>
          </a:bodyPr>
          <a:lstStyle/>
          <a:p>
            <a:pPr lvl="0"/>
            <a:endParaRPr lang="en-US" sz="4000" b="1" dirty="0">
              <a:solidFill>
                <a:schemeClr val="bg1"/>
              </a:solidFill>
            </a:endParaRPr>
          </a:p>
          <a:p>
            <a:pPr lvl="0"/>
            <a:r>
              <a:rPr lang="en-US" sz="4000" b="1" dirty="0">
                <a:solidFill>
                  <a:schemeClr val="bg1"/>
                </a:solidFill>
              </a:rPr>
              <a:t>Review of </a:t>
            </a:r>
          </a:p>
          <a:p>
            <a:pPr lvl="0"/>
            <a:r>
              <a:rPr lang="en-US" sz="4000" b="1" dirty="0">
                <a:solidFill>
                  <a:schemeClr val="bg1"/>
                </a:solidFill>
              </a:rPr>
              <a:t>TIC Principles</a:t>
            </a:r>
          </a:p>
        </p:txBody>
      </p:sp>
    </p:spTree>
    <p:extLst>
      <p:ext uri="{BB962C8B-B14F-4D97-AF65-F5344CB8AC3E}">
        <p14:creationId xmlns:p14="http://schemas.microsoft.com/office/powerpoint/2010/main" val="203126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80C82-8329-4B49-97ED-3D10E8A6F175}"/>
              </a:ext>
            </a:extLst>
          </p:cNvPr>
          <p:cNvPicPr>
            <a:picLocks noChangeAspect="1"/>
          </p:cNvPicPr>
          <p:nvPr/>
        </p:nvPicPr>
        <p:blipFill>
          <a:blip r:embed="rId3"/>
          <a:stretch>
            <a:fillRect/>
          </a:stretch>
        </p:blipFill>
        <p:spPr>
          <a:xfrm>
            <a:off x="0" y="6356351"/>
            <a:ext cx="9144000" cy="531442"/>
          </a:xfrm>
          <a:prstGeom prst="rect">
            <a:avLst/>
          </a:prstGeom>
        </p:spPr>
      </p:pic>
      <p:grpSp>
        <p:nvGrpSpPr>
          <p:cNvPr id="7" name="Group 6">
            <a:extLst>
              <a:ext uri="{FF2B5EF4-FFF2-40B4-BE49-F238E27FC236}">
                <a16:creationId xmlns:a16="http://schemas.microsoft.com/office/drawing/2014/main" id="{F847CAFC-7029-48A2-8ACB-A1C31DEAF289}"/>
              </a:ext>
            </a:extLst>
          </p:cNvPr>
          <p:cNvGrpSpPr/>
          <p:nvPr/>
        </p:nvGrpSpPr>
        <p:grpSpPr>
          <a:xfrm>
            <a:off x="391319" y="381000"/>
            <a:ext cx="8361362" cy="4953000"/>
            <a:chOff x="0" y="0"/>
            <a:chExt cx="6682105" cy="3385820"/>
          </a:xfrm>
        </p:grpSpPr>
        <p:pic>
          <p:nvPicPr>
            <p:cNvPr id="10" name="Picture 9">
              <a:extLst>
                <a:ext uri="{FF2B5EF4-FFF2-40B4-BE49-F238E27FC236}">
                  <a16:creationId xmlns:a16="http://schemas.microsoft.com/office/drawing/2014/main" id="{8ACB7E5E-D3F1-4FCE-9ADC-351B5E4162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571" b="69371"/>
            <a:stretch/>
          </p:blipFill>
          <p:spPr bwMode="auto">
            <a:xfrm>
              <a:off x="0" y="0"/>
              <a:ext cx="5438775" cy="106680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7EF9FC79-2B28-47AF-A41B-BDF67A264562}"/>
                </a:ext>
              </a:extLst>
            </p:cNvPr>
            <p:cNvPicPr>
              <a:picLocks noChangeAspect="1"/>
            </p:cNvPicPr>
            <p:nvPr/>
          </p:nvPicPr>
          <p:blipFill rotWithShape="1">
            <a:blip r:embed="rId5">
              <a:extLst>
                <a:ext uri="{28A0092B-C50C-407E-A947-70E740481C1C}">
                  <a14:useLocalDpi xmlns:a14="http://schemas.microsoft.com/office/drawing/2010/main" val="0"/>
                </a:ext>
              </a:extLst>
            </a:blip>
            <a:srcRect t="33382"/>
            <a:stretch/>
          </p:blipFill>
          <p:spPr bwMode="auto">
            <a:xfrm>
              <a:off x="0" y="1066800"/>
              <a:ext cx="6682105" cy="231902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4694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
        <p:nvSpPr>
          <p:cNvPr id="8" name="TextBox 7">
            <a:extLst>
              <a:ext uri="{FF2B5EF4-FFF2-40B4-BE49-F238E27FC236}">
                <a16:creationId xmlns:a16="http://schemas.microsoft.com/office/drawing/2014/main" id="{EEB49C69-A50D-44DB-9DD8-E5BC729CF5FD}"/>
              </a:ext>
            </a:extLst>
          </p:cNvPr>
          <p:cNvSpPr txBox="1"/>
          <p:nvPr/>
        </p:nvSpPr>
        <p:spPr>
          <a:xfrm>
            <a:off x="936171" y="1600200"/>
            <a:ext cx="7962900" cy="4093428"/>
          </a:xfrm>
          <a:prstGeom prst="rect">
            <a:avLst/>
          </a:prstGeom>
          <a:noFill/>
        </p:spPr>
        <p:txBody>
          <a:bodyPr wrap="square" rtlCol="0">
            <a:spAutoFit/>
          </a:bodyPr>
          <a:lstStyle/>
          <a:p>
            <a:r>
              <a:rPr lang="en-US" sz="3200" b="1" i="0" u="none" strike="noStrike" baseline="0" dirty="0">
                <a:solidFill>
                  <a:srgbClr val="000000"/>
                </a:solidFill>
              </a:rPr>
              <a:t>Safety</a:t>
            </a:r>
            <a:r>
              <a:rPr lang="en-US" sz="3200" b="1" i="0" u="none" strike="noStrike" baseline="0" dirty="0">
                <a:solidFill>
                  <a:srgbClr val="000000"/>
                </a:solidFill>
                <a:latin typeface="Verdana" panose="020B0604030504040204" pitchFamily="34" charset="0"/>
              </a:rPr>
              <a:t>:</a:t>
            </a:r>
            <a:endParaRPr lang="en-US" sz="3200" b="0" i="0" u="none" strike="noStrike" baseline="0" dirty="0">
              <a:solidFill>
                <a:srgbClr val="000000"/>
              </a:solidFill>
              <a:latin typeface="Verdana" panose="020B0604030504040204" pitchFamily="34" charset="0"/>
            </a:endParaRPr>
          </a:p>
          <a:p>
            <a:endParaRPr lang="en-US" dirty="0">
              <a:solidFill>
                <a:srgbClr val="000000"/>
              </a:solidFill>
            </a:endParaRPr>
          </a:p>
          <a:p>
            <a:r>
              <a:rPr lang="en-US" sz="2400" dirty="0">
                <a:solidFill>
                  <a:srgbClr val="000000"/>
                </a:solidFill>
              </a:rPr>
              <a:t>How can I create a safe space that supports the </a:t>
            </a:r>
            <a:r>
              <a:rPr lang="en-US" sz="2400" b="1" dirty="0">
                <a:solidFill>
                  <a:srgbClr val="000000"/>
                </a:solidFill>
              </a:rPr>
              <a:t>physical and emotional safety</a:t>
            </a:r>
            <a:r>
              <a:rPr lang="en-US" sz="2400" dirty="0">
                <a:solidFill>
                  <a:srgbClr val="000000"/>
                </a:solidFill>
              </a:rPr>
              <a:t> of staff? </a:t>
            </a:r>
          </a:p>
          <a:p>
            <a:endParaRPr lang="en-US" sz="2400" dirty="0">
              <a:solidFill>
                <a:srgbClr val="000000"/>
              </a:solidFill>
            </a:endParaRPr>
          </a:p>
          <a:p>
            <a:r>
              <a:rPr lang="en-US" sz="2400" dirty="0">
                <a:solidFill>
                  <a:srgbClr val="000000"/>
                </a:solidFill>
              </a:rPr>
              <a:t>How can I </a:t>
            </a:r>
            <a:r>
              <a:rPr lang="en-US" sz="2400" b="1" dirty="0">
                <a:solidFill>
                  <a:srgbClr val="000000"/>
                </a:solidFill>
              </a:rPr>
              <a:t>develop work agreements </a:t>
            </a:r>
            <a:r>
              <a:rPr lang="en-US" sz="2400" dirty="0">
                <a:solidFill>
                  <a:srgbClr val="000000"/>
                </a:solidFill>
              </a:rPr>
              <a:t>that balance both understanding and responsibilities?</a:t>
            </a:r>
          </a:p>
          <a:p>
            <a:endParaRPr lang="en-US" sz="2400" dirty="0">
              <a:solidFill>
                <a:srgbClr val="000000"/>
              </a:solidFill>
            </a:endParaRPr>
          </a:p>
          <a:p>
            <a:r>
              <a:rPr lang="en-US" sz="2400" dirty="0">
                <a:solidFill>
                  <a:srgbClr val="000000"/>
                </a:solidFill>
              </a:rPr>
              <a:t>How am I establishing a </a:t>
            </a:r>
            <a:r>
              <a:rPr lang="en-US" sz="2400" b="1" dirty="0">
                <a:solidFill>
                  <a:srgbClr val="000000"/>
                </a:solidFill>
              </a:rPr>
              <a:t>relationship where staff feel safe </a:t>
            </a:r>
            <a:r>
              <a:rPr lang="en-US" sz="2400" dirty="0">
                <a:solidFill>
                  <a:srgbClr val="000000"/>
                </a:solidFill>
              </a:rPr>
              <a:t>to share feedback on work experiences?</a:t>
            </a:r>
          </a:p>
          <a:p>
            <a:endParaRPr lang="en-US" sz="1800" b="0" i="0" u="none" strike="noStrike" baseline="0" dirty="0">
              <a:solidFill>
                <a:srgbClr val="000000"/>
              </a:solidFill>
            </a:endParaRPr>
          </a:p>
        </p:txBody>
      </p:sp>
      <p:grpSp>
        <p:nvGrpSpPr>
          <p:cNvPr id="5" name="Group 4">
            <a:extLst>
              <a:ext uri="{FF2B5EF4-FFF2-40B4-BE49-F238E27FC236}">
                <a16:creationId xmlns:a16="http://schemas.microsoft.com/office/drawing/2014/main" id="{555FC7AC-CE1C-47AA-8140-7C28B98B65CE}"/>
              </a:ext>
            </a:extLst>
          </p:cNvPr>
          <p:cNvGrpSpPr/>
          <p:nvPr/>
        </p:nvGrpSpPr>
        <p:grpSpPr>
          <a:xfrm>
            <a:off x="7473698" y="228600"/>
            <a:ext cx="1425373" cy="2173843"/>
            <a:chOff x="7473698" y="228600"/>
            <a:chExt cx="1425373" cy="2173843"/>
          </a:xfrm>
        </p:grpSpPr>
        <p:pic>
          <p:nvPicPr>
            <p:cNvPr id="2" name="Picture 1">
              <a:extLst>
                <a:ext uri="{FF2B5EF4-FFF2-40B4-BE49-F238E27FC236}">
                  <a16:creationId xmlns:a16="http://schemas.microsoft.com/office/drawing/2014/main" id="{F4B4AD97-AE7D-4C4C-A773-5C5B2E91D12A}"/>
                </a:ext>
              </a:extLst>
            </p:cNvPr>
            <p:cNvPicPr>
              <a:picLocks noChangeAspect="1"/>
            </p:cNvPicPr>
            <p:nvPr/>
          </p:nvPicPr>
          <p:blipFill>
            <a:blip r:embed="rId4"/>
            <a:stretch>
              <a:fillRect/>
            </a:stretch>
          </p:blipFill>
          <p:spPr>
            <a:xfrm>
              <a:off x="7473698" y="228600"/>
              <a:ext cx="1392716" cy="2017652"/>
            </a:xfrm>
            <a:prstGeom prst="rect">
              <a:avLst/>
            </a:prstGeom>
          </p:spPr>
        </p:pic>
        <p:sp>
          <p:nvSpPr>
            <p:cNvPr id="4" name="Rectangle 3">
              <a:extLst>
                <a:ext uri="{FF2B5EF4-FFF2-40B4-BE49-F238E27FC236}">
                  <a16:creationId xmlns:a16="http://schemas.microsoft.com/office/drawing/2014/main" id="{41D14188-FF8D-4B30-B41B-E14579EB8134}"/>
                </a:ext>
              </a:extLst>
            </p:cNvPr>
            <p:cNvSpPr/>
            <p:nvPr/>
          </p:nvSpPr>
          <p:spPr>
            <a:xfrm>
              <a:off x="8594271" y="1335643"/>
              <a:ext cx="304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27767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
        <p:nvSpPr>
          <p:cNvPr id="6" name="TextBox 5">
            <a:extLst>
              <a:ext uri="{FF2B5EF4-FFF2-40B4-BE49-F238E27FC236}">
                <a16:creationId xmlns:a16="http://schemas.microsoft.com/office/drawing/2014/main" id="{C4FC9B2A-6549-433A-9683-47A493C630C8}"/>
              </a:ext>
            </a:extLst>
          </p:cNvPr>
          <p:cNvSpPr txBox="1"/>
          <p:nvPr/>
        </p:nvSpPr>
        <p:spPr>
          <a:xfrm>
            <a:off x="914400" y="267891"/>
            <a:ext cx="7962900" cy="738664"/>
          </a:xfrm>
          <a:prstGeom prst="rect">
            <a:avLst/>
          </a:prstGeom>
          <a:noFill/>
        </p:spPr>
        <p:txBody>
          <a:bodyPr wrap="square" rtlCol="0">
            <a:spAutoFit/>
          </a:bodyPr>
          <a:lstStyle/>
          <a:p>
            <a:pPr algn="ctr"/>
            <a:br>
              <a:rPr lang="en-US" sz="2400" b="1" dirty="0"/>
            </a:br>
            <a:endParaRPr lang="en-US" dirty="0"/>
          </a:p>
        </p:txBody>
      </p:sp>
      <p:pic>
        <p:nvPicPr>
          <p:cNvPr id="2" name="Picture 1">
            <a:extLst>
              <a:ext uri="{FF2B5EF4-FFF2-40B4-BE49-F238E27FC236}">
                <a16:creationId xmlns:a16="http://schemas.microsoft.com/office/drawing/2014/main" id="{438C7833-E8E4-4A35-A9A2-1EB10BE66E01}"/>
              </a:ext>
            </a:extLst>
          </p:cNvPr>
          <p:cNvPicPr>
            <a:picLocks noChangeAspect="1"/>
          </p:cNvPicPr>
          <p:nvPr/>
        </p:nvPicPr>
        <p:blipFill>
          <a:blip r:embed="rId4"/>
          <a:stretch>
            <a:fillRect/>
          </a:stretch>
        </p:blipFill>
        <p:spPr>
          <a:xfrm>
            <a:off x="7247164" y="152400"/>
            <a:ext cx="1630136" cy="2098366"/>
          </a:xfrm>
          <a:prstGeom prst="rect">
            <a:avLst/>
          </a:prstGeom>
        </p:spPr>
      </p:pic>
      <p:pic>
        <p:nvPicPr>
          <p:cNvPr id="9" name="Picture 8">
            <a:extLst>
              <a:ext uri="{FF2B5EF4-FFF2-40B4-BE49-F238E27FC236}">
                <a16:creationId xmlns:a16="http://schemas.microsoft.com/office/drawing/2014/main" id="{58BEACC3-FFD3-4C6A-AE2D-41D1C2A47389}"/>
              </a:ext>
            </a:extLst>
          </p:cNvPr>
          <p:cNvPicPr>
            <a:picLocks noChangeAspect="1"/>
          </p:cNvPicPr>
          <p:nvPr/>
        </p:nvPicPr>
        <p:blipFill>
          <a:blip r:embed="rId5"/>
          <a:stretch>
            <a:fillRect/>
          </a:stretch>
        </p:blipFill>
        <p:spPr>
          <a:xfrm>
            <a:off x="7247164" y="308995"/>
            <a:ext cx="304826" cy="1066892"/>
          </a:xfrm>
          <a:prstGeom prst="rect">
            <a:avLst/>
          </a:prstGeom>
        </p:spPr>
      </p:pic>
      <p:sp>
        <p:nvSpPr>
          <p:cNvPr id="7" name="TextBox 6">
            <a:extLst>
              <a:ext uri="{FF2B5EF4-FFF2-40B4-BE49-F238E27FC236}">
                <a16:creationId xmlns:a16="http://schemas.microsoft.com/office/drawing/2014/main" id="{E326C47D-EB40-49AF-81E2-DC0A1E2A4200}"/>
              </a:ext>
            </a:extLst>
          </p:cNvPr>
          <p:cNvSpPr txBox="1"/>
          <p:nvPr/>
        </p:nvSpPr>
        <p:spPr>
          <a:xfrm>
            <a:off x="936171" y="1600200"/>
            <a:ext cx="7962900" cy="4462760"/>
          </a:xfrm>
          <a:prstGeom prst="rect">
            <a:avLst/>
          </a:prstGeom>
          <a:noFill/>
        </p:spPr>
        <p:txBody>
          <a:bodyPr wrap="square" rtlCol="0">
            <a:spAutoFit/>
          </a:bodyPr>
          <a:lstStyle/>
          <a:p>
            <a:r>
              <a:rPr lang="en-US" sz="3200" b="1" i="0" u="none" strike="noStrike" baseline="0" dirty="0">
                <a:solidFill>
                  <a:srgbClr val="000000"/>
                </a:solidFill>
              </a:rPr>
              <a:t>Trust &amp; Transparency</a:t>
            </a:r>
            <a:r>
              <a:rPr lang="en-US" sz="3200" b="1" i="0" u="none" strike="noStrike" baseline="0" dirty="0">
                <a:solidFill>
                  <a:srgbClr val="000000"/>
                </a:solidFill>
                <a:latin typeface="Verdana" panose="020B0604030504040204" pitchFamily="34" charset="0"/>
              </a:rPr>
              <a:t>:</a:t>
            </a:r>
            <a:endParaRPr lang="en-US" sz="3200" b="0" i="0" u="none" strike="noStrike" baseline="0" dirty="0">
              <a:solidFill>
                <a:srgbClr val="000000"/>
              </a:solidFill>
              <a:latin typeface="Verdana" panose="020B0604030504040204" pitchFamily="34" charset="0"/>
            </a:endParaRPr>
          </a:p>
          <a:p>
            <a:endParaRPr lang="en-US" dirty="0">
              <a:solidFill>
                <a:srgbClr val="000000"/>
              </a:solidFill>
            </a:endParaRPr>
          </a:p>
          <a:p>
            <a:r>
              <a:rPr lang="en-US" sz="2400" dirty="0"/>
              <a:t>As appropriate, how am I sharing information regarding the </a:t>
            </a:r>
            <a:r>
              <a:rPr lang="en-US" sz="2400" b="1" dirty="0"/>
              <a:t>why and how decisions </a:t>
            </a:r>
            <a:r>
              <a:rPr lang="en-US" sz="2400" dirty="0"/>
              <a:t>are being made that may impact my staff? </a:t>
            </a:r>
          </a:p>
          <a:p>
            <a:endParaRPr lang="en-US" sz="2400" dirty="0"/>
          </a:p>
          <a:p>
            <a:r>
              <a:rPr lang="en-US" sz="2400" dirty="0">
                <a:solidFill>
                  <a:srgbClr val="000000"/>
                </a:solidFill>
              </a:rPr>
              <a:t>What am I doing  to </a:t>
            </a:r>
            <a:r>
              <a:rPr lang="en-US" sz="2400" b="1" dirty="0">
                <a:solidFill>
                  <a:srgbClr val="000000"/>
                </a:solidFill>
              </a:rPr>
              <a:t>demonstrate consistency </a:t>
            </a:r>
            <a:r>
              <a:rPr lang="en-US" sz="2400" dirty="0">
                <a:solidFill>
                  <a:srgbClr val="000000"/>
                </a:solidFill>
              </a:rPr>
              <a:t>in my approaches and that I am trustworthy? </a:t>
            </a:r>
          </a:p>
          <a:p>
            <a:endParaRPr lang="en-US" sz="2400" dirty="0">
              <a:solidFill>
                <a:srgbClr val="000000"/>
              </a:solidFill>
            </a:endParaRPr>
          </a:p>
          <a:p>
            <a:r>
              <a:rPr lang="en-US" sz="2400" dirty="0">
                <a:solidFill>
                  <a:srgbClr val="000000"/>
                </a:solidFill>
              </a:rPr>
              <a:t>How am I </a:t>
            </a:r>
            <a:r>
              <a:rPr lang="en-US" sz="2400" b="1" dirty="0">
                <a:solidFill>
                  <a:srgbClr val="000000"/>
                </a:solidFill>
              </a:rPr>
              <a:t>balancing strength and sensitivity </a:t>
            </a:r>
            <a:r>
              <a:rPr lang="en-US" sz="2400" dirty="0">
                <a:solidFill>
                  <a:srgbClr val="000000"/>
                </a:solidFill>
              </a:rPr>
              <a:t>in the way I communicate?</a:t>
            </a:r>
          </a:p>
          <a:p>
            <a:endParaRPr lang="en-US" sz="1800" b="0" i="0" u="none" strike="noStrike" baseline="0" dirty="0">
              <a:solidFill>
                <a:srgbClr val="000000"/>
              </a:solidFill>
            </a:endParaRPr>
          </a:p>
        </p:txBody>
      </p:sp>
    </p:spTree>
    <p:extLst>
      <p:ext uri="{BB962C8B-B14F-4D97-AF65-F5344CB8AC3E}">
        <p14:creationId xmlns:p14="http://schemas.microsoft.com/office/powerpoint/2010/main" val="621838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
        <p:nvSpPr>
          <p:cNvPr id="6" name="TextBox 5">
            <a:extLst>
              <a:ext uri="{FF2B5EF4-FFF2-40B4-BE49-F238E27FC236}">
                <a16:creationId xmlns:a16="http://schemas.microsoft.com/office/drawing/2014/main" id="{C4FC9B2A-6549-433A-9683-47A493C630C8}"/>
              </a:ext>
            </a:extLst>
          </p:cNvPr>
          <p:cNvSpPr txBox="1"/>
          <p:nvPr/>
        </p:nvSpPr>
        <p:spPr>
          <a:xfrm>
            <a:off x="914400" y="267891"/>
            <a:ext cx="7962900" cy="738664"/>
          </a:xfrm>
          <a:prstGeom prst="rect">
            <a:avLst/>
          </a:prstGeom>
          <a:noFill/>
        </p:spPr>
        <p:txBody>
          <a:bodyPr wrap="square" rtlCol="0">
            <a:spAutoFit/>
          </a:bodyPr>
          <a:lstStyle/>
          <a:p>
            <a:pPr algn="ctr"/>
            <a:br>
              <a:rPr lang="en-US" sz="2400" b="1" dirty="0"/>
            </a:br>
            <a:endParaRPr lang="en-US" dirty="0"/>
          </a:p>
        </p:txBody>
      </p:sp>
      <p:pic>
        <p:nvPicPr>
          <p:cNvPr id="9" name="Picture 8">
            <a:extLst>
              <a:ext uri="{FF2B5EF4-FFF2-40B4-BE49-F238E27FC236}">
                <a16:creationId xmlns:a16="http://schemas.microsoft.com/office/drawing/2014/main" id="{58BEACC3-FFD3-4C6A-AE2D-41D1C2A47389}"/>
              </a:ext>
            </a:extLst>
          </p:cNvPr>
          <p:cNvPicPr>
            <a:picLocks noChangeAspect="1"/>
          </p:cNvPicPr>
          <p:nvPr/>
        </p:nvPicPr>
        <p:blipFill>
          <a:blip r:embed="rId4"/>
          <a:stretch>
            <a:fillRect/>
          </a:stretch>
        </p:blipFill>
        <p:spPr>
          <a:xfrm>
            <a:off x="7247164" y="308995"/>
            <a:ext cx="304826" cy="1066892"/>
          </a:xfrm>
          <a:prstGeom prst="rect">
            <a:avLst/>
          </a:prstGeom>
        </p:spPr>
      </p:pic>
      <p:sp>
        <p:nvSpPr>
          <p:cNvPr id="7" name="TextBox 6">
            <a:extLst>
              <a:ext uri="{FF2B5EF4-FFF2-40B4-BE49-F238E27FC236}">
                <a16:creationId xmlns:a16="http://schemas.microsoft.com/office/drawing/2014/main" id="{E326C47D-EB40-49AF-81E2-DC0A1E2A4200}"/>
              </a:ext>
            </a:extLst>
          </p:cNvPr>
          <p:cNvSpPr txBox="1"/>
          <p:nvPr/>
        </p:nvSpPr>
        <p:spPr>
          <a:xfrm>
            <a:off x="936171" y="1600200"/>
            <a:ext cx="7962900" cy="4093428"/>
          </a:xfrm>
          <a:prstGeom prst="rect">
            <a:avLst/>
          </a:prstGeom>
          <a:noFill/>
        </p:spPr>
        <p:txBody>
          <a:bodyPr wrap="square" rtlCol="0">
            <a:spAutoFit/>
          </a:bodyPr>
          <a:lstStyle/>
          <a:p>
            <a:r>
              <a:rPr lang="en-US" sz="3200" b="1" i="0" u="none" strike="noStrike" baseline="0" dirty="0">
                <a:solidFill>
                  <a:srgbClr val="000000"/>
                </a:solidFill>
              </a:rPr>
              <a:t>Peer Support</a:t>
            </a:r>
            <a:r>
              <a:rPr lang="en-US" sz="3200" b="1" i="0" u="none" strike="noStrike" baseline="0" dirty="0">
                <a:solidFill>
                  <a:srgbClr val="000000"/>
                </a:solidFill>
                <a:latin typeface="Verdana" panose="020B0604030504040204" pitchFamily="34" charset="0"/>
              </a:rPr>
              <a:t>:</a:t>
            </a:r>
            <a:endParaRPr lang="en-US" sz="3200" b="0" i="0" u="none" strike="noStrike" baseline="0" dirty="0">
              <a:solidFill>
                <a:srgbClr val="000000"/>
              </a:solidFill>
              <a:latin typeface="Verdana" panose="020B0604030504040204" pitchFamily="34" charset="0"/>
            </a:endParaRPr>
          </a:p>
          <a:p>
            <a:endParaRPr lang="en-US" dirty="0">
              <a:solidFill>
                <a:srgbClr val="000000"/>
              </a:solidFill>
            </a:endParaRPr>
          </a:p>
          <a:p>
            <a:r>
              <a:rPr lang="en-US" sz="2400" dirty="0">
                <a:solidFill>
                  <a:srgbClr val="000000"/>
                </a:solidFill>
              </a:rPr>
              <a:t>How am I offering opportunities for staff to </a:t>
            </a:r>
            <a:r>
              <a:rPr lang="en-US" sz="2400" b="1" dirty="0">
                <a:solidFill>
                  <a:srgbClr val="000000"/>
                </a:solidFill>
              </a:rPr>
              <a:t>learn  from each other</a:t>
            </a:r>
            <a:r>
              <a:rPr lang="en-US" sz="2400" dirty="0">
                <a:solidFill>
                  <a:srgbClr val="000000"/>
                </a:solidFill>
              </a:rPr>
              <a:t>?</a:t>
            </a:r>
          </a:p>
          <a:p>
            <a:endParaRPr lang="en-US" sz="2400" dirty="0">
              <a:solidFill>
                <a:srgbClr val="000000"/>
              </a:solidFill>
            </a:endParaRPr>
          </a:p>
          <a:p>
            <a:r>
              <a:rPr lang="en-US" sz="2400" dirty="0">
                <a:solidFill>
                  <a:srgbClr val="000000"/>
                </a:solidFill>
              </a:rPr>
              <a:t>What options do I offer that support a </a:t>
            </a:r>
            <a:r>
              <a:rPr lang="en-US" sz="2400" b="1" dirty="0">
                <a:solidFill>
                  <a:srgbClr val="000000"/>
                </a:solidFill>
              </a:rPr>
              <a:t>shared sense of team and belongingness</a:t>
            </a:r>
            <a:r>
              <a:rPr lang="en-US" sz="2400" dirty="0">
                <a:solidFill>
                  <a:srgbClr val="000000"/>
                </a:solidFill>
              </a:rPr>
              <a:t>?</a:t>
            </a:r>
          </a:p>
          <a:p>
            <a:endParaRPr lang="en-US" sz="2400" dirty="0">
              <a:solidFill>
                <a:srgbClr val="000000"/>
              </a:solidFill>
            </a:endParaRPr>
          </a:p>
          <a:p>
            <a:r>
              <a:rPr lang="en-US" sz="2400" dirty="0">
                <a:solidFill>
                  <a:srgbClr val="000000"/>
                </a:solidFill>
              </a:rPr>
              <a:t>What opportunities am I taking to share stories that </a:t>
            </a:r>
            <a:r>
              <a:rPr lang="en-US" sz="2400" b="1" dirty="0">
                <a:solidFill>
                  <a:srgbClr val="000000"/>
                </a:solidFill>
              </a:rPr>
              <a:t>promote recovery, healing and resilience</a:t>
            </a:r>
            <a:r>
              <a:rPr lang="en-US" sz="2400" dirty="0">
                <a:solidFill>
                  <a:srgbClr val="000000"/>
                </a:solidFill>
              </a:rPr>
              <a:t>?</a:t>
            </a:r>
          </a:p>
          <a:p>
            <a:endParaRPr lang="en-US" sz="1800" b="0" i="0" u="none" strike="noStrike" baseline="0" dirty="0">
              <a:solidFill>
                <a:srgbClr val="000000"/>
              </a:solidFill>
            </a:endParaRPr>
          </a:p>
        </p:txBody>
      </p:sp>
      <p:pic>
        <p:nvPicPr>
          <p:cNvPr id="4" name="Picture 3">
            <a:extLst>
              <a:ext uri="{FF2B5EF4-FFF2-40B4-BE49-F238E27FC236}">
                <a16:creationId xmlns:a16="http://schemas.microsoft.com/office/drawing/2014/main" id="{1B9FB61D-E99B-4133-8E8A-FEB09FD27AD5}"/>
              </a:ext>
            </a:extLst>
          </p:cNvPr>
          <p:cNvPicPr>
            <a:picLocks noChangeAspect="1"/>
          </p:cNvPicPr>
          <p:nvPr/>
        </p:nvPicPr>
        <p:blipFill>
          <a:blip r:embed="rId5"/>
          <a:stretch>
            <a:fillRect/>
          </a:stretch>
        </p:blipFill>
        <p:spPr>
          <a:xfrm>
            <a:off x="7563981" y="57852"/>
            <a:ext cx="1426588" cy="2213040"/>
          </a:xfrm>
          <a:prstGeom prst="rect">
            <a:avLst/>
          </a:prstGeom>
        </p:spPr>
      </p:pic>
    </p:spTree>
    <p:extLst>
      <p:ext uri="{BB962C8B-B14F-4D97-AF65-F5344CB8AC3E}">
        <p14:creationId xmlns:p14="http://schemas.microsoft.com/office/powerpoint/2010/main" val="388317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74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561672" y="1012004"/>
            <a:ext cx="2705528" cy="4795408"/>
          </a:xfrm>
          <a:prstGeom prst="rect">
            <a:avLst/>
          </a:prstGeom>
        </p:spPr>
        <p:txBody>
          <a:bodyPr vert="horz" lIns="91440" tIns="45720" rIns="91440" bIns="45720" rtlCol="0" anchor="ctr">
            <a:normAutofit fontScale="62500" lnSpcReduction="20000"/>
          </a:bodyPr>
          <a:lstStyle/>
          <a:p>
            <a:pPr>
              <a:lnSpc>
                <a:spcPct val="90000"/>
              </a:lnSpc>
              <a:spcBef>
                <a:spcPct val="0"/>
              </a:spcBef>
              <a:spcAft>
                <a:spcPts val="600"/>
              </a:spcAft>
            </a:pPr>
            <a:r>
              <a:rPr lang="en-US" sz="4500" b="1" kern="1200" dirty="0">
                <a:solidFill>
                  <a:schemeClr val="bg1"/>
                </a:solidFill>
                <a:latin typeface="Abadi" panose="020B0604020104020204" pitchFamily="34" charset="0"/>
                <a:ea typeface="+mj-ea"/>
                <a:cs typeface="+mj-cs"/>
              </a:rPr>
              <a:t>Agenda</a:t>
            </a:r>
          </a:p>
          <a:p>
            <a:pPr>
              <a:lnSpc>
                <a:spcPct val="90000"/>
              </a:lnSpc>
              <a:spcBef>
                <a:spcPct val="0"/>
              </a:spcBef>
              <a:spcAft>
                <a:spcPts val="600"/>
              </a:spcAft>
            </a:pPr>
            <a:endParaRPr lang="en-US" sz="4000" b="1" dirty="0">
              <a:solidFill>
                <a:schemeClr val="bg1"/>
              </a:solidFill>
              <a:latin typeface="+mj-lt"/>
              <a:ea typeface="+mj-ea"/>
              <a:cs typeface="+mj-cs"/>
            </a:endParaRPr>
          </a:p>
          <a:p>
            <a:pPr>
              <a:lnSpc>
                <a:spcPct val="120000"/>
              </a:lnSpc>
              <a:spcBef>
                <a:spcPct val="0"/>
              </a:spcBef>
              <a:spcAft>
                <a:spcPts val="600"/>
              </a:spcAft>
            </a:pPr>
            <a:r>
              <a:rPr lang="en-US" sz="4000" b="0" i="0" dirty="0">
                <a:solidFill>
                  <a:schemeClr val="bg1"/>
                </a:solidFill>
                <a:effectLst/>
                <a:latin typeface="Montserrat"/>
              </a:rPr>
              <a:t>The purpose of this workshop is to provide an overview of trauma-informed principles and values that can be incorporated into supervisory tasks.</a:t>
            </a:r>
            <a:endParaRPr lang="en-US" sz="4000" dirty="0">
              <a:solidFill>
                <a:schemeClr val="bg1"/>
              </a:solidFill>
            </a:endParaRPr>
          </a:p>
          <a:p>
            <a:pPr>
              <a:lnSpc>
                <a:spcPct val="90000"/>
              </a:lnSpc>
              <a:spcBef>
                <a:spcPct val="0"/>
              </a:spcBef>
              <a:spcAft>
                <a:spcPts val="600"/>
              </a:spcAft>
            </a:pPr>
            <a:endParaRPr lang="en-US" sz="4000" b="1"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A4F8D70C-D63F-4F86-BC0D-92978819354F}"/>
              </a:ext>
            </a:extLst>
          </p:cNvPr>
          <p:cNvPicPr>
            <a:picLocks noChangeAspect="1"/>
          </p:cNvPicPr>
          <p:nvPr/>
        </p:nvPicPr>
        <p:blipFill>
          <a:blip r:embed="rId3"/>
          <a:stretch>
            <a:fillRect/>
          </a:stretch>
        </p:blipFill>
        <p:spPr>
          <a:xfrm>
            <a:off x="0" y="0"/>
            <a:ext cx="685800" cy="6858000"/>
          </a:xfrm>
          <a:prstGeom prst="rect">
            <a:avLst/>
          </a:prstGeom>
        </p:spPr>
      </p:pic>
      <p:graphicFrame>
        <p:nvGraphicFramePr>
          <p:cNvPr id="3" name="TextBox 2">
            <a:extLst>
              <a:ext uri="{FF2B5EF4-FFF2-40B4-BE49-F238E27FC236}">
                <a16:creationId xmlns:a16="http://schemas.microsoft.com/office/drawing/2014/main" id="{41409B74-4DB9-47D8-B78F-01B559584D91}"/>
              </a:ext>
            </a:extLst>
          </p:cNvPr>
          <p:cNvGraphicFramePr/>
          <p:nvPr>
            <p:extLst>
              <p:ext uri="{D42A27DB-BD31-4B8C-83A1-F6EECF244321}">
                <p14:modId xmlns:p14="http://schemas.microsoft.com/office/powerpoint/2010/main" val="3690382932"/>
              </p:ext>
            </p:extLst>
          </p:nvPr>
        </p:nvGraphicFramePr>
        <p:xfrm>
          <a:off x="4419600" y="631824"/>
          <a:ext cx="4437528" cy="5594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976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
        <p:nvSpPr>
          <p:cNvPr id="6" name="TextBox 5">
            <a:extLst>
              <a:ext uri="{FF2B5EF4-FFF2-40B4-BE49-F238E27FC236}">
                <a16:creationId xmlns:a16="http://schemas.microsoft.com/office/drawing/2014/main" id="{C4FC9B2A-6549-433A-9683-47A493C630C8}"/>
              </a:ext>
            </a:extLst>
          </p:cNvPr>
          <p:cNvSpPr txBox="1"/>
          <p:nvPr/>
        </p:nvSpPr>
        <p:spPr>
          <a:xfrm>
            <a:off x="914400" y="267891"/>
            <a:ext cx="7962900" cy="738664"/>
          </a:xfrm>
          <a:prstGeom prst="rect">
            <a:avLst/>
          </a:prstGeom>
          <a:noFill/>
        </p:spPr>
        <p:txBody>
          <a:bodyPr wrap="square" rtlCol="0">
            <a:spAutoFit/>
          </a:bodyPr>
          <a:lstStyle/>
          <a:p>
            <a:pPr algn="ctr"/>
            <a:br>
              <a:rPr lang="en-US" sz="2400" b="1" dirty="0"/>
            </a:br>
            <a:endParaRPr lang="en-US" dirty="0"/>
          </a:p>
        </p:txBody>
      </p:sp>
      <p:pic>
        <p:nvPicPr>
          <p:cNvPr id="2" name="Picture 1">
            <a:extLst>
              <a:ext uri="{FF2B5EF4-FFF2-40B4-BE49-F238E27FC236}">
                <a16:creationId xmlns:a16="http://schemas.microsoft.com/office/drawing/2014/main" id="{A1C19BEA-FC02-4E21-A330-7850B1EFCF90}"/>
              </a:ext>
            </a:extLst>
          </p:cNvPr>
          <p:cNvPicPr>
            <a:picLocks noChangeAspect="1"/>
          </p:cNvPicPr>
          <p:nvPr/>
        </p:nvPicPr>
        <p:blipFill>
          <a:blip r:embed="rId4"/>
          <a:stretch>
            <a:fillRect/>
          </a:stretch>
        </p:blipFill>
        <p:spPr>
          <a:xfrm>
            <a:off x="7162800" y="0"/>
            <a:ext cx="1371600" cy="2147207"/>
          </a:xfrm>
          <a:prstGeom prst="rect">
            <a:avLst/>
          </a:prstGeom>
        </p:spPr>
      </p:pic>
      <p:sp>
        <p:nvSpPr>
          <p:cNvPr id="7" name="TextBox 6">
            <a:extLst>
              <a:ext uri="{FF2B5EF4-FFF2-40B4-BE49-F238E27FC236}">
                <a16:creationId xmlns:a16="http://schemas.microsoft.com/office/drawing/2014/main" id="{7DBA94F2-812D-41C1-B6D0-51A61DCDE14B}"/>
              </a:ext>
            </a:extLst>
          </p:cNvPr>
          <p:cNvSpPr txBox="1"/>
          <p:nvPr/>
        </p:nvSpPr>
        <p:spPr>
          <a:xfrm>
            <a:off x="925882" y="2057400"/>
            <a:ext cx="7962900" cy="3939540"/>
          </a:xfrm>
          <a:prstGeom prst="rect">
            <a:avLst/>
          </a:prstGeom>
          <a:noFill/>
        </p:spPr>
        <p:txBody>
          <a:bodyPr wrap="square" rtlCol="0">
            <a:spAutoFit/>
          </a:bodyPr>
          <a:lstStyle/>
          <a:p>
            <a:r>
              <a:rPr lang="en-US" sz="3200" b="1" i="0" u="none" strike="noStrike" baseline="0" dirty="0">
                <a:solidFill>
                  <a:srgbClr val="000000"/>
                </a:solidFill>
              </a:rPr>
              <a:t>Collaboration &amp; Mutuality:</a:t>
            </a:r>
            <a:endParaRPr lang="en-US" sz="3200" b="0" i="0" u="none" strike="noStrike" baseline="0" dirty="0">
              <a:solidFill>
                <a:srgbClr val="000000"/>
              </a:solidFill>
              <a:latin typeface="Verdana" panose="020B0604030504040204" pitchFamily="34" charset="0"/>
            </a:endParaRPr>
          </a:p>
          <a:p>
            <a:endParaRPr lang="en-US" dirty="0">
              <a:solidFill>
                <a:srgbClr val="000000"/>
              </a:solidFill>
            </a:endParaRPr>
          </a:p>
          <a:p>
            <a:r>
              <a:rPr lang="en-US" sz="2600" dirty="0">
                <a:solidFill>
                  <a:srgbClr val="000000"/>
                </a:solidFill>
              </a:rPr>
              <a:t>Where am I </a:t>
            </a:r>
            <a:r>
              <a:rPr lang="en-US" sz="2600" b="1" dirty="0">
                <a:solidFill>
                  <a:srgbClr val="000000"/>
                </a:solidFill>
              </a:rPr>
              <a:t>inviting others </a:t>
            </a:r>
            <a:r>
              <a:rPr lang="en-US" sz="2600" dirty="0">
                <a:solidFill>
                  <a:srgbClr val="000000"/>
                </a:solidFill>
              </a:rPr>
              <a:t>to share their input? </a:t>
            </a:r>
          </a:p>
          <a:p>
            <a:endParaRPr lang="en-US" sz="2600" dirty="0">
              <a:solidFill>
                <a:srgbClr val="000000"/>
              </a:solidFill>
            </a:endParaRPr>
          </a:p>
          <a:p>
            <a:r>
              <a:rPr lang="en-US" sz="2600" dirty="0">
                <a:solidFill>
                  <a:srgbClr val="000000"/>
                </a:solidFill>
              </a:rPr>
              <a:t>What am I do to give opportunity to staff to </a:t>
            </a:r>
            <a:r>
              <a:rPr lang="en-US" sz="2600" b="1" dirty="0">
                <a:solidFill>
                  <a:srgbClr val="000000"/>
                </a:solidFill>
              </a:rPr>
              <a:t>develop collaborative goals and objectives </a:t>
            </a:r>
            <a:r>
              <a:rPr lang="en-US" sz="2600" dirty="0">
                <a:solidFill>
                  <a:srgbClr val="000000"/>
                </a:solidFill>
              </a:rPr>
              <a:t>with me?</a:t>
            </a:r>
          </a:p>
          <a:p>
            <a:endParaRPr lang="en-US" sz="2600" dirty="0">
              <a:solidFill>
                <a:srgbClr val="000000"/>
              </a:solidFill>
            </a:endParaRPr>
          </a:p>
          <a:p>
            <a:r>
              <a:rPr lang="en-US" sz="2600" dirty="0">
                <a:solidFill>
                  <a:srgbClr val="000000"/>
                </a:solidFill>
              </a:rPr>
              <a:t>How do I </a:t>
            </a:r>
            <a:r>
              <a:rPr lang="en-US" sz="2600" b="1" dirty="0">
                <a:solidFill>
                  <a:srgbClr val="000000"/>
                </a:solidFill>
              </a:rPr>
              <a:t>work with staff in an engaged way </a:t>
            </a:r>
            <a:r>
              <a:rPr lang="en-US" sz="2600" dirty="0">
                <a:solidFill>
                  <a:srgbClr val="000000"/>
                </a:solidFill>
              </a:rPr>
              <a:t>instead of only telling them what to do?</a:t>
            </a:r>
          </a:p>
          <a:p>
            <a:endParaRPr lang="en-US" sz="1800" b="0" i="0" u="none" strike="noStrike" baseline="0" dirty="0">
              <a:solidFill>
                <a:srgbClr val="000000"/>
              </a:solidFill>
            </a:endParaRPr>
          </a:p>
        </p:txBody>
      </p:sp>
    </p:spTree>
    <p:extLst>
      <p:ext uri="{BB962C8B-B14F-4D97-AF65-F5344CB8AC3E}">
        <p14:creationId xmlns:p14="http://schemas.microsoft.com/office/powerpoint/2010/main" val="36079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
        <p:nvSpPr>
          <p:cNvPr id="6" name="TextBox 5">
            <a:extLst>
              <a:ext uri="{FF2B5EF4-FFF2-40B4-BE49-F238E27FC236}">
                <a16:creationId xmlns:a16="http://schemas.microsoft.com/office/drawing/2014/main" id="{C4FC9B2A-6549-433A-9683-47A493C630C8}"/>
              </a:ext>
            </a:extLst>
          </p:cNvPr>
          <p:cNvSpPr txBox="1"/>
          <p:nvPr/>
        </p:nvSpPr>
        <p:spPr>
          <a:xfrm>
            <a:off x="914400" y="267891"/>
            <a:ext cx="7962900" cy="738664"/>
          </a:xfrm>
          <a:prstGeom prst="rect">
            <a:avLst/>
          </a:prstGeom>
          <a:noFill/>
        </p:spPr>
        <p:txBody>
          <a:bodyPr wrap="square" rtlCol="0">
            <a:spAutoFit/>
          </a:bodyPr>
          <a:lstStyle/>
          <a:p>
            <a:pPr algn="ctr"/>
            <a:br>
              <a:rPr lang="en-US" sz="2400" b="1" dirty="0"/>
            </a:br>
            <a:endParaRPr lang="en-US" dirty="0"/>
          </a:p>
        </p:txBody>
      </p:sp>
      <p:pic>
        <p:nvPicPr>
          <p:cNvPr id="2" name="Picture 1">
            <a:extLst>
              <a:ext uri="{FF2B5EF4-FFF2-40B4-BE49-F238E27FC236}">
                <a16:creationId xmlns:a16="http://schemas.microsoft.com/office/drawing/2014/main" id="{EB393CF3-FCCB-4A87-A3B7-8099CFBF94DD}"/>
              </a:ext>
            </a:extLst>
          </p:cNvPr>
          <p:cNvPicPr>
            <a:picLocks noChangeAspect="1"/>
          </p:cNvPicPr>
          <p:nvPr/>
        </p:nvPicPr>
        <p:blipFill>
          <a:blip r:embed="rId4"/>
          <a:stretch>
            <a:fillRect/>
          </a:stretch>
        </p:blipFill>
        <p:spPr>
          <a:xfrm>
            <a:off x="7543799" y="53723"/>
            <a:ext cx="1377341" cy="2401517"/>
          </a:xfrm>
          <a:prstGeom prst="rect">
            <a:avLst/>
          </a:prstGeom>
        </p:spPr>
      </p:pic>
      <p:sp>
        <p:nvSpPr>
          <p:cNvPr id="7" name="TextBox 6">
            <a:extLst>
              <a:ext uri="{FF2B5EF4-FFF2-40B4-BE49-F238E27FC236}">
                <a16:creationId xmlns:a16="http://schemas.microsoft.com/office/drawing/2014/main" id="{D7915F03-BAA5-4E1F-9FB5-D9473276E0DB}"/>
              </a:ext>
            </a:extLst>
          </p:cNvPr>
          <p:cNvSpPr txBox="1"/>
          <p:nvPr/>
        </p:nvSpPr>
        <p:spPr>
          <a:xfrm>
            <a:off x="914400" y="1828800"/>
            <a:ext cx="7962900" cy="4585871"/>
          </a:xfrm>
          <a:prstGeom prst="rect">
            <a:avLst/>
          </a:prstGeom>
          <a:noFill/>
        </p:spPr>
        <p:txBody>
          <a:bodyPr wrap="square" rtlCol="0">
            <a:spAutoFit/>
          </a:bodyPr>
          <a:lstStyle/>
          <a:p>
            <a:r>
              <a:rPr lang="en-US" sz="3200" b="1" i="0" u="none" strike="noStrike" baseline="0" dirty="0">
                <a:solidFill>
                  <a:srgbClr val="000000"/>
                </a:solidFill>
              </a:rPr>
              <a:t>Empowerment, Voice &amp; Choice:</a:t>
            </a:r>
            <a:endParaRPr lang="en-US" sz="3200" b="0" i="0" u="none" strike="noStrike" baseline="0" dirty="0">
              <a:solidFill>
                <a:srgbClr val="000000"/>
              </a:solidFill>
              <a:latin typeface="Verdana" panose="020B0604030504040204" pitchFamily="34" charset="0"/>
            </a:endParaRPr>
          </a:p>
          <a:p>
            <a:endParaRPr lang="en-US" dirty="0">
              <a:solidFill>
                <a:srgbClr val="000000"/>
              </a:solidFill>
            </a:endParaRPr>
          </a:p>
          <a:p>
            <a:r>
              <a:rPr lang="en-US" sz="2800" dirty="0">
                <a:solidFill>
                  <a:srgbClr val="000000"/>
                </a:solidFill>
              </a:rPr>
              <a:t>What am I doing to </a:t>
            </a:r>
            <a:r>
              <a:rPr lang="en-US" sz="2800" b="1" dirty="0">
                <a:solidFill>
                  <a:srgbClr val="000000"/>
                </a:solidFill>
              </a:rPr>
              <a:t>recognize and validate the perspectives and strengths </a:t>
            </a:r>
            <a:r>
              <a:rPr lang="en-US" sz="2800" dirty="0">
                <a:solidFill>
                  <a:srgbClr val="000000"/>
                </a:solidFill>
              </a:rPr>
              <a:t>of others? </a:t>
            </a:r>
          </a:p>
          <a:p>
            <a:endParaRPr lang="en-US" sz="2800" dirty="0">
              <a:solidFill>
                <a:srgbClr val="000000"/>
              </a:solidFill>
            </a:endParaRPr>
          </a:p>
          <a:p>
            <a:r>
              <a:rPr lang="en-US" sz="2800" dirty="0">
                <a:solidFill>
                  <a:srgbClr val="000000"/>
                </a:solidFill>
              </a:rPr>
              <a:t>How do I </a:t>
            </a:r>
            <a:r>
              <a:rPr lang="en-US" sz="2800" b="1" dirty="0">
                <a:solidFill>
                  <a:srgbClr val="000000"/>
                </a:solidFill>
              </a:rPr>
              <a:t>empower staff </a:t>
            </a:r>
            <a:r>
              <a:rPr lang="en-US" sz="2800" dirty="0">
                <a:solidFill>
                  <a:srgbClr val="000000"/>
                </a:solidFill>
              </a:rPr>
              <a:t>to take ownership for the responsibilities of their position?</a:t>
            </a:r>
          </a:p>
          <a:p>
            <a:endParaRPr lang="en-US" sz="2800" dirty="0">
              <a:solidFill>
                <a:srgbClr val="000000"/>
              </a:solidFill>
            </a:endParaRPr>
          </a:p>
          <a:p>
            <a:r>
              <a:rPr lang="en-US" sz="2800" dirty="0">
                <a:solidFill>
                  <a:srgbClr val="000000"/>
                </a:solidFill>
              </a:rPr>
              <a:t>As appropriate, how am I encouraging </a:t>
            </a:r>
            <a:r>
              <a:rPr lang="en-US" sz="2800" b="1" dirty="0">
                <a:solidFill>
                  <a:srgbClr val="000000"/>
                </a:solidFill>
              </a:rPr>
              <a:t>staff voice in decisions and offering choices </a:t>
            </a:r>
            <a:r>
              <a:rPr lang="en-US" sz="2800" dirty="0">
                <a:solidFill>
                  <a:srgbClr val="000000"/>
                </a:solidFill>
              </a:rPr>
              <a:t>when possible?</a:t>
            </a:r>
          </a:p>
          <a:p>
            <a:endParaRPr lang="en-US" sz="1800" b="0" i="0" u="none" strike="noStrike" baseline="0" dirty="0">
              <a:solidFill>
                <a:srgbClr val="000000"/>
              </a:solidFill>
            </a:endParaRPr>
          </a:p>
        </p:txBody>
      </p:sp>
    </p:spTree>
    <p:extLst>
      <p:ext uri="{BB962C8B-B14F-4D97-AF65-F5344CB8AC3E}">
        <p14:creationId xmlns:p14="http://schemas.microsoft.com/office/powerpoint/2010/main" val="909833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
        <p:nvSpPr>
          <p:cNvPr id="6" name="TextBox 5">
            <a:extLst>
              <a:ext uri="{FF2B5EF4-FFF2-40B4-BE49-F238E27FC236}">
                <a16:creationId xmlns:a16="http://schemas.microsoft.com/office/drawing/2014/main" id="{C4FC9B2A-6549-433A-9683-47A493C630C8}"/>
              </a:ext>
            </a:extLst>
          </p:cNvPr>
          <p:cNvSpPr txBox="1"/>
          <p:nvPr/>
        </p:nvSpPr>
        <p:spPr>
          <a:xfrm>
            <a:off x="914400" y="267891"/>
            <a:ext cx="7962900" cy="738664"/>
          </a:xfrm>
          <a:prstGeom prst="rect">
            <a:avLst/>
          </a:prstGeom>
          <a:noFill/>
        </p:spPr>
        <p:txBody>
          <a:bodyPr wrap="square" rtlCol="0">
            <a:spAutoFit/>
          </a:bodyPr>
          <a:lstStyle/>
          <a:p>
            <a:pPr algn="ctr"/>
            <a:br>
              <a:rPr lang="en-US" sz="2400" b="1" dirty="0"/>
            </a:br>
            <a:endParaRPr lang="en-US" dirty="0"/>
          </a:p>
        </p:txBody>
      </p:sp>
      <p:sp>
        <p:nvSpPr>
          <p:cNvPr id="7" name="TextBox 6">
            <a:extLst>
              <a:ext uri="{FF2B5EF4-FFF2-40B4-BE49-F238E27FC236}">
                <a16:creationId xmlns:a16="http://schemas.microsoft.com/office/drawing/2014/main" id="{D7915F03-BAA5-4E1F-9FB5-D9473276E0DB}"/>
              </a:ext>
            </a:extLst>
          </p:cNvPr>
          <p:cNvSpPr txBox="1"/>
          <p:nvPr/>
        </p:nvSpPr>
        <p:spPr>
          <a:xfrm>
            <a:off x="914400" y="1676400"/>
            <a:ext cx="7962900" cy="4739759"/>
          </a:xfrm>
          <a:prstGeom prst="rect">
            <a:avLst/>
          </a:prstGeom>
          <a:noFill/>
        </p:spPr>
        <p:txBody>
          <a:bodyPr wrap="square" rtlCol="0">
            <a:spAutoFit/>
          </a:bodyPr>
          <a:lstStyle/>
          <a:p>
            <a:r>
              <a:rPr lang="en-US" sz="3200" b="1" i="0" u="none" strike="noStrike" baseline="0" dirty="0">
                <a:solidFill>
                  <a:srgbClr val="000000"/>
                </a:solidFill>
              </a:rPr>
              <a:t>Cultural, Historical &amp; Gender Issues:</a:t>
            </a:r>
            <a:endParaRPr lang="en-US" sz="3200" b="0" i="0" u="none" strike="noStrike" baseline="0" dirty="0">
              <a:solidFill>
                <a:srgbClr val="000000"/>
              </a:solidFill>
              <a:latin typeface="Verdana" panose="020B0604030504040204" pitchFamily="34" charset="0"/>
            </a:endParaRPr>
          </a:p>
          <a:p>
            <a:endParaRPr lang="en-US" dirty="0">
              <a:solidFill>
                <a:srgbClr val="000000"/>
              </a:solidFill>
            </a:endParaRPr>
          </a:p>
          <a:p>
            <a:r>
              <a:rPr lang="en-US" sz="2600" dirty="0">
                <a:solidFill>
                  <a:srgbClr val="000000"/>
                </a:solidFill>
              </a:rPr>
              <a:t>How does my awareness of </a:t>
            </a:r>
            <a:r>
              <a:rPr lang="en-US" sz="2600" b="1" dirty="0">
                <a:solidFill>
                  <a:srgbClr val="000000"/>
                </a:solidFill>
              </a:rPr>
              <a:t>historical contexts and power dynamics </a:t>
            </a:r>
            <a:r>
              <a:rPr lang="en-US" sz="2600" dirty="0">
                <a:solidFill>
                  <a:srgbClr val="000000"/>
                </a:solidFill>
              </a:rPr>
              <a:t>influence my thoughts, actions and words? </a:t>
            </a:r>
          </a:p>
          <a:p>
            <a:endParaRPr lang="en-US" sz="2600" dirty="0">
              <a:solidFill>
                <a:srgbClr val="000000"/>
              </a:solidFill>
            </a:endParaRPr>
          </a:p>
          <a:p>
            <a:r>
              <a:rPr lang="en-US" sz="2600" dirty="0">
                <a:solidFill>
                  <a:srgbClr val="000000"/>
                </a:solidFill>
              </a:rPr>
              <a:t>What am I doing to </a:t>
            </a:r>
            <a:r>
              <a:rPr lang="en-US" sz="2600" b="1" dirty="0">
                <a:solidFill>
                  <a:srgbClr val="000000"/>
                </a:solidFill>
              </a:rPr>
              <a:t>educate myself </a:t>
            </a:r>
            <a:r>
              <a:rPr lang="en-US" sz="2600" dirty="0">
                <a:solidFill>
                  <a:srgbClr val="000000"/>
                </a:solidFill>
              </a:rPr>
              <a:t>about the perspectives of staff who have different lived experiences than me? </a:t>
            </a:r>
          </a:p>
          <a:p>
            <a:endParaRPr lang="en-US" sz="2600" dirty="0">
              <a:solidFill>
                <a:srgbClr val="000000"/>
              </a:solidFill>
            </a:endParaRPr>
          </a:p>
          <a:p>
            <a:r>
              <a:rPr lang="en-US" sz="2600" dirty="0"/>
              <a:t>How am I demonstrating </a:t>
            </a:r>
            <a:r>
              <a:rPr lang="en-US" sz="2600" b="1" dirty="0"/>
              <a:t>cultural humility and trustworthiness</a:t>
            </a:r>
            <a:r>
              <a:rPr lang="en-US" sz="2600" dirty="0"/>
              <a:t>? </a:t>
            </a:r>
          </a:p>
          <a:p>
            <a:endParaRPr lang="en-US" sz="1800" b="0" i="0" u="none" strike="noStrike" baseline="0" dirty="0">
              <a:solidFill>
                <a:srgbClr val="000000"/>
              </a:solidFill>
            </a:endParaRPr>
          </a:p>
        </p:txBody>
      </p:sp>
      <p:pic>
        <p:nvPicPr>
          <p:cNvPr id="8" name="Picture 7">
            <a:extLst>
              <a:ext uri="{FF2B5EF4-FFF2-40B4-BE49-F238E27FC236}">
                <a16:creationId xmlns:a16="http://schemas.microsoft.com/office/drawing/2014/main" id="{9B0E1FD1-ED9E-404F-9D4D-833CD1B1D47D}"/>
              </a:ext>
            </a:extLst>
          </p:cNvPr>
          <p:cNvPicPr>
            <a:picLocks noChangeAspect="1"/>
          </p:cNvPicPr>
          <p:nvPr/>
        </p:nvPicPr>
        <p:blipFill>
          <a:blip r:embed="rId4"/>
          <a:stretch>
            <a:fillRect/>
          </a:stretch>
        </p:blipFill>
        <p:spPr>
          <a:xfrm>
            <a:off x="7391400" y="267892"/>
            <a:ext cx="1485900" cy="1941802"/>
          </a:xfrm>
          <a:prstGeom prst="rect">
            <a:avLst/>
          </a:prstGeom>
        </p:spPr>
      </p:pic>
    </p:spTree>
    <p:extLst>
      <p:ext uri="{BB962C8B-B14F-4D97-AF65-F5344CB8AC3E}">
        <p14:creationId xmlns:p14="http://schemas.microsoft.com/office/powerpoint/2010/main" val="2668987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C2B8C95-CE11-465B-9C08-B4B4EF8DE203}"/>
              </a:ext>
            </a:extLst>
          </p:cNvPr>
          <p:cNvSpPr>
            <a:spLocks noGrp="1"/>
          </p:cNvSpPr>
          <p:nvPr>
            <p:ph type="sldNum" sz="quarter" idx="12"/>
          </p:nvPr>
        </p:nvSpPr>
        <p:spPr/>
        <p:txBody>
          <a:bodyPr/>
          <a:lstStyle/>
          <a:p>
            <a:fld id="{AD887D1B-D4B6-45CA-8B8F-AEDDD20DB649}" type="slidenum">
              <a:rPr lang="en-US" smtClean="0"/>
              <a:t>33</a:t>
            </a:fld>
            <a:endParaRPr lang="en-US"/>
          </a:p>
        </p:txBody>
      </p:sp>
      <p:pic>
        <p:nvPicPr>
          <p:cNvPr id="4" name="Picture 3">
            <a:extLst>
              <a:ext uri="{FF2B5EF4-FFF2-40B4-BE49-F238E27FC236}">
                <a16:creationId xmlns:a16="http://schemas.microsoft.com/office/drawing/2014/main" id="{8AEB7723-1408-47D9-AB5D-14F8AD625766}"/>
              </a:ext>
            </a:extLst>
          </p:cNvPr>
          <p:cNvPicPr>
            <a:picLocks noChangeAspect="1"/>
          </p:cNvPicPr>
          <p:nvPr/>
        </p:nvPicPr>
        <p:blipFill>
          <a:blip r:embed="rId3"/>
          <a:stretch>
            <a:fillRect/>
          </a:stretch>
        </p:blipFill>
        <p:spPr>
          <a:xfrm>
            <a:off x="0" y="6356351"/>
            <a:ext cx="9144000" cy="531442"/>
          </a:xfrm>
          <a:prstGeom prst="rect">
            <a:avLst/>
          </a:prstGeom>
        </p:spPr>
      </p:pic>
      <p:grpSp>
        <p:nvGrpSpPr>
          <p:cNvPr id="14" name="Group 13">
            <a:extLst>
              <a:ext uri="{FF2B5EF4-FFF2-40B4-BE49-F238E27FC236}">
                <a16:creationId xmlns:a16="http://schemas.microsoft.com/office/drawing/2014/main" id="{C3DC17BD-AF27-4D37-9CB9-C96D1439AA5A}"/>
              </a:ext>
            </a:extLst>
          </p:cNvPr>
          <p:cNvGrpSpPr/>
          <p:nvPr/>
        </p:nvGrpSpPr>
        <p:grpSpPr>
          <a:xfrm>
            <a:off x="228600" y="136524"/>
            <a:ext cx="8915400" cy="6053510"/>
            <a:chOff x="533400" y="136524"/>
            <a:chExt cx="8610600" cy="6028878"/>
          </a:xfrm>
        </p:grpSpPr>
        <p:pic>
          <p:nvPicPr>
            <p:cNvPr id="3" name="Picture 2">
              <a:extLst>
                <a:ext uri="{FF2B5EF4-FFF2-40B4-BE49-F238E27FC236}">
                  <a16:creationId xmlns:a16="http://schemas.microsoft.com/office/drawing/2014/main" id="{7149BF8A-D79D-46A8-9ED6-58549ADAF375}"/>
                </a:ext>
              </a:extLst>
            </p:cNvPr>
            <p:cNvPicPr>
              <a:picLocks noChangeAspect="1"/>
            </p:cNvPicPr>
            <p:nvPr/>
          </p:nvPicPr>
          <p:blipFill>
            <a:blip r:embed="rId4"/>
            <a:stretch>
              <a:fillRect/>
            </a:stretch>
          </p:blipFill>
          <p:spPr>
            <a:xfrm>
              <a:off x="533400" y="692597"/>
              <a:ext cx="8555653" cy="5472805"/>
            </a:xfrm>
            <a:prstGeom prst="rect">
              <a:avLst/>
            </a:prstGeom>
          </p:spPr>
        </p:pic>
        <p:sp>
          <p:nvSpPr>
            <p:cNvPr id="6" name="Rectangle 5">
              <a:extLst>
                <a:ext uri="{FF2B5EF4-FFF2-40B4-BE49-F238E27FC236}">
                  <a16:creationId xmlns:a16="http://schemas.microsoft.com/office/drawing/2014/main" id="{A7F5F957-E1E5-479F-AF3E-24FA77129E2B}"/>
                </a:ext>
              </a:extLst>
            </p:cNvPr>
            <p:cNvSpPr/>
            <p:nvPr/>
          </p:nvSpPr>
          <p:spPr>
            <a:xfrm>
              <a:off x="7486651" y="136524"/>
              <a:ext cx="1504950" cy="1768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9112E33-3654-487C-B88A-17600F2828FE}"/>
                </a:ext>
              </a:extLst>
            </p:cNvPr>
            <p:cNvSpPr/>
            <p:nvPr/>
          </p:nvSpPr>
          <p:spPr>
            <a:xfrm>
              <a:off x="8229599" y="288924"/>
              <a:ext cx="914401" cy="1920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54365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80C82-8329-4B49-97ED-3D10E8A6F175}"/>
              </a:ext>
            </a:extLst>
          </p:cNvPr>
          <p:cNvPicPr>
            <a:picLocks noChangeAspect="1"/>
          </p:cNvPicPr>
          <p:nvPr/>
        </p:nvPicPr>
        <p:blipFill>
          <a:blip r:embed="rId2"/>
          <a:stretch>
            <a:fillRect/>
          </a:stretch>
        </p:blipFill>
        <p:spPr>
          <a:xfrm>
            <a:off x="0" y="6356351"/>
            <a:ext cx="9144000" cy="531442"/>
          </a:xfrm>
          <a:prstGeom prst="rect">
            <a:avLst/>
          </a:prstGeom>
        </p:spPr>
      </p:pic>
      <p:pic>
        <p:nvPicPr>
          <p:cNvPr id="18" name="Picture 17">
            <a:extLst>
              <a:ext uri="{FF2B5EF4-FFF2-40B4-BE49-F238E27FC236}">
                <a16:creationId xmlns:a16="http://schemas.microsoft.com/office/drawing/2014/main" id="{78E17860-1B5F-400C-8863-57368929C668}"/>
              </a:ext>
            </a:extLst>
          </p:cNvPr>
          <p:cNvPicPr>
            <a:picLocks noChangeAspect="1"/>
          </p:cNvPicPr>
          <p:nvPr/>
        </p:nvPicPr>
        <p:blipFill rotWithShape="1">
          <a:blip r:embed="rId3"/>
          <a:srcRect t="32281" b="33643"/>
          <a:stretch/>
        </p:blipFill>
        <p:spPr>
          <a:xfrm>
            <a:off x="932616" y="1371600"/>
            <a:ext cx="7278768" cy="3124200"/>
          </a:xfrm>
          <a:prstGeom prst="rect">
            <a:avLst/>
          </a:prstGeom>
        </p:spPr>
      </p:pic>
    </p:spTree>
    <p:extLst>
      <p:ext uri="{BB962C8B-B14F-4D97-AF65-F5344CB8AC3E}">
        <p14:creationId xmlns:p14="http://schemas.microsoft.com/office/powerpoint/2010/main" val="1547974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14450" y="557189"/>
            <a:ext cx="2530602" cy="5567891"/>
          </a:xfrm>
        </p:spPr>
        <p:txBody>
          <a:bodyPr vert="horz" lIns="91440" tIns="45720" rIns="91440" bIns="45720" rtlCol="0" anchor="ctr">
            <a:normAutofit/>
          </a:bodyPr>
          <a:lstStyle/>
          <a:p>
            <a:pPr algn="l" defTabSz="914400"/>
            <a:br>
              <a:rPr lang="en-US" b="1" kern="1200">
                <a:solidFill>
                  <a:schemeClr val="tx1"/>
                </a:solidFill>
                <a:latin typeface="+mj-lt"/>
                <a:ea typeface="+mj-ea"/>
                <a:cs typeface="+mj-cs"/>
              </a:rPr>
            </a:br>
            <a:br>
              <a:rPr lang="en-US" b="1" kern="1200">
                <a:solidFill>
                  <a:schemeClr val="tx1"/>
                </a:solidFill>
                <a:latin typeface="+mj-lt"/>
                <a:ea typeface="+mj-ea"/>
                <a:cs typeface="+mj-cs"/>
              </a:rPr>
            </a:br>
            <a:br>
              <a:rPr lang="en-US" b="1" kern="1200">
                <a:solidFill>
                  <a:schemeClr val="tx1"/>
                </a:solidFill>
                <a:latin typeface="+mj-lt"/>
                <a:ea typeface="+mj-ea"/>
                <a:cs typeface="+mj-cs"/>
              </a:rPr>
            </a:b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grpSp>
        <p:nvGrpSpPr>
          <p:cNvPr id="4" name="Group 3">
            <a:extLst>
              <a:ext uri="{FF2B5EF4-FFF2-40B4-BE49-F238E27FC236}">
                <a16:creationId xmlns:a16="http://schemas.microsoft.com/office/drawing/2014/main" id="{C40603D9-BB57-4CEA-9A70-81835A544D4C}"/>
              </a:ext>
            </a:extLst>
          </p:cNvPr>
          <p:cNvGrpSpPr/>
          <p:nvPr/>
        </p:nvGrpSpPr>
        <p:grpSpPr>
          <a:xfrm>
            <a:off x="1143000" y="407904"/>
            <a:ext cx="7374636" cy="5716504"/>
            <a:chOff x="1143000" y="407904"/>
            <a:chExt cx="7374636" cy="5716504"/>
          </a:xfrm>
        </p:grpSpPr>
        <p:sp>
          <p:nvSpPr>
            <p:cNvPr id="5" name="Rectangle: Rounded Corners 4">
              <a:extLst>
                <a:ext uri="{FF2B5EF4-FFF2-40B4-BE49-F238E27FC236}">
                  <a16:creationId xmlns:a16="http://schemas.microsoft.com/office/drawing/2014/main" id="{6C418FB9-BCA5-4406-8780-AFD627B8D5FF}"/>
                </a:ext>
              </a:extLst>
            </p:cNvPr>
            <p:cNvSpPr/>
            <p:nvPr/>
          </p:nvSpPr>
          <p:spPr>
            <a:xfrm>
              <a:off x="1143000" y="407904"/>
              <a:ext cx="4697730" cy="1572384"/>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6" descr="User">
              <a:extLst>
                <a:ext uri="{FF2B5EF4-FFF2-40B4-BE49-F238E27FC236}">
                  <a16:creationId xmlns:a16="http://schemas.microsoft.com/office/drawing/2014/main" id="{DD58899F-B674-4942-B1E2-2A39257B15D0}"/>
                </a:ext>
              </a:extLst>
            </p:cNvPr>
            <p:cNvSpPr/>
            <p:nvPr/>
          </p:nvSpPr>
          <p:spPr>
            <a:xfrm>
              <a:off x="1618646" y="762362"/>
              <a:ext cx="864811" cy="86481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8" name="Freeform: Shape 7">
              <a:extLst>
                <a:ext uri="{FF2B5EF4-FFF2-40B4-BE49-F238E27FC236}">
                  <a16:creationId xmlns:a16="http://schemas.microsoft.com/office/drawing/2014/main" id="{15AD9602-D954-4CC5-9BB8-7C1CA7F90404}"/>
                </a:ext>
              </a:extLst>
            </p:cNvPr>
            <p:cNvSpPr/>
            <p:nvPr/>
          </p:nvSpPr>
          <p:spPr>
            <a:xfrm>
              <a:off x="2959103" y="408575"/>
              <a:ext cx="2881626" cy="1572384"/>
            </a:xfrm>
            <a:custGeom>
              <a:avLst/>
              <a:gdLst>
                <a:gd name="connsiteX0" fmla="*/ 0 w 2881626"/>
                <a:gd name="connsiteY0" fmla="*/ 0 h 1572384"/>
                <a:gd name="connsiteX1" fmla="*/ 2881626 w 2881626"/>
                <a:gd name="connsiteY1" fmla="*/ 0 h 1572384"/>
                <a:gd name="connsiteX2" fmla="*/ 2881626 w 2881626"/>
                <a:gd name="connsiteY2" fmla="*/ 1572384 h 1572384"/>
                <a:gd name="connsiteX3" fmla="*/ 0 w 2881626"/>
                <a:gd name="connsiteY3" fmla="*/ 1572384 h 1572384"/>
                <a:gd name="connsiteX4" fmla="*/ 0 w 2881626"/>
                <a:gd name="connsiteY4" fmla="*/ 0 h 157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626" h="1572384">
                  <a:moveTo>
                    <a:pt x="0" y="0"/>
                  </a:moveTo>
                  <a:lnTo>
                    <a:pt x="2881626" y="0"/>
                  </a:lnTo>
                  <a:lnTo>
                    <a:pt x="2881626" y="1572384"/>
                  </a:lnTo>
                  <a:lnTo>
                    <a:pt x="0" y="1572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dirty="0"/>
                <a:t>Individual </a:t>
              </a:r>
              <a:br>
                <a:rPr lang="en-US" sz="2500" kern="1200" dirty="0"/>
              </a:br>
              <a:r>
                <a:rPr lang="en-US" sz="2500" kern="1200" dirty="0"/>
                <a:t>Actions</a:t>
              </a:r>
            </a:p>
          </p:txBody>
        </p:sp>
        <p:sp>
          <p:nvSpPr>
            <p:cNvPr id="9" name="Rectangle: Rounded Corners 8">
              <a:extLst>
                <a:ext uri="{FF2B5EF4-FFF2-40B4-BE49-F238E27FC236}">
                  <a16:creationId xmlns:a16="http://schemas.microsoft.com/office/drawing/2014/main" id="{211CF0BD-FDAA-4858-9E45-3BBB2FCEDFB5}"/>
                </a:ext>
              </a:extLst>
            </p:cNvPr>
            <p:cNvSpPr/>
            <p:nvPr/>
          </p:nvSpPr>
          <p:spPr>
            <a:xfrm>
              <a:off x="2394979" y="2479963"/>
              <a:ext cx="4697730" cy="1572384"/>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Rectangle 10" descr="Meeting">
              <a:extLst>
                <a:ext uri="{FF2B5EF4-FFF2-40B4-BE49-F238E27FC236}">
                  <a16:creationId xmlns:a16="http://schemas.microsoft.com/office/drawing/2014/main" id="{590972A4-03AA-440C-A674-E91E733851EF}"/>
                </a:ext>
              </a:extLst>
            </p:cNvPr>
            <p:cNvSpPr/>
            <p:nvPr/>
          </p:nvSpPr>
          <p:spPr>
            <a:xfrm>
              <a:off x="2870625" y="2833750"/>
              <a:ext cx="864811" cy="86481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4659EB5A-25F2-4D03-AE6A-F388A914F3E4}"/>
                </a:ext>
              </a:extLst>
            </p:cNvPr>
            <p:cNvSpPr/>
            <p:nvPr/>
          </p:nvSpPr>
          <p:spPr>
            <a:xfrm>
              <a:off x="4211082" y="2479963"/>
              <a:ext cx="2881626" cy="1572384"/>
            </a:xfrm>
            <a:custGeom>
              <a:avLst/>
              <a:gdLst>
                <a:gd name="connsiteX0" fmla="*/ 0 w 2881626"/>
                <a:gd name="connsiteY0" fmla="*/ 0 h 1572384"/>
                <a:gd name="connsiteX1" fmla="*/ 2881626 w 2881626"/>
                <a:gd name="connsiteY1" fmla="*/ 0 h 1572384"/>
                <a:gd name="connsiteX2" fmla="*/ 2881626 w 2881626"/>
                <a:gd name="connsiteY2" fmla="*/ 1572384 h 1572384"/>
                <a:gd name="connsiteX3" fmla="*/ 0 w 2881626"/>
                <a:gd name="connsiteY3" fmla="*/ 1572384 h 1572384"/>
                <a:gd name="connsiteX4" fmla="*/ 0 w 2881626"/>
                <a:gd name="connsiteY4" fmla="*/ 0 h 157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626" h="1572384">
                  <a:moveTo>
                    <a:pt x="0" y="0"/>
                  </a:moveTo>
                  <a:lnTo>
                    <a:pt x="2881626" y="0"/>
                  </a:lnTo>
                  <a:lnTo>
                    <a:pt x="2881626" y="1572384"/>
                  </a:lnTo>
                  <a:lnTo>
                    <a:pt x="0" y="1572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Organizational Support</a:t>
              </a:r>
            </a:p>
          </p:txBody>
        </p:sp>
        <p:sp>
          <p:nvSpPr>
            <p:cNvPr id="13" name="Rectangle: Rounded Corners 12">
              <a:extLst>
                <a:ext uri="{FF2B5EF4-FFF2-40B4-BE49-F238E27FC236}">
                  <a16:creationId xmlns:a16="http://schemas.microsoft.com/office/drawing/2014/main" id="{15FD7BD3-C3D7-477A-929A-A38DC833BB3D}"/>
                </a:ext>
              </a:extLst>
            </p:cNvPr>
            <p:cNvSpPr/>
            <p:nvPr/>
          </p:nvSpPr>
          <p:spPr>
            <a:xfrm>
              <a:off x="3819906" y="4552024"/>
              <a:ext cx="4697730" cy="1572384"/>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4" name="Rectangle 13" descr="Gears">
              <a:extLst>
                <a:ext uri="{FF2B5EF4-FFF2-40B4-BE49-F238E27FC236}">
                  <a16:creationId xmlns:a16="http://schemas.microsoft.com/office/drawing/2014/main" id="{262B9300-5A38-4799-9CBF-31BCA0D2E33C}"/>
                </a:ext>
              </a:extLst>
            </p:cNvPr>
            <p:cNvSpPr/>
            <p:nvPr/>
          </p:nvSpPr>
          <p:spPr>
            <a:xfrm>
              <a:off x="4295552" y="4905810"/>
              <a:ext cx="864811" cy="86481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alpha val="0"/>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2289E4E0-009C-40FD-BC53-0A766E472127}"/>
                </a:ext>
              </a:extLst>
            </p:cNvPr>
            <p:cNvSpPr/>
            <p:nvPr/>
          </p:nvSpPr>
          <p:spPr>
            <a:xfrm>
              <a:off x="5636009" y="4552024"/>
              <a:ext cx="2881626" cy="1572384"/>
            </a:xfrm>
            <a:custGeom>
              <a:avLst/>
              <a:gdLst>
                <a:gd name="connsiteX0" fmla="*/ 0 w 2881626"/>
                <a:gd name="connsiteY0" fmla="*/ 0 h 1572384"/>
                <a:gd name="connsiteX1" fmla="*/ 2881626 w 2881626"/>
                <a:gd name="connsiteY1" fmla="*/ 0 h 1572384"/>
                <a:gd name="connsiteX2" fmla="*/ 2881626 w 2881626"/>
                <a:gd name="connsiteY2" fmla="*/ 1572384 h 1572384"/>
                <a:gd name="connsiteX3" fmla="*/ 0 w 2881626"/>
                <a:gd name="connsiteY3" fmla="*/ 1572384 h 1572384"/>
                <a:gd name="connsiteX4" fmla="*/ 0 w 2881626"/>
                <a:gd name="connsiteY4" fmla="*/ 0 h 157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626" h="1572384">
                  <a:moveTo>
                    <a:pt x="0" y="0"/>
                  </a:moveTo>
                  <a:lnTo>
                    <a:pt x="2881626" y="0"/>
                  </a:lnTo>
                  <a:lnTo>
                    <a:pt x="2881626" y="1572384"/>
                  </a:lnTo>
                  <a:lnTo>
                    <a:pt x="0" y="1572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dirty="0"/>
                <a:t>Tools and Resources</a:t>
              </a:r>
            </a:p>
          </p:txBody>
        </p:sp>
      </p:grpSp>
      <p:grpSp>
        <p:nvGrpSpPr>
          <p:cNvPr id="17" name="Group 16">
            <a:extLst>
              <a:ext uri="{FF2B5EF4-FFF2-40B4-BE49-F238E27FC236}">
                <a16:creationId xmlns:a16="http://schemas.microsoft.com/office/drawing/2014/main" id="{7EB7D496-D312-4442-BB3D-3DEBB90B32AF}"/>
              </a:ext>
            </a:extLst>
          </p:cNvPr>
          <p:cNvGrpSpPr/>
          <p:nvPr/>
        </p:nvGrpSpPr>
        <p:grpSpPr>
          <a:xfrm>
            <a:off x="1143000" y="368147"/>
            <a:ext cx="7374636" cy="5716504"/>
            <a:chOff x="1143000" y="407904"/>
            <a:chExt cx="7374636" cy="5716504"/>
          </a:xfrm>
        </p:grpSpPr>
        <p:sp>
          <p:nvSpPr>
            <p:cNvPr id="18" name="Rectangle: Rounded Corners 17">
              <a:extLst>
                <a:ext uri="{FF2B5EF4-FFF2-40B4-BE49-F238E27FC236}">
                  <a16:creationId xmlns:a16="http://schemas.microsoft.com/office/drawing/2014/main" id="{061B7728-8C0C-4E9F-82F0-0273E2C655B6}"/>
                </a:ext>
              </a:extLst>
            </p:cNvPr>
            <p:cNvSpPr/>
            <p:nvPr/>
          </p:nvSpPr>
          <p:spPr>
            <a:xfrm>
              <a:off x="1143000" y="407904"/>
              <a:ext cx="4697730" cy="1572384"/>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9" name="Rectangle 18" descr="User">
              <a:extLst>
                <a:ext uri="{FF2B5EF4-FFF2-40B4-BE49-F238E27FC236}">
                  <a16:creationId xmlns:a16="http://schemas.microsoft.com/office/drawing/2014/main" id="{39F68374-CECD-4E65-9E11-35467A04B90A}"/>
                </a:ext>
              </a:extLst>
            </p:cNvPr>
            <p:cNvSpPr/>
            <p:nvPr/>
          </p:nvSpPr>
          <p:spPr>
            <a:xfrm>
              <a:off x="1618646" y="762362"/>
              <a:ext cx="864811" cy="86481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0" name="Freeform: Shape 19">
              <a:extLst>
                <a:ext uri="{FF2B5EF4-FFF2-40B4-BE49-F238E27FC236}">
                  <a16:creationId xmlns:a16="http://schemas.microsoft.com/office/drawing/2014/main" id="{C906132A-1BC2-48AB-8FBF-7B8A07710A48}"/>
                </a:ext>
              </a:extLst>
            </p:cNvPr>
            <p:cNvSpPr/>
            <p:nvPr/>
          </p:nvSpPr>
          <p:spPr>
            <a:xfrm>
              <a:off x="2959103" y="408575"/>
              <a:ext cx="2881626" cy="1572384"/>
            </a:xfrm>
            <a:custGeom>
              <a:avLst/>
              <a:gdLst>
                <a:gd name="connsiteX0" fmla="*/ 0 w 2881626"/>
                <a:gd name="connsiteY0" fmla="*/ 0 h 1572384"/>
                <a:gd name="connsiteX1" fmla="*/ 2881626 w 2881626"/>
                <a:gd name="connsiteY1" fmla="*/ 0 h 1572384"/>
                <a:gd name="connsiteX2" fmla="*/ 2881626 w 2881626"/>
                <a:gd name="connsiteY2" fmla="*/ 1572384 h 1572384"/>
                <a:gd name="connsiteX3" fmla="*/ 0 w 2881626"/>
                <a:gd name="connsiteY3" fmla="*/ 1572384 h 1572384"/>
                <a:gd name="connsiteX4" fmla="*/ 0 w 2881626"/>
                <a:gd name="connsiteY4" fmla="*/ 0 h 157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626" h="1572384">
                  <a:moveTo>
                    <a:pt x="0" y="0"/>
                  </a:moveTo>
                  <a:lnTo>
                    <a:pt x="2881626" y="0"/>
                  </a:lnTo>
                  <a:lnTo>
                    <a:pt x="2881626" y="1572384"/>
                  </a:lnTo>
                  <a:lnTo>
                    <a:pt x="0" y="1572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dirty="0"/>
                <a:t>Individual </a:t>
              </a:r>
              <a:br>
                <a:rPr lang="en-US" sz="2500" kern="1200" dirty="0"/>
              </a:br>
              <a:r>
                <a:rPr lang="en-US" sz="2500" kern="1200" dirty="0"/>
                <a:t>Actions</a:t>
              </a:r>
            </a:p>
          </p:txBody>
        </p:sp>
        <p:sp>
          <p:nvSpPr>
            <p:cNvPr id="21" name="Rectangle: Rounded Corners 20">
              <a:extLst>
                <a:ext uri="{FF2B5EF4-FFF2-40B4-BE49-F238E27FC236}">
                  <a16:creationId xmlns:a16="http://schemas.microsoft.com/office/drawing/2014/main" id="{57823308-02C8-4058-99F1-E6F2E6A4F416}"/>
                </a:ext>
              </a:extLst>
            </p:cNvPr>
            <p:cNvSpPr/>
            <p:nvPr/>
          </p:nvSpPr>
          <p:spPr>
            <a:xfrm>
              <a:off x="2394979" y="2479963"/>
              <a:ext cx="4697730" cy="1572384"/>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2" name="Rectangle 21" descr="Meeting">
              <a:extLst>
                <a:ext uri="{FF2B5EF4-FFF2-40B4-BE49-F238E27FC236}">
                  <a16:creationId xmlns:a16="http://schemas.microsoft.com/office/drawing/2014/main" id="{D541EE2B-BF40-4DB8-9840-AEF1046148F6}"/>
                </a:ext>
              </a:extLst>
            </p:cNvPr>
            <p:cNvSpPr/>
            <p:nvPr/>
          </p:nvSpPr>
          <p:spPr>
            <a:xfrm>
              <a:off x="2870625" y="2833750"/>
              <a:ext cx="864811" cy="864811"/>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6F60E978-D85F-481F-B3DF-4C448982C14E}"/>
                </a:ext>
              </a:extLst>
            </p:cNvPr>
            <p:cNvSpPr/>
            <p:nvPr/>
          </p:nvSpPr>
          <p:spPr>
            <a:xfrm>
              <a:off x="4211082" y="2479963"/>
              <a:ext cx="2881626" cy="1572384"/>
            </a:xfrm>
            <a:custGeom>
              <a:avLst/>
              <a:gdLst>
                <a:gd name="connsiteX0" fmla="*/ 0 w 2881626"/>
                <a:gd name="connsiteY0" fmla="*/ 0 h 1572384"/>
                <a:gd name="connsiteX1" fmla="*/ 2881626 w 2881626"/>
                <a:gd name="connsiteY1" fmla="*/ 0 h 1572384"/>
                <a:gd name="connsiteX2" fmla="*/ 2881626 w 2881626"/>
                <a:gd name="connsiteY2" fmla="*/ 1572384 h 1572384"/>
                <a:gd name="connsiteX3" fmla="*/ 0 w 2881626"/>
                <a:gd name="connsiteY3" fmla="*/ 1572384 h 1572384"/>
                <a:gd name="connsiteX4" fmla="*/ 0 w 2881626"/>
                <a:gd name="connsiteY4" fmla="*/ 0 h 157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626" h="1572384">
                  <a:moveTo>
                    <a:pt x="0" y="0"/>
                  </a:moveTo>
                  <a:lnTo>
                    <a:pt x="2881626" y="0"/>
                  </a:lnTo>
                  <a:lnTo>
                    <a:pt x="2881626" y="1572384"/>
                  </a:lnTo>
                  <a:lnTo>
                    <a:pt x="0" y="1572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Organizational Support</a:t>
              </a:r>
            </a:p>
          </p:txBody>
        </p:sp>
        <p:sp>
          <p:nvSpPr>
            <p:cNvPr id="24" name="Rectangle: Rounded Corners 23">
              <a:extLst>
                <a:ext uri="{FF2B5EF4-FFF2-40B4-BE49-F238E27FC236}">
                  <a16:creationId xmlns:a16="http://schemas.microsoft.com/office/drawing/2014/main" id="{35401AEA-D889-4D1F-AECD-83FE4952A9A0}"/>
                </a:ext>
              </a:extLst>
            </p:cNvPr>
            <p:cNvSpPr/>
            <p:nvPr/>
          </p:nvSpPr>
          <p:spPr>
            <a:xfrm>
              <a:off x="3819906" y="4552024"/>
              <a:ext cx="4697730" cy="1572384"/>
            </a:xfrm>
            <a:prstGeom prst="roundRect">
              <a:avLst>
                <a:gd name="adj" fmla="val 10000"/>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5" name="Rectangle 24" descr="Gears">
              <a:extLst>
                <a:ext uri="{FF2B5EF4-FFF2-40B4-BE49-F238E27FC236}">
                  <a16:creationId xmlns:a16="http://schemas.microsoft.com/office/drawing/2014/main" id="{CEEA8F68-DC64-4F7F-B89A-BAA7B1986A4C}"/>
                </a:ext>
              </a:extLst>
            </p:cNvPr>
            <p:cNvSpPr/>
            <p:nvPr/>
          </p:nvSpPr>
          <p:spPr>
            <a:xfrm>
              <a:off x="4295552" y="4905810"/>
              <a:ext cx="864811" cy="864811"/>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2">
              <a:schemeClr val="lt1">
                <a:alpha val="0"/>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DA7124D5-B01F-4EF3-AC56-A48245645C8D}"/>
                </a:ext>
              </a:extLst>
            </p:cNvPr>
            <p:cNvSpPr/>
            <p:nvPr/>
          </p:nvSpPr>
          <p:spPr>
            <a:xfrm>
              <a:off x="5636009" y="4552024"/>
              <a:ext cx="2881626" cy="1572384"/>
            </a:xfrm>
            <a:custGeom>
              <a:avLst/>
              <a:gdLst>
                <a:gd name="connsiteX0" fmla="*/ 0 w 2881626"/>
                <a:gd name="connsiteY0" fmla="*/ 0 h 1572384"/>
                <a:gd name="connsiteX1" fmla="*/ 2881626 w 2881626"/>
                <a:gd name="connsiteY1" fmla="*/ 0 h 1572384"/>
                <a:gd name="connsiteX2" fmla="*/ 2881626 w 2881626"/>
                <a:gd name="connsiteY2" fmla="*/ 1572384 h 1572384"/>
                <a:gd name="connsiteX3" fmla="*/ 0 w 2881626"/>
                <a:gd name="connsiteY3" fmla="*/ 1572384 h 1572384"/>
                <a:gd name="connsiteX4" fmla="*/ 0 w 2881626"/>
                <a:gd name="connsiteY4" fmla="*/ 0 h 157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626" h="1572384">
                  <a:moveTo>
                    <a:pt x="0" y="0"/>
                  </a:moveTo>
                  <a:lnTo>
                    <a:pt x="2881626" y="0"/>
                  </a:lnTo>
                  <a:lnTo>
                    <a:pt x="2881626" y="1572384"/>
                  </a:lnTo>
                  <a:lnTo>
                    <a:pt x="0" y="15723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dirty="0"/>
                <a:t>Tools and Resources</a:t>
              </a:r>
            </a:p>
          </p:txBody>
        </p:sp>
      </p:grpSp>
    </p:spTree>
    <p:extLst>
      <p:ext uri="{BB962C8B-B14F-4D97-AF65-F5344CB8AC3E}">
        <p14:creationId xmlns:p14="http://schemas.microsoft.com/office/powerpoint/2010/main" val="1756261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graphicFrame>
        <p:nvGraphicFramePr>
          <p:cNvPr id="6" name="TextBox 3">
            <a:extLst>
              <a:ext uri="{FF2B5EF4-FFF2-40B4-BE49-F238E27FC236}">
                <a16:creationId xmlns:a16="http://schemas.microsoft.com/office/drawing/2014/main" id="{FEBBDDF3-DA48-4386-BB98-1B8D94FEBA4B}"/>
              </a:ext>
            </a:extLst>
          </p:cNvPr>
          <p:cNvGraphicFramePr/>
          <p:nvPr>
            <p:extLst>
              <p:ext uri="{D42A27DB-BD31-4B8C-83A1-F6EECF244321}">
                <p14:modId xmlns:p14="http://schemas.microsoft.com/office/powerpoint/2010/main" val="2121394782"/>
              </p:ext>
            </p:extLst>
          </p:nvPr>
        </p:nvGraphicFramePr>
        <p:xfrm>
          <a:off x="1371600" y="470925"/>
          <a:ext cx="4885203"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A878FB39-0AD9-48D4-B947-A2081BE6D47D}"/>
              </a:ext>
            </a:extLst>
          </p:cNvPr>
          <p:cNvSpPr txBox="1"/>
          <p:nvPr/>
        </p:nvSpPr>
        <p:spPr>
          <a:xfrm>
            <a:off x="6653630" y="2383305"/>
            <a:ext cx="288299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ProQOL</a:t>
            </a:r>
            <a:endParaRPr lang="en-US" sz="2400" dirty="0"/>
          </a:p>
          <a:p>
            <a:pPr marL="285750" indent="-285750">
              <a:buFont typeface="Arial" panose="020B0604020202020204" pitchFamily="34" charset="0"/>
              <a:buChar char="•"/>
            </a:pPr>
            <a:r>
              <a:rPr lang="en-US" sz="2400" b="0" i="0" u="none" strike="noStrike" kern="1200" baseline="0" dirty="0">
                <a:solidFill>
                  <a:schemeClr val="tx1"/>
                </a:solidFill>
                <a:effectLst/>
                <a:latin typeface="+mn-lt"/>
                <a:ea typeface="+mn-ea"/>
                <a:cs typeface="+mn-cs"/>
              </a:rPr>
              <a:t>Window of Tolerance</a:t>
            </a:r>
            <a:endParaRPr lang="en-US" sz="2400" dirty="0"/>
          </a:p>
          <a:p>
            <a:pPr marL="285750" indent="-285750">
              <a:buFont typeface="Arial" panose="020B0604020202020204" pitchFamily="34" charset="0"/>
              <a:buChar char="•"/>
            </a:pPr>
            <a:r>
              <a:rPr lang="en-US" sz="2400" dirty="0" err="1"/>
              <a:t>Menti</a:t>
            </a:r>
            <a:r>
              <a:rPr lang="en-US" sz="2400" dirty="0"/>
              <a:t> Mental Health Check-in</a:t>
            </a:r>
          </a:p>
        </p:txBody>
      </p:sp>
      <p:sp>
        <p:nvSpPr>
          <p:cNvPr id="12" name="TextBox 11">
            <a:extLst>
              <a:ext uri="{FF2B5EF4-FFF2-40B4-BE49-F238E27FC236}">
                <a16:creationId xmlns:a16="http://schemas.microsoft.com/office/drawing/2014/main" id="{51B097B7-D005-406C-88D7-D3214DAF30DB}"/>
              </a:ext>
            </a:extLst>
          </p:cNvPr>
          <p:cNvSpPr txBox="1"/>
          <p:nvPr/>
        </p:nvSpPr>
        <p:spPr>
          <a:xfrm>
            <a:off x="6648185" y="4724400"/>
            <a:ext cx="2734797" cy="2492990"/>
          </a:xfrm>
          <a:prstGeom prst="rect">
            <a:avLst/>
          </a:prstGeom>
          <a:noFill/>
        </p:spPr>
        <p:txBody>
          <a:bodyPr wrap="square" rtlCol="0">
            <a:spAutoFit/>
          </a:bodyPr>
          <a:lstStyle/>
          <a:p>
            <a:pPr marL="342900" indent="-342900">
              <a:buFont typeface="Arial" panose="020B0604020202020204" pitchFamily="34" charset="0"/>
              <a:buChar char="•"/>
            </a:pPr>
            <a:r>
              <a:rPr lang="en-US" sz="2400" dirty="0"/>
              <a:t>Sample TIC Supervisory Session</a:t>
            </a:r>
          </a:p>
          <a:p>
            <a:pPr marL="342900" indent="-342900">
              <a:buFont typeface="Arial" panose="020B0604020202020204" pitchFamily="34" charset="0"/>
              <a:buChar char="•"/>
            </a:pPr>
            <a:r>
              <a:rPr lang="en-US" sz="2400" dirty="0"/>
              <a:t>Staff Feedback</a:t>
            </a:r>
          </a:p>
          <a:p>
            <a:pPr marL="342900" indent="-342900">
              <a:buFont typeface="Arial" panose="020B0604020202020204" pitchFamily="34" charset="0"/>
              <a:buChar char="•"/>
            </a:pPr>
            <a:r>
              <a:rPr lang="en-US" sz="2400" dirty="0"/>
              <a:t>TIC HR</a:t>
            </a:r>
          </a:p>
          <a:p>
            <a:endParaRPr lang="en-US" dirty="0"/>
          </a:p>
          <a:p>
            <a:endParaRPr lang="en-US" dirty="0"/>
          </a:p>
        </p:txBody>
      </p:sp>
      <p:sp>
        <p:nvSpPr>
          <p:cNvPr id="14" name="TextBox 13">
            <a:extLst>
              <a:ext uri="{FF2B5EF4-FFF2-40B4-BE49-F238E27FC236}">
                <a16:creationId xmlns:a16="http://schemas.microsoft.com/office/drawing/2014/main" id="{913BD255-FD2A-4EA7-AB4E-8C463EFC40B9}"/>
              </a:ext>
            </a:extLst>
          </p:cNvPr>
          <p:cNvSpPr txBox="1"/>
          <p:nvPr/>
        </p:nvSpPr>
        <p:spPr>
          <a:xfrm>
            <a:off x="6552316" y="545667"/>
            <a:ext cx="2882995" cy="1200329"/>
          </a:xfrm>
          <a:prstGeom prst="rect">
            <a:avLst/>
          </a:prstGeom>
          <a:noFill/>
        </p:spPr>
        <p:txBody>
          <a:bodyPr wrap="square" rtlCol="0">
            <a:spAutoFit/>
          </a:bodyPr>
          <a:lstStyle/>
          <a:p>
            <a:pPr marL="285750" indent="-285750">
              <a:buFont typeface="Arial" panose="020B0604020202020204" pitchFamily="34" charset="0"/>
              <a:buChar char="•"/>
            </a:pPr>
            <a:r>
              <a:rPr lang="en-US" sz="2400" b="0" i="0" u="none" strike="noStrike" kern="1200" baseline="0" dirty="0">
                <a:solidFill>
                  <a:schemeClr val="tx1"/>
                </a:solidFill>
                <a:effectLst/>
                <a:latin typeface="+mn-lt"/>
                <a:ea typeface="+mn-ea"/>
                <a:cs typeface="+mn-cs"/>
              </a:rPr>
              <a:t>ACES Primer</a:t>
            </a:r>
          </a:p>
          <a:p>
            <a:pPr marL="285750" indent="-285750">
              <a:buFont typeface="Arial" panose="020B0604020202020204" pitchFamily="34" charset="0"/>
              <a:buChar char="•"/>
            </a:pPr>
            <a:endParaRPr lang="en-US" sz="2400" b="0" i="0" u="none" strike="noStrike" kern="1200" baseline="0" dirty="0">
              <a:solidFill>
                <a:schemeClr val="tx1"/>
              </a:solidFill>
              <a:effectLst/>
              <a:latin typeface="+mn-lt"/>
              <a:ea typeface="+mn-ea"/>
              <a:cs typeface="+mn-cs"/>
            </a:endParaRPr>
          </a:p>
          <a:p>
            <a:pPr marL="285750" indent="-285750">
              <a:buFont typeface="Arial" panose="020B0604020202020204" pitchFamily="34" charset="0"/>
              <a:buChar char="•"/>
            </a:pPr>
            <a:r>
              <a:rPr lang="en-US" sz="2400" dirty="0"/>
              <a:t>TIC Principles</a:t>
            </a:r>
            <a:endParaRPr lang="en-US" sz="2400" b="0" i="0" u="none" strike="noStrike" kern="1200" baseline="0" dirty="0">
              <a:solidFill>
                <a:schemeClr val="tx1"/>
              </a:solidFill>
              <a:effectLst/>
              <a:latin typeface="+mn-lt"/>
              <a:ea typeface="+mn-ea"/>
              <a:cs typeface="+mn-cs"/>
            </a:endParaRPr>
          </a:p>
        </p:txBody>
      </p:sp>
      <p:cxnSp>
        <p:nvCxnSpPr>
          <p:cNvPr id="16" name="Straight Connector 15">
            <a:extLst>
              <a:ext uri="{FF2B5EF4-FFF2-40B4-BE49-F238E27FC236}">
                <a16:creationId xmlns:a16="http://schemas.microsoft.com/office/drawing/2014/main" id="{17315576-2134-495D-9CAF-E7D6186E0EFB}"/>
              </a:ext>
            </a:extLst>
          </p:cNvPr>
          <p:cNvCxnSpPr/>
          <p:nvPr/>
        </p:nvCxnSpPr>
        <p:spPr>
          <a:xfrm>
            <a:off x="6781800" y="1981200"/>
            <a:ext cx="17526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Straight Connector 16">
            <a:extLst>
              <a:ext uri="{FF2B5EF4-FFF2-40B4-BE49-F238E27FC236}">
                <a16:creationId xmlns:a16="http://schemas.microsoft.com/office/drawing/2014/main" id="{DF27458D-0D49-452C-B713-14ECBC19DF36}"/>
              </a:ext>
            </a:extLst>
          </p:cNvPr>
          <p:cNvCxnSpPr/>
          <p:nvPr/>
        </p:nvCxnSpPr>
        <p:spPr>
          <a:xfrm>
            <a:off x="6781800" y="4572000"/>
            <a:ext cx="1752600"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160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80C82-8329-4B49-97ED-3D10E8A6F175}"/>
              </a:ext>
            </a:extLst>
          </p:cNvPr>
          <p:cNvPicPr>
            <a:picLocks noChangeAspect="1"/>
          </p:cNvPicPr>
          <p:nvPr/>
        </p:nvPicPr>
        <p:blipFill>
          <a:blip r:embed="rId2"/>
          <a:stretch>
            <a:fillRect/>
          </a:stretch>
        </p:blipFill>
        <p:spPr>
          <a:xfrm>
            <a:off x="0" y="6356351"/>
            <a:ext cx="9144000" cy="531442"/>
          </a:xfrm>
          <a:prstGeom prst="rect">
            <a:avLst/>
          </a:prstGeom>
        </p:spPr>
      </p:pic>
      <p:pic>
        <p:nvPicPr>
          <p:cNvPr id="5" name="Picture 4">
            <a:extLst>
              <a:ext uri="{FF2B5EF4-FFF2-40B4-BE49-F238E27FC236}">
                <a16:creationId xmlns:a16="http://schemas.microsoft.com/office/drawing/2014/main" id="{00A37707-FEB8-47C2-AF81-581FBC2A3F36}"/>
              </a:ext>
            </a:extLst>
          </p:cNvPr>
          <p:cNvPicPr>
            <a:picLocks noChangeAspect="1"/>
          </p:cNvPicPr>
          <p:nvPr/>
        </p:nvPicPr>
        <p:blipFill rotWithShape="1">
          <a:blip r:embed="rId3"/>
          <a:srcRect t="66356"/>
          <a:stretch/>
        </p:blipFill>
        <p:spPr>
          <a:xfrm>
            <a:off x="932616" y="1524000"/>
            <a:ext cx="7278768" cy="3084607"/>
          </a:xfrm>
          <a:prstGeom prst="rect">
            <a:avLst/>
          </a:prstGeom>
        </p:spPr>
      </p:pic>
    </p:spTree>
    <p:extLst>
      <p:ext uri="{BB962C8B-B14F-4D97-AF65-F5344CB8AC3E}">
        <p14:creationId xmlns:p14="http://schemas.microsoft.com/office/powerpoint/2010/main" val="2925484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368" y="-1524000"/>
            <a:ext cx="7784836" cy="4572000"/>
          </a:xfrm>
        </p:spPr>
        <p:txBody>
          <a:bodyPr>
            <a:noAutofit/>
          </a:bodyPr>
          <a:lstStyle/>
          <a:p>
            <a:pPr algn="ctr"/>
            <a:r>
              <a:rPr lang="en-US" sz="4000" b="1" dirty="0">
                <a:latin typeface="+mn-lt"/>
              </a:rPr>
              <a:t>Resources on the Website</a:t>
            </a:r>
            <a:br>
              <a:rPr lang="en-US" sz="4000" b="1" dirty="0">
                <a:latin typeface="+mn-lt"/>
              </a:rPr>
            </a:br>
            <a:br>
              <a:rPr lang="en-US" sz="4000" b="1" dirty="0">
                <a:latin typeface="+mn-lt"/>
              </a:rPr>
            </a:br>
            <a:br>
              <a:rPr lang="en-US" sz="4000" b="1" dirty="0">
                <a:latin typeface="+mn-lt"/>
              </a:rPr>
            </a:br>
            <a:br>
              <a:rPr lang="en-US" sz="4000" dirty="0">
                <a:latin typeface="+mn-lt"/>
              </a:rPr>
            </a:br>
            <a:endParaRPr lang="en-US" sz="4000" dirty="0">
              <a:latin typeface="+mn-lt"/>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957944" cy="6858000"/>
          </a:xfrm>
          <a:prstGeom prst="rect">
            <a:avLst/>
          </a:prstGeom>
        </p:spPr>
      </p:pic>
      <p:sp>
        <p:nvSpPr>
          <p:cNvPr id="5" name="TextBox 4">
            <a:extLst>
              <a:ext uri="{FF2B5EF4-FFF2-40B4-BE49-F238E27FC236}">
                <a16:creationId xmlns:a16="http://schemas.microsoft.com/office/drawing/2014/main" id="{F65C3E19-D6FD-4F0C-97A7-E3025733C6B5}"/>
              </a:ext>
            </a:extLst>
          </p:cNvPr>
          <p:cNvSpPr txBox="1"/>
          <p:nvPr/>
        </p:nvSpPr>
        <p:spPr>
          <a:xfrm>
            <a:off x="1524000" y="5867400"/>
            <a:ext cx="6955972" cy="615553"/>
          </a:xfrm>
          <a:prstGeom prst="rect">
            <a:avLst/>
          </a:prstGeom>
          <a:noFill/>
        </p:spPr>
        <p:txBody>
          <a:bodyPr wrap="square" rtlCol="0">
            <a:spAutoFit/>
          </a:bodyPr>
          <a:lstStyle/>
          <a:p>
            <a:pPr algn="ctr"/>
            <a:r>
              <a:rPr lang="en-US" sz="3400" dirty="0">
                <a:hlinkClick r:id="rId4"/>
              </a:rPr>
              <a:t>www.resilientcommunitieswi.com</a:t>
            </a:r>
            <a:r>
              <a:rPr lang="en-US" sz="3400" dirty="0"/>
              <a:t>  </a:t>
            </a:r>
          </a:p>
        </p:txBody>
      </p:sp>
      <p:pic>
        <p:nvPicPr>
          <p:cNvPr id="6" name="Picture 5">
            <a:extLst>
              <a:ext uri="{FF2B5EF4-FFF2-40B4-BE49-F238E27FC236}">
                <a16:creationId xmlns:a16="http://schemas.microsoft.com/office/drawing/2014/main" id="{208E2EDE-6299-4CB1-B324-192320ECB314}"/>
              </a:ext>
            </a:extLst>
          </p:cNvPr>
          <p:cNvPicPr>
            <a:picLocks noChangeAspect="1"/>
          </p:cNvPicPr>
          <p:nvPr/>
        </p:nvPicPr>
        <p:blipFill>
          <a:blip r:embed="rId5"/>
          <a:stretch>
            <a:fillRect/>
          </a:stretch>
        </p:blipFill>
        <p:spPr>
          <a:xfrm>
            <a:off x="2590800" y="1053350"/>
            <a:ext cx="4925837" cy="4751299"/>
          </a:xfrm>
          <a:prstGeom prst="rect">
            <a:avLst/>
          </a:prstGeom>
        </p:spPr>
      </p:pic>
    </p:spTree>
    <p:extLst>
      <p:ext uri="{BB962C8B-B14F-4D97-AF65-F5344CB8AC3E}">
        <p14:creationId xmlns:p14="http://schemas.microsoft.com/office/powerpoint/2010/main" val="269365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9">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85799" y="1846371"/>
            <a:ext cx="9036622" cy="3165257"/>
            <a:chOff x="143163" y="5763486"/>
            <a:chExt cx="12048829"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1">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1" y="1846371"/>
            <a:ext cx="9829799" cy="3165258"/>
          </a:xfrm>
          <a:prstGeom prst="rect">
            <a:avLst/>
          </a:prstGeom>
        </p:spPr>
      </p:pic>
      <p:sp>
        <p:nvSpPr>
          <p:cNvPr id="15" name="Rectangle 14">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364" y="389517"/>
            <a:ext cx="5014971"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02773" y="968432"/>
            <a:ext cx="4197927" cy="4921136"/>
          </a:xfrm>
        </p:spPr>
        <p:txBody>
          <a:bodyPr anchor="ctr">
            <a:normAutofit fontScale="90000"/>
          </a:bodyPr>
          <a:lstStyle/>
          <a:p>
            <a:pPr algn="l"/>
            <a:r>
              <a:rPr lang="en-US" sz="3800" b="1" dirty="0">
                <a:latin typeface="+mn-lt"/>
              </a:rPr>
              <a:t>Who are we today? </a:t>
            </a:r>
            <a:br>
              <a:rPr lang="en-US" sz="3800" b="1" dirty="0">
                <a:latin typeface="+mn-lt"/>
              </a:rPr>
            </a:br>
            <a:br>
              <a:rPr lang="en-US" sz="3800" b="1" dirty="0">
                <a:latin typeface="+mn-lt"/>
              </a:rPr>
            </a:br>
            <a:r>
              <a:rPr lang="en-US" sz="3800" b="1" i="1" u="sng" dirty="0">
                <a:effectLst>
                  <a:outerShdw blurRad="38100" dist="38100" dir="2700000" algn="tl">
                    <a:srgbClr val="000000">
                      <a:alpha val="43137"/>
                    </a:srgbClr>
                  </a:outerShdw>
                </a:effectLst>
                <a:latin typeface="+mn-lt"/>
              </a:rPr>
              <a:t>In the chat</a:t>
            </a:r>
            <a:br>
              <a:rPr lang="en-US" sz="3800" b="1" dirty="0">
                <a:latin typeface="+mn-lt"/>
              </a:rPr>
            </a:br>
            <a:r>
              <a:rPr lang="en-US" sz="3800" dirty="0">
                <a:latin typeface="+mn-lt"/>
              </a:rPr>
              <a:t>Name </a:t>
            </a:r>
            <a:br>
              <a:rPr lang="en-US" sz="3800" dirty="0">
                <a:latin typeface="+mn-lt"/>
              </a:rPr>
            </a:br>
            <a:r>
              <a:rPr lang="en-US" sz="3800" dirty="0">
                <a:latin typeface="+mn-lt"/>
              </a:rPr>
              <a:t>Organization </a:t>
            </a:r>
            <a:br>
              <a:rPr lang="en-US" sz="3800" dirty="0">
                <a:latin typeface="+mn-lt"/>
              </a:rPr>
            </a:br>
            <a:r>
              <a:rPr lang="en-US" sz="3800" dirty="0">
                <a:latin typeface="+mn-lt"/>
              </a:rPr>
              <a:t>Email</a:t>
            </a:r>
            <a:br>
              <a:rPr lang="en-US" sz="3800" dirty="0">
                <a:latin typeface="+mn-lt"/>
              </a:rPr>
            </a:br>
            <a:r>
              <a:rPr lang="en-US" sz="3800" dirty="0">
                <a:latin typeface="+mn-lt"/>
              </a:rPr>
              <a:t>Share one thing you hope to learn during our time together?</a:t>
            </a:r>
            <a:endParaRPr lang="en-US" sz="3800" dirty="0">
              <a:highlight>
                <a:srgbClr val="FFFF00"/>
              </a:highlight>
              <a:latin typeface="+mn-lt"/>
            </a:endParaRPr>
          </a:p>
        </p:txBody>
      </p:sp>
    </p:spTree>
    <p:extLst>
      <p:ext uri="{BB962C8B-B14F-4D97-AF65-F5344CB8AC3E}">
        <p14:creationId xmlns:p14="http://schemas.microsoft.com/office/powerpoint/2010/main" val="149057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680C82-8329-4B49-97ED-3D10E8A6F175}"/>
              </a:ext>
            </a:extLst>
          </p:cNvPr>
          <p:cNvPicPr>
            <a:picLocks noChangeAspect="1"/>
          </p:cNvPicPr>
          <p:nvPr/>
        </p:nvPicPr>
        <p:blipFill>
          <a:blip r:embed="rId2"/>
          <a:stretch>
            <a:fillRect/>
          </a:stretch>
        </p:blipFill>
        <p:spPr>
          <a:xfrm>
            <a:off x="0" y="6356351"/>
            <a:ext cx="9144000" cy="531442"/>
          </a:xfrm>
          <a:prstGeom prst="rect">
            <a:avLst/>
          </a:prstGeom>
        </p:spPr>
      </p:pic>
      <p:pic>
        <p:nvPicPr>
          <p:cNvPr id="2" name="Picture 1">
            <a:extLst>
              <a:ext uri="{FF2B5EF4-FFF2-40B4-BE49-F238E27FC236}">
                <a16:creationId xmlns:a16="http://schemas.microsoft.com/office/drawing/2014/main" id="{56CB55D8-BF2B-4008-A5E1-F81E26E49CC4}"/>
              </a:ext>
            </a:extLst>
          </p:cNvPr>
          <p:cNvPicPr>
            <a:picLocks noChangeAspect="1"/>
          </p:cNvPicPr>
          <p:nvPr/>
        </p:nvPicPr>
        <p:blipFill>
          <a:blip r:embed="rId3"/>
          <a:stretch>
            <a:fillRect/>
          </a:stretch>
        </p:blipFill>
        <p:spPr>
          <a:xfrm>
            <a:off x="838200" y="1538861"/>
            <a:ext cx="7645762" cy="2688410"/>
          </a:xfrm>
          <a:prstGeom prst="rect">
            <a:avLst/>
          </a:prstGeom>
        </p:spPr>
      </p:pic>
      <p:pic>
        <p:nvPicPr>
          <p:cNvPr id="6" name="Picture 5">
            <a:extLst>
              <a:ext uri="{FF2B5EF4-FFF2-40B4-BE49-F238E27FC236}">
                <a16:creationId xmlns:a16="http://schemas.microsoft.com/office/drawing/2014/main" id="{BAD02428-CD4C-4C36-90B4-4DBDE6FF5614}"/>
              </a:ext>
            </a:extLst>
          </p:cNvPr>
          <p:cNvPicPr>
            <a:picLocks noChangeAspect="1"/>
          </p:cNvPicPr>
          <p:nvPr/>
        </p:nvPicPr>
        <p:blipFill>
          <a:blip r:embed="rId4"/>
          <a:stretch>
            <a:fillRect/>
          </a:stretch>
        </p:blipFill>
        <p:spPr>
          <a:xfrm>
            <a:off x="1371600" y="2057400"/>
            <a:ext cx="1752600" cy="1558999"/>
          </a:xfrm>
          <a:prstGeom prst="rect">
            <a:avLst/>
          </a:prstGeom>
        </p:spPr>
      </p:pic>
      <p:sp>
        <p:nvSpPr>
          <p:cNvPr id="9" name="Rectangle 8">
            <a:extLst>
              <a:ext uri="{FF2B5EF4-FFF2-40B4-BE49-F238E27FC236}">
                <a16:creationId xmlns:a16="http://schemas.microsoft.com/office/drawing/2014/main" id="{3F6919A1-8DA2-456B-8D77-05D6EC3E6C30}"/>
              </a:ext>
            </a:extLst>
          </p:cNvPr>
          <p:cNvSpPr/>
          <p:nvPr/>
        </p:nvSpPr>
        <p:spPr>
          <a:xfrm>
            <a:off x="3701143" y="2380680"/>
            <a:ext cx="4572000" cy="1015663"/>
          </a:xfrm>
          <a:prstGeom prst="rect">
            <a:avLst/>
          </a:prstGeom>
        </p:spPr>
        <p:txBody>
          <a:bodyPr>
            <a:spAutoFit/>
          </a:bodyPr>
          <a:lstStyle/>
          <a:p>
            <a:pPr lvl="0"/>
            <a:r>
              <a:rPr lang="en-US" sz="3600" b="1" dirty="0">
                <a:solidFill>
                  <a:schemeClr val="bg1"/>
                </a:solidFill>
              </a:rPr>
              <a:t>Impact of Trauma</a:t>
            </a:r>
          </a:p>
          <a:p>
            <a:pPr lvl="0"/>
            <a:endParaRPr lang="en-US" sz="2400" b="1" dirty="0">
              <a:solidFill>
                <a:schemeClr val="bg1"/>
              </a:solidFill>
            </a:endParaRPr>
          </a:p>
        </p:txBody>
      </p:sp>
    </p:spTree>
    <p:extLst>
      <p:ext uri="{BB962C8B-B14F-4D97-AF65-F5344CB8AC3E}">
        <p14:creationId xmlns:p14="http://schemas.microsoft.com/office/powerpoint/2010/main" val="230232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236" y="381000"/>
            <a:ext cx="7924800" cy="4724400"/>
          </a:xfrm>
        </p:spPr>
        <p:txBody>
          <a:bodyPr>
            <a:noAutofit/>
          </a:bodyPr>
          <a:lstStyle/>
          <a:p>
            <a:pPr algn="l"/>
            <a:r>
              <a:rPr lang="en-US" sz="3200" b="1" i="0" u="none" strike="noStrike" baseline="0" dirty="0">
                <a:latin typeface="+mn-lt"/>
              </a:rPr>
              <a:t>What Is Trauma?</a:t>
            </a:r>
            <a:br>
              <a:rPr lang="en-US" sz="3200" b="1" i="0" u="none" strike="noStrike" baseline="0" dirty="0">
                <a:solidFill>
                  <a:srgbClr val="0070C0"/>
                </a:solidFill>
                <a:latin typeface="+mn-lt"/>
              </a:rPr>
            </a:br>
            <a:br>
              <a:rPr lang="en-US" sz="3200" b="1" i="0" u="none" strike="noStrike" baseline="0" dirty="0">
                <a:solidFill>
                  <a:srgbClr val="2B245E"/>
                </a:solidFill>
                <a:latin typeface="+mn-lt"/>
              </a:rPr>
            </a:br>
            <a:r>
              <a:rPr lang="en-US" sz="3200" b="0" i="0" u="none" strike="noStrike" baseline="0" dirty="0">
                <a:solidFill>
                  <a:srgbClr val="41484F"/>
                </a:solidFill>
                <a:latin typeface="+mn-lt"/>
              </a:rPr>
              <a:t>There are many ways to describe and categorize trauma. </a:t>
            </a:r>
            <a:br>
              <a:rPr lang="en-US" sz="3200" b="0" i="0" u="none" strike="noStrike" baseline="0" dirty="0">
                <a:solidFill>
                  <a:srgbClr val="41484F"/>
                </a:solidFill>
                <a:latin typeface="+mn-lt"/>
              </a:rPr>
            </a:br>
            <a:br>
              <a:rPr lang="en-US" sz="3200" b="0" i="0" u="none" strike="noStrike" baseline="0" dirty="0">
                <a:solidFill>
                  <a:srgbClr val="41484F"/>
                </a:solidFill>
                <a:latin typeface="+mn-lt"/>
              </a:rPr>
            </a:br>
            <a:r>
              <a:rPr lang="en-US" sz="3200" b="0" i="0" u="none" strike="noStrike" baseline="0" dirty="0">
                <a:solidFill>
                  <a:srgbClr val="41484F"/>
                </a:solidFill>
                <a:latin typeface="+mn-lt"/>
              </a:rPr>
              <a:t>Ultimately, it is the emotional and physical response to experiencing an event (or witnessing an event) that is dangerous, frightening, or life-threatening.</a:t>
            </a:r>
            <a:endParaRPr lang="en-US" sz="3200" dirty="0">
              <a:solidFill>
                <a:srgbClr val="FF0000"/>
              </a:solidFill>
              <a:latin typeface="+mn-lt"/>
            </a:endParaRPr>
          </a:p>
        </p:txBody>
      </p:sp>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spTree>
    <p:extLst>
      <p:ext uri="{BB962C8B-B14F-4D97-AF65-F5344CB8AC3E}">
        <p14:creationId xmlns:p14="http://schemas.microsoft.com/office/powerpoint/2010/main" val="380712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D70A3D-ACB1-4974-8B0C-B6802302696D}"/>
              </a:ext>
            </a:extLst>
          </p:cNvPr>
          <p:cNvPicPr>
            <a:picLocks noChangeAspect="1"/>
          </p:cNvPicPr>
          <p:nvPr/>
        </p:nvPicPr>
        <p:blipFill rotWithShape="1">
          <a:blip r:embed="rId3"/>
          <a:srcRect l="656" t="3173" r="30500" b="-1"/>
          <a:stretch/>
        </p:blipFill>
        <p:spPr>
          <a:xfrm>
            <a:off x="2642616" y="10"/>
            <a:ext cx="6501384" cy="6857990"/>
          </a:xfrm>
          <a:prstGeom prst="rect">
            <a:avLst/>
          </a:prstGeom>
        </p:spPr>
      </p:pic>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17101" y="3028183"/>
            <a:ext cx="3017520" cy="3204134"/>
          </a:xfrm>
          <a:solidFill>
            <a:srgbClr val="FFFFFF"/>
          </a:solidFill>
        </p:spPr>
        <p:txBody>
          <a:bodyPr anchor="b">
            <a:noAutofit/>
          </a:bodyPr>
          <a:lstStyle/>
          <a:p>
            <a:pPr algn="l"/>
            <a:r>
              <a:rPr lang="en-US" sz="2400" b="1" i="0" u="none" strike="noStrike" baseline="0" dirty="0">
                <a:latin typeface="+mn-lt"/>
              </a:rPr>
              <a:t>How Trauma Affects the Mind</a:t>
            </a:r>
            <a:br>
              <a:rPr lang="en-US" sz="2400" b="1" i="0" u="none" strike="noStrike" baseline="0" dirty="0">
                <a:latin typeface="+mn-lt"/>
              </a:rPr>
            </a:br>
            <a:br>
              <a:rPr lang="en-US" sz="2400" b="1" i="0" u="none" strike="noStrike" baseline="0" dirty="0">
                <a:latin typeface="+mn-lt"/>
              </a:rPr>
            </a:br>
            <a:r>
              <a:rPr lang="en-US" sz="2400" dirty="0">
                <a:latin typeface="Gotham-Book"/>
              </a:rPr>
              <a:t>Trauma can provoke a wide array of emotional and cognitive reactions. </a:t>
            </a:r>
            <a:br>
              <a:rPr lang="en-US" sz="2400" dirty="0">
                <a:latin typeface="Gotham-Book"/>
              </a:rPr>
            </a:br>
            <a:br>
              <a:rPr lang="en-US" sz="2400" dirty="0">
                <a:latin typeface="Gotham-Book"/>
              </a:rPr>
            </a:br>
            <a:br>
              <a:rPr lang="en-US" sz="2400" dirty="0">
                <a:latin typeface="Gotham-Book"/>
              </a:rPr>
            </a:br>
            <a:r>
              <a:rPr lang="en-US" sz="2400" dirty="0">
                <a:latin typeface="Gotham-Book"/>
              </a:rPr>
              <a:t>Trauma can also profoundly shape an individual’s worldview perception of personal safety and interpersonal relationships.</a:t>
            </a:r>
            <a:endParaRPr lang="en-US" sz="2400" dirty="0">
              <a:latin typeface="+mn-lt"/>
            </a:endParaRPr>
          </a:p>
        </p:txBody>
      </p:sp>
    </p:spTree>
    <p:extLst>
      <p:ext uri="{BB962C8B-B14F-4D97-AF65-F5344CB8AC3E}">
        <p14:creationId xmlns:p14="http://schemas.microsoft.com/office/powerpoint/2010/main" val="6698312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3"/>
          <a:stretch>
            <a:fillRect/>
          </a:stretch>
        </p:blipFill>
        <p:spPr>
          <a:xfrm>
            <a:off x="0" y="0"/>
            <a:ext cx="685800" cy="6858000"/>
          </a:xfrm>
          <a:prstGeom prst="rect">
            <a:avLst/>
          </a:prstGeom>
        </p:spPr>
      </p:pic>
      <p:graphicFrame>
        <p:nvGraphicFramePr>
          <p:cNvPr id="6" name="Diagram 5">
            <a:extLst>
              <a:ext uri="{FF2B5EF4-FFF2-40B4-BE49-F238E27FC236}">
                <a16:creationId xmlns:a16="http://schemas.microsoft.com/office/drawing/2014/main" id="{DE2EF647-ACC8-4F94-88B9-E3B96B2E4DC7}"/>
              </a:ext>
            </a:extLst>
          </p:cNvPr>
          <p:cNvGraphicFramePr/>
          <p:nvPr>
            <p:extLst>
              <p:ext uri="{D42A27DB-BD31-4B8C-83A1-F6EECF244321}">
                <p14:modId xmlns:p14="http://schemas.microsoft.com/office/powerpoint/2010/main" val="576042620"/>
              </p:ext>
            </p:extLst>
          </p:nvPr>
        </p:nvGraphicFramePr>
        <p:xfrm>
          <a:off x="1219200" y="304800"/>
          <a:ext cx="75438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58DDAD3A-F0B5-4B3F-88FE-A4CB77C20F63}"/>
              </a:ext>
            </a:extLst>
          </p:cNvPr>
          <p:cNvSpPr txBox="1"/>
          <p:nvPr/>
        </p:nvSpPr>
        <p:spPr>
          <a:xfrm>
            <a:off x="6096000" y="533400"/>
            <a:ext cx="2362200" cy="707886"/>
          </a:xfrm>
          <a:prstGeom prst="rect">
            <a:avLst/>
          </a:prstGeom>
          <a:noFill/>
        </p:spPr>
        <p:txBody>
          <a:bodyPr wrap="square" rtlCol="0">
            <a:spAutoFit/>
          </a:bodyPr>
          <a:lstStyle/>
          <a:p>
            <a:r>
              <a:rPr lang="en-US" sz="2000" dirty="0"/>
              <a:t>“I feel damaged”</a:t>
            </a:r>
          </a:p>
          <a:p>
            <a:r>
              <a:rPr lang="en-US" sz="2000" dirty="0"/>
              <a:t>“I’m incompetent”</a:t>
            </a:r>
          </a:p>
        </p:txBody>
      </p:sp>
      <p:sp>
        <p:nvSpPr>
          <p:cNvPr id="8" name="TextBox 7">
            <a:extLst>
              <a:ext uri="{FF2B5EF4-FFF2-40B4-BE49-F238E27FC236}">
                <a16:creationId xmlns:a16="http://schemas.microsoft.com/office/drawing/2014/main" id="{89096094-755F-42AD-9B67-ACF2D3F4FEC4}"/>
              </a:ext>
            </a:extLst>
          </p:cNvPr>
          <p:cNvSpPr txBox="1"/>
          <p:nvPr/>
        </p:nvSpPr>
        <p:spPr>
          <a:xfrm>
            <a:off x="6553200" y="3886200"/>
            <a:ext cx="2362200" cy="707886"/>
          </a:xfrm>
          <a:prstGeom prst="rect">
            <a:avLst/>
          </a:prstGeom>
          <a:noFill/>
        </p:spPr>
        <p:txBody>
          <a:bodyPr wrap="square" rtlCol="0">
            <a:spAutoFit/>
          </a:bodyPr>
          <a:lstStyle/>
          <a:p>
            <a:pPr algn="ctr"/>
            <a:r>
              <a:rPr lang="en-US" sz="2000" dirty="0"/>
              <a:t>“The world is a dangerous place”</a:t>
            </a:r>
          </a:p>
        </p:txBody>
      </p:sp>
      <p:sp>
        <p:nvSpPr>
          <p:cNvPr id="9" name="TextBox 8">
            <a:extLst>
              <a:ext uri="{FF2B5EF4-FFF2-40B4-BE49-F238E27FC236}">
                <a16:creationId xmlns:a16="http://schemas.microsoft.com/office/drawing/2014/main" id="{C78559D0-ACAA-4DD1-B133-6DD188F1FAB6}"/>
              </a:ext>
            </a:extLst>
          </p:cNvPr>
          <p:cNvSpPr txBox="1"/>
          <p:nvPr/>
        </p:nvSpPr>
        <p:spPr>
          <a:xfrm>
            <a:off x="1066800" y="4187796"/>
            <a:ext cx="2362200" cy="400110"/>
          </a:xfrm>
          <a:prstGeom prst="rect">
            <a:avLst/>
          </a:prstGeom>
          <a:noFill/>
        </p:spPr>
        <p:txBody>
          <a:bodyPr wrap="square" rtlCol="0">
            <a:spAutoFit/>
          </a:bodyPr>
          <a:lstStyle/>
          <a:p>
            <a:pPr algn="ctr"/>
            <a:r>
              <a:rPr lang="en-US" sz="2000" dirty="0"/>
              <a:t>“It is hopeless”</a:t>
            </a:r>
          </a:p>
        </p:txBody>
      </p:sp>
    </p:spTree>
    <p:extLst>
      <p:ext uri="{BB962C8B-B14F-4D97-AF65-F5344CB8AC3E}">
        <p14:creationId xmlns:p14="http://schemas.microsoft.com/office/powerpoint/2010/main" val="83317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AB2C3C1-AA2A-4B8E-8B70-FB56AED7268B}"/>
              </a:ext>
            </a:extLst>
          </p:cNvPr>
          <p:cNvPicPr>
            <a:picLocks noChangeAspect="1"/>
          </p:cNvPicPr>
          <p:nvPr/>
        </p:nvPicPr>
        <p:blipFill rotWithShape="1">
          <a:blip r:embed="rId3"/>
          <a:srcRect l="-402" t="4222" r="402" b="6748"/>
          <a:stretch/>
        </p:blipFill>
        <p:spPr>
          <a:xfrm>
            <a:off x="3182577" y="480060"/>
            <a:ext cx="4935347" cy="5897880"/>
          </a:xfrm>
          <a:prstGeom prst="rect">
            <a:avLst/>
          </a:prstGeom>
        </p:spPr>
      </p:pic>
      <p:pic>
        <p:nvPicPr>
          <p:cNvPr id="3" name="Picture 2">
            <a:extLst>
              <a:ext uri="{FF2B5EF4-FFF2-40B4-BE49-F238E27FC236}">
                <a16:creationId xmlns:a16="http://schemas.microsoft.com/office/drawing/2014/main" id="{79A77A16-2F6C-486C-9AC9-05F64B13EFF8}"/>
              </a:ext>
            </a:extLst>
          </p:cNvPr>
          <p:cNvPicPr>
            <a:picLocks noChangeAspect="1"/>
          </p:cNvPicPr>
          <p:nvPr/>
        </p:nvPicPr>
        <p:blipFill>
          <a:blip r:embed="rId4"/>
          <a:stretch>
            <a:fillRect/>
          </a:stretch>
        </p:blipFill>
        <p:spPr>
          <a:xfrm>
            <a:off x="0" y="0"/>
            <a:ext cx="685800" cy="6858000"/>
          </a:xfrm>
          <a:prstGeom prst="rect">
            <a:avLst/>
          </a:prstGeom>
        </p:spPr>
      </p:pic>
    </p:spTree>
    <p:extLst>
      <p:ext uri="{BB962C8B-B14F-4D97-AF65-F5344CB8AC3E}">
        <p14:creationId xmlns:p14="http://schemas.microsoft.com/office/powerpoint/2010/main" val="3937744150"/>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2712</Words>
  <Application>Microsoft Office PowerPoint</Application>
  <PresentationFormat>On-screen Show (4:3)</PresentationFormat>
  <Paragraphs>257</Paragraphs>
  <Slides>38</Slides>
  <Notes>33</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Abadi</vt:lpstr>
      <vt:lpstr>Arial</vt:lpstr>
      <vt:lpstr>Calibri</vt:lpstr>
      <vt:lpstr>Calibri Light</vt:lpstr>
      <vt:lpstr>Gotham-Book</vt:lpstr>
      <vt:lpstr>Impact</vt:lpstr>
      <vt:lpstr>Montserrat</vt:lpstr>
      <vt:lpstr>Verdana</vt:lpstr>
      <vt:lpstr>Office Theme</vt:lpstr>
      <vt:lpstr>Resilient &amp; Trauma-Informed Community  Trauma-Informed Supervision  </vt:lpstr>
      <vt:lpstr>PowerPoint Presentation</vt:lpstr>
      <vt:lpstr>PowerPoint Presentation</vt:lpstr>
      <vt:lpstr>Who are we today?   In the chat Name  Organization  Email Share one thing you hope to learn during our time together?</vt:lpstr>
      <vt:lpstr>PowerPoint Presentation</vt:lpstr>
      <vt:lpstr>What Is Trauma?  There are many ways to describe and categorize trauma.   Ultimately, it is the emotional and physical response to experiencing an event (or witnessing an event) that is dangerous, frightening, or life-threatening.</vt:lpstr>
      <vt:lpstr>How Trauma Affects the Mind  Trauma can provoke a wide array of emotional and cognitive reactions.    Trauma can also profoundly shape an individual’s worldview perception of personal safety and interpersonal relationships.</vt:lpstr>
      <vt:lpstr>PowerPoint Presentation</vt:lpstr>
      <vt:lpstr>PowerPoint Presentation</vt:lpstr>
      <vt:lpstr>PowerPoint Presentation</vt:lpstr>
      <vt:lpstr>PowerPoint Presentation</vt:lpstr>
      <vt:lpstr>A closer look at Secondary Trauma  1) Traumatic Stress 2) Complex Trauma 3) Re-Traumatization 4) Historical Trauma     5) Vicarious or Secondary Trauma Experiencing trauma-related psychological and physical symptoms in response to helping or empathizing with others who have experienced traumatic events.  This is very common among helping professionals working with trauma survivors.</vt:lpstr>
      <vt:lpstr>Why might secondary trauma be common among people in helping professions? </vt:lpstr>
      <vt:lpstr>PowerPoint Presentation</vt:lpstr>
      <vt:lpstr>PowerPoint Presentation</vt:lpstr>
      <vt:lpstr>PowerPoint Presentation</vt:lpstr>
      <vt:lpstr>What is the impact of unaddressed secondary trauma on the organization?  </vt:lpstr>
      <vt:lpstr>“The expectation that we can be immersed in suffering and loss daily and not be touched by it is as realistic as expecting to be able to walk through water and not get wet.” —Rachel Naomi Remen, MD</vt:lpstr>
      <vt:lpstr>PowerPoint Presentation</vt:lpstr>
      <vt:lpstr>What are the qualities of a good staff person working under your supervision?  </vt:lpstr>
      <vt:lpstr>Trauma-Informed Supervision </vt:lpstr>
      <vt:lpstr>Think of Trauma-Informed Supervision as a framework that shifts the way we think, understand and respond to behaviors and experiences within the workplace.    </vt:lpstr>
      <vt:lpstr>Trauma-Informed Supervision shifts the conversation away from “supervisor knows best” to “together, we can find solutions.”   </vt:lpstr>
      <vt:lpstr>Trauma-Informed Supervision starts with trauma-informed perspective shift AND utilizes a skillset of strategies built on new knowledge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Resources on the 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&amp; Trauma-Informed Community  Trauma-Informed Supervision</dc:title>
  <dc:creator>Beth Thier</dc:creator>
  <cp:lastModifiedBy>Beth Thier</cp:lastModifiedBy>
  <cp:revision>15</cp:revision>
  <dcterms:created xsi:type="dcterms:W3CDTF">2020-09-14T18:35:58Z</dcterms:created>
  <dcterms:modified xsi:type="dcterms:W3CDTF">2020-11-10T19:27:32Z</dcterms:modified>
</cp:coreProperties>
</file>