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tags/tag1.xml" ContentType="application/vnd.openxmlformats-officedocument.presentationml.tags+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8"/>
  </p:notesMasterIdLst>
  <p:sldIdLst>
    <p:sldId id="258" r:id="rId2"/>
    <p:sldId id="350" r:id="rId3"/>
    <p:sldId id="322" r:id="rId4"/>
    <p:sldId id="330" r:id="rId5"/>
    <p:sldId id="346" r:id="rId6"/>
    <p:sldId id="348" r:id="rId7"/>
    <p:sldId id="349" r:id="rId8"/>
    <p:sldId id="342" r:id="rId9"/>
    <p:sldId id="345" r:id="rId10"/>
    <p:sldId id="331" r:id="rId11"/>
    <p:sldId id="339" r:id="rId12"/>
    <p:sldId id="336" r:id="rId13"/>
    <p:sldId id="344" r:id="rId14"/>
    <p:sldId id="332" r:id="rId15"/>
    <p:sldId id="333" r:id="rId16"/>
    <p:sldId id="351" r:id="rId17"/>
    <p:sldId id="307" r:id="rId18"/>
    <p:sldId id="299" r:id="rId19"/>
    <p:sldId id="329" r:id="rId20"/>
    <p:sldId id="296" r:id="rId21"/>
    <p:sldId id="347" r:id="rId22"/>
    <p:sldId id="301" r:id="rId23"/>
    <p:sldId id="300" r:id="rId24"/>
    <p:sldId id="302" r:id="rId25"/>
    <p:sldId id="308" r:id="rId26"/>
    <p:sldId id="334" r:id="rId27"/>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76" autoAdjust="0"/>
    <p:restoredTop sz="51103" autoAdjust="0"/>
  </p:normalViewPr>
  <p:slideViewPr>
    <p:cSldViewPr snapToGrid="0">
      <p:cViewPr varScale="1">
        <p:scale>
          <a:sx n="55" d="100"/>
          <a:sy n="55" d="100"/>
        </p:scale>
        <p:origin x="3192"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7AFB838-C841-8F40-9380-75117606112E}" type="doc">
      <dgm:prSet loTypeId="urn:microsoft.com/office/officeart/2005/8/layout/venn1" loCatId="" qsTypeId="urn:microsoft.com/office/officeart/2005/8/quickstyle/simple1" qsCatId="simple" csTypeId="urn:microsoft.com/office/officeart/2005/8/colors/accent1_2" csCatId="accent1" phldr="1"/>
      <dgm:spPr/>
    </dgm:pt>
    <dgm:pt modelId="{97B91EB3-420D-344B-823C-909AB91C1B80}">
      <dgm:prSet phldrT="[Text]"/>
      <dgm:spPr/>
      <dgm:t>
        <a:bodyPr/>
        <a:lstStyle/>
        <a:p>
          <a:endParaRPr lang="en-US" dirty="0"/>
        </a:p>
        <a:p>
          <a:r>
            <a:rPr lang="en-US" dirty="0"/>
            <a:t>Thoughts</a:t>
          </a:r>
        </a:p>
      </dgm:t>
    </dgm:pt>
    <dgm:pt modelId="{4034C5F4-F1C6-7B47-AC33-EE2F11DFFC2A}" type="parTrans" cxnId="{B6BB7F6F-E793-2441-A67B-7B7222CF937C}">
      <dgm:prSet/>
      <dgm:spPr/>
      <dgm:t>
        <a:bodyPr/>
        <a:lstStyle/>
        <a:p>
          <a:endParaRPr lang="en-US"/>
        </a:p>
      </dgm:t>
    </dgm:pt>
    <dgm:pt modelId="{A1860869-ACE5-4348-8ED0-36B6F169D797}" type="sibTrans" cxnId="{B6BB7F6F-E793-2441-A67B-7B7222CF937C}">
      <dgm:prSet/>
      <dgm:spPr/>
      <dgm:t>
        <a:bodyPr/>
        <a:lstStyle/>
        <a:p>
          <a:endParaRPr lang="en-US"/>
        </a:p>
      </dgm:t>
    </dgm:pt>
    <dgm:pt modelId="{4D55FC1B-C067-CC47-8EFB-4C9F4D43BC7C}">
      <dgm:prSet phldrT="[Text]"/>
      <dgm:spPr/>
      <dgm:t>
        <a:bodyPr/>
        <a:lstStyle/>
        <a:p>
          <a:r>
            <a:rPr lang="en-US" dirty="0"/>
            <a:t>Interactions</a:t>
          </a:r>
        </a:p>
      </dgm:t>
    </dgm:pt>
    <dgm:pt modelId="{1EF0AEEB-4D69-3C42-9883-3025C0345427}" type="parTrans" cxnId="{F3F616A8-FE58-0041-8B23-21B9FF018AA5}">
      <dgm:prSet/>
      <dgm:spPr/>
      <dgm:t>
        <a:bodyPr/>
        <a:lstStyle/>
        <a:p>
          <a:endParaRPr lang="en-US"/>
        </a:p>
      </dgm:t>
    </dgm:pt>
    <dgm:pt modelId="{1D89186F-7697-3149-9436-4F53CD2F17ED}" type="sibTrans" cxnId="{F3F616A8-FE58-0041-8B23-21B9FF018AA5}">
      <dgm:prSet/>
      <dgm:spPr/>
      <dgm:t>
        <a:bodyPr/>
        <a:lstStyle/>
        <a:p>
          <a:endParaRPr lang="en-US"/>
        </a:p>
      </dgm:t>
    </dgm:pt>
    <dgm:pt modelId="{DB384999-7F00-EC40-A979-F62AECD5C0B6}">
      <dgm:prSet phldrT="[Text]"/>
      <dgm:spPr/>
      <dgm:t>
        <a:bodyPr/>
        <a:lstStyle/>
        <a:p>
          <a:r>
            <a:rPr lang="en-US" dirty="0"/>
            <a:t>Feelings</a:t>
          </a:r>
        </a:p>
      </dgm:t>
    </dgm:pt>
    <dgm:pt modelId="{B9A9BAB6-B72C-5741-ACFB-CFEBDE772F1D}" type="parTrans" cxnId="{85A1E9F9-8DA1-084B-A557-C3908A364011}">
      <dgm:prSet/>
      <dgm:spPr/>
      <dgm:t>
        <a:bodyPr/>
        <a:lstStyle/>
        <a:p>
          <a:endParaRPr lang="en-US"/>
        </a:p>
      </dgm:t>
    </dgm:pt>
    <dgm:pt modelId="{F0D83DD4-0A11-BA4C-BEBE-858C98DF0F3C}" type="sibTrans" cxnId="{85A1E9F9-8DA1-084B-A557-C3908A364011}">
      <dgm:prSet/>
      <dgm:spPr/>
      <dgm:t>
        <a:bodyPr/>
        <a:lstStyle/>
        <a:p>
          <a:endParaRPr lang="en-US"/>
        </a:p>
      </dgm:t>
    </dgm:pt>
    <dgm:pt modelId="{A188EACF-26BD-7341-B478-748457DE9B38}" type="pres">
      <dgm:prSet presAssocID="{57AFB838-C841-8F40-9380-75117606112E}" presName="compositeShape" presStyleCnt="0">
        <dgm:presLayoutVars>
          <dgm:chMax val="7"/>
          <dgm:dir/>
          <dgm:resizeHandles val="exact"/>
        </dgm:presLayoutVars>
      </dgm:prSet>
      <dgm:spPr/>
    </dgm:pt>
    <dgm:pt modelId="{3C184E10-961B-7640-9205-1B7F9E5C8EA4}" type="pres">
      <dgm:prSet presAssocID="{97B91EB3-420D-344B-823C-909AB91C1B80}" presName="circ1" presStyleLbl="vennNode1" presStyleIdx="0" presStyleCnt="3" custLinFactNeighborX="605" custLinFactNeighborY="76972"/>
      <dgm:spPr/>
    </dgm:pt>
    <dgm:pt modelId="{D523686E-C7EB-024A-A22C-85765AE6500F}" type="pres">
      <dgm:prSet presAssocID="{97B91EB3-420D-344B-823C-909AB91C1B80}" presName="circ1Tx" presStyleLbl="revTx" presStyleIdx="0" presStyleCnt="0">
        <dgm:presLayoutVars>
          <dgm:chMax val="0"/>
          <dgm:chPref val="0"/>
          <dgm:bulletEnabled val="1"/>
        </dgm:presLayoutVars>
      </dgm:prSet>
      <dgm:spPr/>
    </dgm:pt>
    <dgm:pt modelId="{9BB33F98-D6F8-114C-84E9-5ADB386F3793}" type="pres">
      <dgm:prSet presAssocID="{4D55FC1B-C067-CC47-8EFB-4C9F4D43BC7C}" presName="circ2" presStyleLbl="vennNode1" presStyleIdx="1" presStyleCnt="3" custLinFactNeighborX="4217" custLinFactNeighborY="-48725"/>
      <dgm:spPr/>
    </dgm:pt>
    <dgm:pt modelId="{85CB77FF-32B2-D144-9B83-28796EB14307}" type="pres">
      <dgm:prSet presAssocID="{4D55FC1B-C067-CC47-8EFB-4C9F4D43BC7C}" presName="circ2Tx" presStyleLbl="revTx" presStyleIdx="0" presStyleCnt="0">
        <dgm:presLayoutVars>
          <dgm:chMax val="0"/>
          <dgm:chPref val="0"/>
          <dgm:bulletEnabled val="1"/>
        </dgm:presLayoutVars>
      </dgm:prSet>
      <dgm:spPr/>
    </dgm:pt>
    <dgm:pt modelId="{A69DF7AB-F577-E747-94BD-73DFA3896584}" type="pres">
      <dgm:prSet presAssocID="{DB384999-7F00-EC40-A979-F62AECD5C0B6}" presName="circ3" presStyleLbl="vennNode1" presStyleIdx="2" presStyleCnt="3" custLinFactNeighborX="0" custLinFactNeighborY="-49152"/>
      <dgm:spPr/>
    </dgm:pt>
    <dgm:pt modelId="{C8F50337-8F19-AD46-BBED-968A827B9695}" type="pres">
      <dgm:prSet presAssocID="{DB384999-7F00-EC40-A979-F62AECD5C0B6}" presName="circ3Tx" presStyleLbl="revTx" presStyleIdx="0" presStyleCnt="0">
        <dgm:presLayoutVars>
          <dgm:chMax val="0"/>
          <dgm:chPref val="0"/>
          <dgm:bulletEnabled val="1"/>
        </dgm:presLayoutVars>
      </dgm:prSet>
      <dgm:spPr/>
    </dgm:pt>
  </dgm:ptLst>
  <dgm:cxnLst>
    <dgm:cxn modelId="{CCEC0218-2415-6E4C-9551-DB0FD1B35207}" type="presOf" srcId="{4D55FC1B-C067-CC47-8EFB-4C9F4D43BC7C}" destId="{85CB77FF-32B2-D144-9B83-28796EB14307}" srcOrd="1" destOrd="0" presId="urn:microsoft.com/office/officeart/2005/8/layout/venn1"/>
    <dgm:cxn modelId="{B1A55A32-8109-8A40-89E9-0DD71E13CC28}" type="presOf" srcId="{4D55FC1B-C067-CC47-8EFB-4C9F4D43BC7C}" destId="{9BB33F98-D6F8-114C-84E9-5ADB386F3793}" srcOrd="0" destOrd="0" presId="urn:microsoft.com/office/officeart/2005/8/layout/venn1"/>
    <dgm:cxn modelId="{3733D532-CDA8-1F47-BB57-0ED3FC43E0F4}" type="presOf" srcId="{DB384999-7F00-EC40-A979-F62AECD5C0B6}" destId="{C8F50337-8F19-AD46-BBED-968A827B9695}" srcOrd="1" destOrd="0" presId="urn:microsoft.com/office/officeart/2005/8/layout/venn1"/>
    <dgm:cxn modelId="{B6BB7F6F-E793-2441-A67B-7B7222CF937C}" srcId="{57AFB838-C841-8F40-9380-75117606112E}" destId="{97B91EB3-420D-344B-823C-909AB91C1B80}" srcOrd="0" destOrd="0" parTransId="{4034C5F4-F1C6-7B47-AC33-EE2F11DFFC2A}" sibTransId="{A1860869-ACE5-4348-8ED0-36B6F169D797}"/>
    <dgm:cxn modelId="{ECC17F71-2168-6F4E-827A-1FAD7F5ECCD9}" type="presOf" srcId="{57AFB838-C841-8F40-9380-75117606112E}" destId="{A188EACF-26BD-7341-B478-748457DE9B38}" srcOrd="0" destOrd="0" presId="urn:microsoft.com/office/officeart/2005/8/layout/venn1"/>
    <dgm:cxn modelId="{F2C5B98B-D037-214D-A22D-681C9985856D}" type="presOf" srcId="{97B91EB3-420D-344B-823C-909AB91C1B80}" destId="{D523686E-C7EB-024A-A22C-85765AE6500F}" srcOrd="1" destOrd="0" presId="urn:microsoft.com/office/officeart/2005/8/layout/venn1"/>
    <dgm:cxn modelId="{A25E6A97-37F5-CC4A-AED9-442468F8B3DD}" type="presOf" srcId="{97B91EB3-420D-344B-823C-909AB91C1B80}" destId="{3C184E10-961B-7640-9205-1B7F9E5C8EA4}" srcOrd="0" destOrd="0" presId="urn:microsoft.com/office/officeart/2005/8/layout/venn1"/>
    <dgm:cxn modelId="{F3F616A8-FE58-0041-8B23-21B9FF018AA5}" srcId="{57AFB838-C841-8F40-9380-75117606112E}" destId="{4D55FC1B-C067-CC47-8EFB-4C9F4D43BC7C}" srcOrd="1" destOrd="0" parTransId="{1EF0AEEB-4D69-3C42-9883-3025C0345427}" sibTransId="{1D89186F-7697-3149-9436-4F53CD2F17ED}"/>
    <dgm:cxn modelId="{606800C5-FB43-034F-9820-CD246A6C8CA8}" type="presOf" srcId="{DB384999-7F00-EC40-A979-F62AECD5C0B6}" destId="{A69DF7AB-F577-E747-94BD-73DFA3896584}" srcOrd="0" destOrd="0" presId="urn:microsoft.com/office/officeart/2005/8/layout/venn1"/>
    <dgm:cxn modelId="{85A1E9F9-8DA1-084B-A557-C3908A364011}" srcId="{57AFB838-C841-8F40-9380-75117606112E}" destId="{DB384999-7F00-EC40-A979-F62AECD5C0B6}" srcOrd="2" destOrd="0" parTransId="{B9A9BAB6-B72C-5741-ACFB-CFEBDE772F1D}" sibTransId="{F0D83DD4-0A11-BA4C-BEBE-858C98DF0F3C}"/>
    <dgm:cxn modelId="{31EA01A9-1C1C-AB41-B057-B131C2497CE2}" type="presParOf" srcId="{A188EACF-26BD-7341-B478-748457DE9B38}" destId="{3C184E10-961B-7640-9205-1B7F9E5C8EA4}" srcOrd="0" destOrd="0" presId="urn:microsoft.com/office/officeart/2005/8/layout/venn1"/>
    <dgm:cxn modelId="{9E7989AA-695A-0D4D-84B5-1DF95C94C090}" type="presParOf" srcId="{A188EACF-26BD-7341-B478-748457DE9B38}" destId="{D523686E-C7EB-024A-A22C-85765AE6500F}" srcOrd="1" destOrd="0" presId="urn:microsoft.com/office/officeart/2005/8/layout/venn1"/>
    <dgm:cxn modelId="{439C10D4-1E67-254D-8D31-45AFAAA77FD6}" type="presParOf" srcId="{A188EACF-26BD-7341-B478-748457DE9B38}" destId="{9BB33F98-D6F8-114C-84E9-5ADB386F3793}" srcOrd="2" destOrd="0" presId="urn:microsoft.com/office/officeart/2005/8/layout/venn1"/>
    <dgm:cxn modelId="{31804214-F8C7-534F-8610-0074DEFA54C7}" type="presParOf" srcId="{A188EACF-26BD-7341-B478-748457DE9B38}" destId="{85CB77FF-32B2-D144-9B83-28796EB14307}" srcOrd="3" destOrd="0" presId="urn:microsoft.com/office/officeart/2005/8/layout/venn1"/>
    <dgm:cxn modelId="{58BD9344-BE6B-084E-A361-DE80757C832C}" type="presParOf" srcId="{A188EACF-26BD-7341-B478-748457DE9B38}" destId="{A69DF7AB-F577-E747-94BD-73DFA3896584}" srcOrd="4" destOrd="0" presId="urn:microsoft.com/office/officeart/2005/8/layout/venn1"/>
    <dgm:cxn modelId="{DEFBB5D8-B498-574C-A3C8-A51C7318A09F}" type="presParOf" srcId="{A188EACF-26BD-7341-B478-748457DE9B38}" destId="{C8F50337-8F19-AD46-BBED-968A827B9695}" srcOrd="5" destOrd="0" presId="urn:microsoft.com/office/officeart/2005/8/layout/ven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C184E10-961B-7640-9205-1B7F9E5C8EA4}">
      <dsp:nvSpPr>
        <dsp:cNvPr id="0" name=""/>
        <dsp:cNvSpPr/>
      </dsp:nvSpPr>
      <dsp:spPr>
        <a:xfrm>
          <a:off x="530310" y="1321767"/>
          <a:ext cx="1445448" cy="1445448"/>
        </a:xfrm>
        <a:prstGeom prst="ellipse">
          <a:avLst/>
        </a:prstGeom>
        <a:solidFill>
          <a:schemeClr val="accent1">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n-US" sz="1400" kern="1200" dirty="0"/>
        </a:p>
        <a:p>
          <a:pPr marL="0" lvl="0" indent="0" algn="ctr" defTabSz="622300">
            <a:lnSpc>
              <a:spcPct val="90000"/>
            </a:lnSpc>
            <a:spcBef>
              <a:spcPct val="0"/>
            </a:spcBef>
            <a:spcAft>
              <a:spcPct val="35000"/>
            </a:spcAft>
            <a:buNone/>
          </a:pPr>
          <a:r>
            <a:rPr lang="en-US" sz="1400" kern="1200" dirty="0"/>
            <a:t>Thoughts</a:t>
          </a:r>
        </a:p>
      </dsp:txBody>
      <dsp:txXfrm>
        <a:off x="723037" y="1574721"/>
        <a:ext cx="1059995" cy="650451"/>
      </dsp:txXfrm>
    </dsp:sp>
    <dsp:sp modelId="{9BB33F98-D6F8-114C-84E9-5ADB386F3793}">
      <dsp:nvSpPr>
        <dsp:cNvPr id="0" name=""/>
        <dsp:cNvSpPr/>
      </dsp:nvSpPr>
      <dsp:spPr>
        <a:xfrm>
          <a:off x="1043131" y="408291"/>
          <a:ext cx="1445448" cy="1445448"/>
        </a:xfrm>
        <a:prstGeom prst="ellipse">
          <a:avLst/>
        </a:prstGeom>
        <a:solidFill>
          <a:schemeClr val="accent1">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r>
            <a:rPr lang="en-US" sz="1400" kern="1200" dirty="0"/>
            <a:t>Interactions</a:t>
          </a:r>
        </a:p>
      </dsp:txBody>
      <dsp:txXfrm>
        <a:off x="1485198" y="781699"/>
        <a:ext cx="867268" cy="794996"/>
      </dsp:txXfrm>
    </dsp:sp>
    <dsp:sp modelId="{A69DF7AB-F577-E747-94BD-73DFA3896584}">
      <dsp:nvSpPr>
        <dsp:cNvPr id="0" name=""/>
        <dsp:cNvSpPr/>
      </dsp:nvSpPr>
      <dsp:spPr>
        <a:xfrm>
          <a:off x="0" y="402119"/>
          <a:ext cx="1445448" cy="1445448"/>
        </a:xfrm>
        <a:prstGeom prst="ellipse">
          <a:avLst/>
        </a:prstGeom>
        <a:solidFill>
          <a:schemeClr val="accent1">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r>
            <a:rPr lang="en-US" sz="1400" kern="1200" dirty="0"/>
            <a:t>Feelings</a:t>
          </a:r>
        </a:p>
      </dsp:txBody>
      <dsp:txXfrm>
        <a:off x="136113" y="775527"/>
        <a:ext cx="867268" cy="794996"/>
      </dsp:txXfrm>
    </dsp:sp>
  </dsp:spTree>
</dsp:drawing>
</file>

<file path=ppt/diagrams/layout1.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DB73310-231A-4684-B895-919CA5749284}" type="datetimeFigureOut">
              <a:rPr lang="en-US" smtClean="0"/>
              <a:t>2/18/2022</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C1A1407-BFA8-4666-9553-BB8D19624FB6}" type="slidenum">
              <a:rPr lang="en-US" smtClean="0"/>
              <a:t>‹#›</a:t>
            </a:fld>
            <a:endParaRPr lang="en-US"/>
          </a:p>
        </p:txBody>
      </p:sp>
    </p:spTree>
    <p:extLst>
      <p:ext uri="{BB962C8B-B14F-4D97-AF65-F5344CB8AC3E}">
        <p14:creationId xmlns:p14="http://schemas.microsoft.com/office/powerpoint/2010/main" val="128698379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3" Type="http://schemas.openxmlformats.org/officeDocument/2006/relationships/hyperlink" Target="https://www.youtube.com/watch?v=cDDWvj_q-o8&amp;feature=youtu.be" TargetMode="External"/><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www.dropbox.com/sh/v6u35s0xzpmk6v9/AADCdUOg3LXPNCbYZhhKCX6La?dl=0" TargetMode="External"/><Relationship Id="rId2" Type="http://schemas.openxmlformats.org/officeDocument/2006/relationships/slide" Target="../slides/slide2.xml"/><Relationship Id="rId1" Type="http://schemas.openxmlformats.org/officeDocument/2006/relationships/notesMaster" Target="../notesMasters/notesMaster1.xml"/><Relationship Id="rId5" Type="http://schemas.openxmlformats.org/officeDocument/2006/relationships/hyperlink" Target="https://www.youtube.com/watch?v=1Evwgu369Jw" TargetMode="External"/><Relationship Id="rId4" Type="http://schemas.openxmlformats.org/officeDocument/2006/relationships/hyperlink" Target="https://www.youtube.com/watch?v=cDDWvj_q-o8" TargetMode="External"/></Relationships>
</file>

<file path=ppt/notesSlides/_rels/notesSlide20.xml.rels><?xml version="1.0" encoding="UTF-8" standalone="yes"?>
<Relationships xmlns="http://schemas.openxmlformats.org/package/2006/relationships"><Relationship Id="rId3" Type="http://schemas.openxmlformats.org/officeDocument/2006/relationships/hyperlink" Target="https://www.youtube.com/watch?v=1Evwgu369Jw" TargetMode="External"/><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baseline="0" dirty="0"/>
          </a:p>
        </p:txBody>
      </p:sp>
      <p:sp>
        <p:nvSpPr>
          <p:cNvPr id="4" name="Slide Number Placeholder 3"/>
          <p:cNvSpPr>
            <a:spLocks noGrp="1"/>
          </p:cNvSpPr>
          <p:nvPr>
            <p:ph type="sldNum" sz="quarter" idx="10"/>
          </p:nvPr>
        </p:nvSpPr>
        <p:spPr/>
        <p:txBody>
          <a:bodyPr/>
          <a:lstStyle/>
          <a:p>
            <a:fld id="{7C1A1407-BFA8-4666-9553-BB8D19624FB6}" type="slidenum">
              <a:rPr lang="en-US" smtClean="0"/>
              <a:t>1</a:t>
            </a:fld>
            <a:endParaRPr lang="en-US"/>
          </a:p>
        </p:txBody>
      </p:sp>
    </p:spTree>
    <p:extLst>
      <p:ext uri="{BB962C8B-B14F-4D97-AF65-F5344CB8AC3E}">
        <p14:creationId xmlns:p14="http://schemas.microsoft.com/office/powerpoint/2010/main" val="330486548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baseline="0" dirty="0"/>
              <a:t>Talking Points/Script:</a:t>
            </a:r>
          </a:p>
          <a:p>
            <a:endParaRPr lang="en-US" b="0" baseline="0" dirty="0"/>
          </a:p>
          <a:p>
            <a:r>
              <a:rPr lang="en-US" b="0" baseline="0" dirty="0"/>
              <a:t>Let’s talk about your first impressions of the film.</a:t>
            </a:r>
          </a:p>
          <a:p>
            <a:endParaRPr lang="en-US" b="0" baseline="0" dirty="0"/>
          </a:p>
          <a:p>
            <a:r>
              <a:rPr lang="en-US" b="0" baseline="0" dirty="0"/>
              <a:t>What stood out to you? </a:t>
            </a:r>
          </a:p>
          <a:p>
            <a:r>
              <a:rPr lang="en-US" b="0" baseline="0" dirty="0"/>
              <a:t>What ideas were going through your mind?</a:t>
            </a:r>
          </a:p>
          <a:p>
            <a:r>
              <a:rPr lang="en-US" b="0" baseline="0" dirty="0"/>
              <a:t>Did anything surprise you?</a:t>
            </a:r>
          </a:p>
          <a:p>
            <a:endParaRPr lang="en-US" b="0" baseline="0" dirty="0"/>
          </a:p>
          <a:p>
            <a:r>
              <a:rPr lang="en-US" b="0" baseline="0" dirty="0"/>
              <a:t>OPTIONAL: Break into pair or threes and discuss anything that stood out. </a:t>
            </a:r>
          </a:p>
          <a:p>
            <a:r>
              <a:rPr lang="en-US" b="0" baseline="0" dirty="0"/>
              <a:t>OPTIONAL: Use Table Talk Guide if in person</a:t>
            </a:r>
          </a:p>
          <a:p>
            <a:endParaRPr lang="en-US" b="0" baseline="0" dirty="0"/>
          </a:p>
          <a:p>
            <a:endParaRPr lang="en-US" b="0" baseline="0" dirty="0"/>
          </a:p>
        </p:txBody>
      </p:sp>
      <p:sp>
        <p:nvSpPr>
          <p:cNvPr id="4" name="Slide Number Placeholder 3"/>
          <p:cNvSpPr>
            <a:spLocks noGrp="1"/>
          </p:cNvSpPr>
          <p:nvPr>
            <p:ph type="sldNum" sz="quarter" idx="10"/>
          </p:nvPr>
        </p:nvSpPr>
        <p:spPr/>
        <p:txBody>
          <a:bodyPr/>
          <a:lstStyle/>
          <a:p>
            <a:fld id="{0E00F9DB-FBAF-4ABE-8D31-278B5DD8945B}" type="slidenum">
              <a:rPr lang="en-US" smtClean="0"/>
              <a:t>10</a:t>
            </a:fld>
            <a:endParaRPr lang="en-US"/>
          </a:p>
        </p:txBody>
      </p:sp>
    </p:spTree>
    <p:extLst>
      <p:ext uri="{BB962C8B-B14F-4D97-AF65-F5344CB8AC3E}">
        <p14:creationId xmlns:p14="http://schemas.microsoft.com/office/powerpoint/2010/main" val="95432441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8583" lvl="0" defTabSz="931570">
              <a:defRPr/>
            </a:pPr>
            <a:r>
              <a:rPr lang="en-US" baseline="0" dirty="0"/>
              <a:t>Talking Points:</a:t>
            </a:r>
          </a:p>
          <a:p>
            <a:pPr marL="180033" lvl="0" indent="-171450" defTabSz="931570">
              <a:buFont typeface="Arial" panose="020B0604020202020204" pitchFamily="34" charset="0"/>
              <a:buChar char="•"/>
              <a:defRPr/>
            </a:pPr>
            <a:r>
              <a:rPr lang="en-US" baseline="0" dirty="0"/>
              <a:t>ACEs </a:t>
            </a:r>
            <a:r>
              <a:rPr lang="en-US" u="sng" baseline="0" dirty="0"/>
              <a:t>can be </a:t>
            </a:r>
            <a:r>
              <a:rPr lang="en-US" baseline="0" dirty="0"/>
              <a:t>at the root of many common health and social issues shown here</a:t>
            </a:r>
          </a:p>
          <a:p>
            <a:pPr marL="180033" lvl="0" indent="-171450" defTabSz="931570">
              <a:buFont typeface="Arial" panose="020B0604020202020204" pitchFamily="34" charset="0"/>
              <a:buChar char="•"/>
              <a:defRPr/>
            </a:pPr>
            <a:r>
              <a:rPr lang="en-US" baseline="0" dirty="0"/>
              <a:t>ACEs are a strong predictor of future health issues</a:t>
            </a:r>
          </a:p>
          <a:p>
            <a:pPr marL="180033" lvl="0" indent="-171450" defTabSz="931570">
              <a:buFont typeface="Arial" panose="020B0604020202020204" pitchFamily="34" charset="0"/>
              <a:buChar char="•"/>
              <a:defRPr/>
            </a:pPr>
            <a:r>
              <a:rPr lang="en-US" baseline="0" dirty="0"/>
              <a:t>Our community is already doing much work in these areas</a:t>
            </a:r>
          </a:p>
          <a:p>
            <a:pPr marL="180033" lvl="0" indent="-171450" defTabSz="931570">
              <a:buFont typeface="Arial" panose="020B0604020202020204" pitchFamily="34" charset="0"/>
              <a:buChar char="•"/>
              <a:defRPr/>
            </a:pPr>
            <a:r>
              <a:rPr lang="en-US" baseline="0" dirty="0"/>
              <a:t>Imagine if everyone doing this work were united in working on ACEs as well</a:t>
            </a:r>
          </a:p>
          <a:p>
            <a:pPr marL="8583" lvl="0" defTabSz="931570">
              <a:defRPr/>
            </a:pPr>
            <a:endParaRPr lang="en-US" baseline="0" dirty="0"/>
          </a:p>
          <a:p>
            <a:pPr marL="8583" lvl="0" defTabSz="931570">
              <a:defRPr/>
            </a:pPr>
            <a:endParaRPr lang="en-US" baseline="0" dirty="0"/>
          </a:p>
          <a:p>
            <a:pPr marL="8583" lvl="0" defTabSz="931570">
              <a:defRPr/>
            </a:pPr>
            <a:endParaRPr lang="en-US" baseline="0" dirty="0"/>
          </a:p>
          <a:p>
            <a:pPr marL="8583" lvl="0" defTabSz="931570">
              <a:defRPr/>
            </a:pPr>
            <a:r>
              <a:rPr lang="en-US" baseline="0" dirty="0"/>
              <a:t>Script:</a:t>
            </a:r>
          </a:p>
          <a:p>
            <a:pPr marL="8583" lvl="0" defTabSz="931570">
              <a:defRPr/>
            </a:pPr>
            <a:endParaRPr lang="en-US" baseline="0" dirty="0"/>
          </a:p>
          <a:p>
            <a:pPr marL="8583" lvl="0" defTabSz="931570">
              <a:defRPr/>
            </a:pPr>
            <a:r>
              <a:rPr lang="en-US" baseline="0" dirty="0"/>
              <a:t>In the film, Laura Porter from Washington state said that if we can get this information flowing through communities, people will create very wise actions.  Let’s dig deeper into what information we heard and what it means for our community in determining our actions.</a:t>
            </a:r>
          </a:p>
          <a:p>
            <a:pPr marL="8583" lvl="0" defTabSz="931570">
              <a:defRPr/>
            </a:pPr>
            <a:endParaRPr lang="en-US" baseline="0" dirty="0"/>
          </a:p>
          <a:p>
            <a:pPr marL="8583" lvl="0" defTabSz="931570">
              <a:defRPr/>
            </a:pPr>
            <a:r>
              <a:rPr lang="en-US" baseline="0" dirty="0"/>
              <a:t>One of the main points in the film is that ACEs are often at the root of dozens of health and well-being outcomes, and that ACEs are common in virtually all populations.  </a:t>
            </a:r>
          </a:p>
          <a:p>
            <a:pPr marL="8583" lvl="0" defTabSz="931570">
              <a:defRPr/>
            </a:pPr>
            <a:endParaRPr lang="en-US" baseline="0" dirty="0"/>
          </a:p>
          <a:p>
            <a:pPr marL="8583" lvl="0" defTabSz="931570">
              <a:defRPr/>
            </a:pPr>
            <a:r>
              <a:rPr lang="en-US" baseline="0" dirty="0"/>
              <a:t>Dr. Burke Harris said, “When you look at ACEs they’re actually a stronger predictor of ischemic heart disease than any of the traditional risk factors...and yet I was never trained on this in one day in Medical School.”</a:t>
            </a:r>
          </a:p>
          <a:p>
            <a:pPr marL="8583" lvl="0" defTabSz="931570">
              <a:defRPr/>
            </a:pPr>
            <a:endParaRPr lang="en-US" baseline="0" dirty="0"/>
          </a:p>
          <a:p>
            <a:pPr marL="8583" lvl="0" defTabSz="931570">
              <a:defRPr/>
            </a:pPr>
            <a:r>
              <a:rPr lang="en-US" baseline="0" dirty="0"/>
              <a:t>She spoke later of the need to “reduce the dose of adversity” for children as a way of preventing the impacts from trauma.  And yet, we also saw that only 5% of the $3 trillion spent on healthcare in our country is spent on prevention.</a:t>
            </a:r>
          </a:p>
          <a:p>
            <a:pPr marL="8583" lvl="0" defTabSz="931570">
              <a:defRPr/>
            </a:pPr>
            <a:endParaRPr lang="en-US" baseline="0" dirty="0"/>
          </a:p>
          <a:p>
            <a:pPr marL="8583" lvl="0" defTabSz="931570">
              <a:defRPr/>
            </a:pPr>
            <a:r>
              <a:rPr lang="en-US" baseline="0" dirty="0"/>
              <a:t>Think about all the work this community does to directly address all of these more than 40 conditions and disorders that may be rooted in ACEs.  How heavily does that work focus on the present situation and treating the outcomes that may have resulted from ACEs?  While that work continues, think about what else we could be doing to address a potential root cause of these health outcomes that may not be getting addressed?</a:t>
            </a:r>
          </a:p>
          <a:p>
            <a:pPr marL="8583" lvl="0" defTabSz="931570">
              <a:defRPr/>
            </a:pPr>
            <a:endParaRPr lang="en-US" baseline="0" dirty="0"/>
          </a:p>
          <a:p>
            <a:pPr marL="8583" lvl="0" defTabSz="931570">
              <a:defRPr/>
            </a:pPr>
            <a:r>
              <a:rPr lang="en-US" baseline="0" dirty="0"/>
              <a:t>We still need good interventions to respond to all of these problems; however, if we apply our knowledge and understanding about ACEs, we have an opportunity to reduce the risk for all of these health and community problems. </a:t>
            </a:r>
            <a:endParaRPr lang="en-US" dirty="0"/>
          </a:p>
        </p:txBody>
      </p:sp>
      <p:sp>
        <p:nvSpPr>
          <p:cNvPr id="4" name="Slide Number Placeholder 3"/>
          <p:cNvSpPr>
            <a:spLocks noGrp="1"/>
          </p:cNvSpPr>
          <p:nvPr>
            <p:ph type="sldNum" sz="quarter" idx="10"/>
          </p:nvPr>
        </p:nvSpPr>
        <p:spPr/>
        <p:txBody>
          <a:bodyPr/>
          <a:lstStyle/>
          <a:p>
            <a:fld id="{2668E62F-46D1-4D03-8747-F78199DF52DC}" type="slidenum">
              <a:rPr lang="en-US" smtClean="0"/>
              <a:t>11</a:t>
            </a:fld>
            <a:endParaRPr lang="en-US"/>
          </a:p>
        </p:txBody>
      </p:sp>
    </p:spTree>
    <p:extLst>
      <p:ext uri="{BB962C8B-B14F-4D97-AF65-F5344CB8AC3E}">
        <p14:creationId xmlns:p14="http://schemas.microsoft.com/office/powerpoint/2010/main" val="345395011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solidFill>
                  <a:srgbClr val="C00000"/>
                </a:solidFill>
              </a:rPr>
              <a:t>Talking Points:</a:t>
            </a:r>
          </a:p>
          <a:p>
            <a:pPr marL="171450" indent="-171450">
              <a:buFont typeface="Arial" panose="020B0604020202020204" pitchFamily="34" charset="0"/>
              <a:buChar char="•"/>
            </a:pPr>
            <a:r>
              <a:rPr lang="en-US" baseline="0" dirty="0">
                <a:solidFill>
                  <a:srgbClr val="C00000"/>
                </a:solidFill>
              </a:rPr>
              <a:t>Trauma has a ripple effect through a community, but so does resilience</a:t>
            </a:r>
          </a:p>
          <a:p>
            <a:pPr marL="171450" indent="-171450">
              <a:buFont typeface="Arial" panose="020B0604020202020204" pitchFamily="34" charset="0"/>
              <a:buChar char="•"/>
            </a:pPr>
            <a:r>
              <a:rPr lang="en-US" baseline="0" dirty="0">
                <a:solidFill>
                  <a:srgbClr val="C00000"/>
                </a:solidFill>
              </a:rPr>
              <a:t>Each child’s trauma impacts their family dynamics, which impacts the family’s connections with systems, which impacts the culture of a community, including stigma.</a:t>
            </a:r>
          </a:p>
          <a:p>
            <a:pPr marL="171450" indent="-171450">
              <a:buFont typeface="Arial" panose="020B0604020202020204" pitchFamily="34" charset="0"/>
              <a:buChar char="•"/>
            </a:pPr>
            <a:r>
              <a:rPr lang="en-US" baseline="0" dirty="0">
                <a:solidFill>
                  <a:srgbClr val="C00000"/>
                </a:solidFill>
              </a:rPr>
              <a:t>Resilience can be built at any level, and it will ripple back from the community to the system to the family to the child</a:t>
            </a:r>
          </a:p>
          <a:p>
            <a:endParaRPr lang="en-US" baseline="0" dirty="0">
              <a:solidFill>
                <a:srgbClr val="C00000"/>
              </a:solidFill>
            </a:endParaRPr>
          </a:p>
          <a:p>
            <a:endParaRPr lang="en-US" baseline="0" dirty="0">
              <a:solidFill>
                <a:srgbClr val="C00000"/>
              </a:solidFill>
            </a:endParaRPr>
          </a:p>
          <a:p>
            <a:endParaRPr lang="en-US" baseline="0" dirty="0">
              <a:solidFill>
                <a:srgbClr val="C00000"/>
              </a:solidFill>
            </a:endParaRPr>
          </a:p>
          <a:p>
            <a:r>
              <a:rPr lang="en-US" baseline="0" dirty="0">
                <a:solidFill>
                  <a:srgbClr val="C00000"/>
                </a:solidFill>
              </a:rPr>
              <a:t>Script:</a:t>
            </a:r>
          </a:p>
          <a:p>
            <a:endParaRPr lang="en-US" baseline="0" dirty="0">
              <a:solidFill>
                <a:srgbClr val="C00000"/>
              </a:solidFill>
            </a:endParaRPr>
          </a:p>
          <a:p>
            <a:r>
              <a:rPr lang="en-US" baseline="0" dirty="0">
                <a:solidFill>
                  <a:srgbClr val="C00000"/>
                </a:solidFill>
              </a:rPr>
              <a:t>Another way of looking at this is to think about how the effects of trauma ripple beyond a single child out into the community, and how the community affects that child. In the film, we saw how ACEs affected not just children, but their families, and that the ACEs experienced by a parent when they were a child can continue on in the lives of their own children.  This is why we need to understand the context, or environments, in which ACEs occur.</a:t>
            </a:r>
          </a:p>
          <a:p>
            <a:endParaRPr lang="en-US" baseline="0" dirty="0">
              <a:solidFill>
                <a:srgbClr val="C00000"/>
              </a:solidFill>
            </a:endParaRPr>
          </a:p>
          <a:p>
            <a:r>
              <a:rPr lang="en-US" baseline="0" dirty="0">
                <a:solidFill>
                  <a:srgbClr val="C00000"/>
                </a:solidFill>
              </a:rPr>
              <a:t>Trauma experienced by a child also impacts the well-being of that child’s whole family and how well the family is able to function. Those families interact with organizations, and with larger systems in the community like county services, healthcare, and schools, and affect their ability to function. When organizations and system struggle to address the trauma of families, these ripples expand and impact the health and well-being of the entire community. Collective traumas, and our reactions to them, help determine our community’s values and culture, and how we treat each other as people. </a:t>
            </a:r>
          </a:p>
          <a:p>
            <a:endParaRPr lang="en-US" baseline="0" dirty="0">
              <a:solidFill>
                <a:srgbClr val="C00000"/>
              </a:solidFill>
            </a:endParaRPr>
          </a:p>
          <a:p>
            <a:r>
              <a:rPr lang="en-US" baseline="0" dirty="0">
                <a:solidFill>
                  <a:srgbClr val="C00000"/>
                </a:solidFill>
              </a:rPr>
              <a:t>To be a trauma-informed community, we need to understand how the traumas of children impact all of us collectively, and we need to respond with actions that build resilience. Resilience has a ripple effect as well. If we can build resilience in a child, it can spread into their family. By supporting families, we can see the effect of that resilience in their children, but also in how they interact with organizations and systems, and ultimately improve the health and well-being of our community. This is why we want to learn to recognize trauma, but also focus our actions on building resilience. </a:t>
            </a:r>
          </a:p>
          <a:p>
            <a:endParaRPr lang="en-US" baseline="0" dirty="0">
              <a:solidFill>
                <a:srgbClr val="C00000"/>
              </a:solidFill>
            </a:endParaRPr>
          </a:p>
          <a:p>
            <a:r>
              <a:rPr lang="en-US" baseline="0" dirty="0">
                <a:solidFill>
                  <a:srgbClr val="C00000"/>
                </a:solidFill>
              </a:rPr>
              <a:t>As Dr. Shonkoff said in the film, “If we want to produce dramatic impacts on the outcomes for kids experiencing toxic stress, we have to transform the lives of the adults who are taking care of them…We need to do more than give parents information and advice; we need to build their capabilities.”</a:t>
            </a:r>
          </a:p>
          <a:p>
            <a:endParaRPr lang="en-US" baseline="0" dirty="0">
              <a:solidFill>
                <a:srgbClr val="C00000"/>
              </a:solidFill>
            </a:endParaRPr>
          </a:p>
          <a:p>
            <a:endParaRPr lang="en-US" baseline="0" dirty="0">
              <a:solidFill>
                <a:srgbClr val="C00000"/>
              </a:solidFill>
            </a:endParaRPr>
          </a:p>
          <a:p>
            <a:r>
              <a:rPr lang="en-US" baseline="0" dirty="0">
                <a:solidFill>
                  <a:srgbClr val="C00000"/>
                </a:solidFill>
              </a:rPr>
              <a:t>At the individual level, we can disrupt the cycle of trauma by providing support, by letting people be heard, by understanding one another, by recognizing each other’s dignity. At an organizational level, we can disrupt the cycle through our practices, who we hire, what corporate or organizational culture we promote, through policies and practices that ensure that the people we serve have a voice and that their needs are understood. </a:t>
            </a:r>
          </a:p>
          <a:p>
            <a:endParaRPr lang="en-US" baseline="0" dirty="0">
              <a:solidFill>
                <a:srgbClr val="C00000"/>
              </a:solidFill>
            </a:endParaRPr>
          </a:p>
          <a:p>
            <a:endParaRPr lang="en-US" baseline="0" dirty="0">
              <a:solidFill>
                <a:srgbClr val="C00000"/>
              </a:solidFill>
            </a:endParaRPr>
          </a:p>
        </p:txBody>
      </p:sp>
      <p:sp>
        <p:nvSpPr>
          <p:cNvPr id="4" name="Slide Number Placeholder 3"/>
          <p:cNvSpPr>
            <a:spLocks noGrp="1"/>
          </p:cNvSpPr>
          <p:nvPr>
            <p:ph type="sldNum" sz="quarter" idx="10"/>
          </p:nvPr>
        </p:nvSpPr>
        <p:spPr/>
        <p:txBody>
          <a:bodyPr/>
          <a:lstStyle/>
          <a:p>
            <a:fld id="{0E00F9DB-FBAF-4ABE-8D31-278B5DD8945B}" type="slidenum">
              <a:rPr lang="en-US" smtClean="0"/>
              <a:t>12</a:t>
            </a:fld>
            <a:endParaRPr lang="en-US"/>
          </a:p>
        </p:txBody>
      </p:sp>
    </p:spTree>
    <p:extLst>
      <p:ext uri="{BB962C8B-B14F-4D97-AF65-F5344CB8AC3E}">
        <p14:creationId xmlns:p14="http://schemas.microsoft.com/office/powerpoint/2010/main" val="373025362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Talking Points:</a:t>
            </a:r>
          </a:p>
          <a:p>
            <a:pPr marL="171450" indent="-171450">
              <a:buFont typeface="Arial" panose="020B0604020202020204" pitchFamily="34" charset="0"/>
              <a:buChar char="•"/>
            </a:pPr>
            <a:r>
              <a:rPr lang="en-US" baseline="0" dirty="0"/>
              <a:t>ACEs are common and are not specific to a particular population, but the context in which they occur can impact people’s ability to cope with them.</a:t>
            </a:r>
          </a:p>
          <a:p>
            <a:pPr marL="171450" indent="-171450">
              <a:buFont typeface="Arial" panose="020B0604020202020204" pitchFamily="34" charset="0"/>
              <a:buChar char="•"/>
            </a:pPr>
            <a:r>
              <a:rPr lang="en-US" baseline="0" dirty="0"/>
              <a:t>We must understand the underlying context in which ACEs occur, shown here as the roots of the tree.</a:t>
            </a:r>
          </a:p>
          <a:p>
            <a:pPr marL="171450" indent="-171450">
              <a:buFont typeface="Arial" panose="020B0604020202020204" pitchFamily="34" charset="0"/>
              <a:buChar char="•"/>
            </a:pPr>
            <a:r>
              <a:rPr lang="en-US" baseline="0" dirty="0"/>
              <a:t>Adverse Community Environments can exacerbate the impact of ACEs and create more barriers to building resilience.</a:t>
            </a:r>
          </a:p>
          <a:p>
            <a:endParaRPr lang="en-US" baseline="0" dirty="0"/>
          </a:p>
          <a:p>
            <a:endParaRPr lang="en-US" baseline="0" dirty="0"/>
          </a:p>
          <a:p>
            <a:r>
              <a:rPr lang="en-US" baseline="0" dirty="0"/>
              <a:t>Script:</a:t>
            </a:r>
          </a:p>
          <a:p>
            <a:endParaRPr lang="en-US" baseline="0" dirty="0"/>
          </a:p>
          <a:p>
            <a:r>
              <a:rPr lang="en-US" baseline="0" dirty="0"/>
              <a:t>Then there are the ways we build resilience at a societal level. This includes having an understanding of the context underlying trauma, and what conditions in our community keep that cycle in place. </a:t>
            </a:r>
          </a:p>
          <a:p>
            <a:endParaRPr lang="en-US" baseline="0" dirty="0"/>
          </a:p>
          <a:p>
            <a:r>
              <a:rPr lang="en-US" baseline="0" dirty="0"/>
              <a:t>This slide portrays the ACEs we learned about in the film as branches on a tree—they are visible and above ground. These are what we see happening in children’s lives, and their effects are felt later in life, in their health and wellbeing as an adult. The bottom half of this slide shows a deeper layer—also called ACEs—Adverse Community Environments. These are not incidents in a child’s life, but are life conditions that surround them. These can be chronic situations that can compound the effects of the ACEs that occur in a child’s life. These adverse environments, such as poverty and discrimination, create more favorable conditions for adversity. As an example, if you are racially diverse in our culture, you are at a higher risk of discrimination than those from the dominant culture, which creates an environment that could exacerbate the effects of any ACEs that you experience in the “above ground” part of this image.  </a:t>
            </a:r>
          </a:p>
          <a:p>
            <a:endParaRPr lang="en-US" baseline="0" dirty="0"/>
          </a:p>
          <a:p>
            <a:r>
              <a:rPr lang="en-US" baseline="0" dirty="0"/>
              <a:t>This is why trauma-informed care must be applied with an eye for equity. We can’t just respond to an incident. We need to understand the context in which it occurred and give it the attention it needs. Children who live in more adverse environments may need more complex care.</a:t>
            </a:r>
          </a:p>
          <a:p>
            <a:endParaRPr lang="en-US" baseline="0" dirty="0"/>
          </a:p>
          <a:p>
            <a:r>
              <a:rPr lang="en-US" baseline="0" dirty="0"/>
              <a:t>Keep these adverse community environments in mind along with the ACEs we saw in the film. They provide context to what both children and adults are living with.</a:t>
            </a:r>
          </a:p>
        </p:txBody>
      </p:sp>
      <p:sp>
        <p:nvSpPr>
          <p:cNvPr id="4" name="Slide Number Placeholder 3"/>
          <p:cNvSpPr>
            <a:spLocks noGrp="1"/>
          </p:cNvSpPr>
          <p:nvPr>
            <p:ph type="sldNum" sz="quarter" idx="10"/>
          </p:nvPr>
        </p:nvSpPr>
        <p:spPr/>
        <p:txBody>
          <a:bodyPr/>
          <a:lstStyle/>
          <a:p>
            <a:fld id="{00A93353-4BE1-45A7-9A11-0DFD53E7D25F}" type="slidenum">
              <a:rPr lang="en-US" smtClean="0"/>
              <a:t>13</a:t>
            </a:fld>
            <a:endParaRPr lang="en-US"/>
          </a:p>
        </p:txBody>
      </p:sp>
    </p:spTree>
    <p:extLst>
      <p:ext uri="{BB962C8B-B14F-4D97-AF65-F5344CB8AC3E}">
        <p14:creationId xmlns:p14="http://schemas.microsoft.com/office/powerpoint/2010/main" val="75462150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Talking Points:</a:t>
            </a:r>
          </a:p>
          <a:p>
            <a:pPr marL="171450" indent="-171450">
              <a:buFont typeface="Arial" panose="020B0604020202020204" pitchFamily="34" charset="0"/>
              <a:buChar char="•"/>
            </a:pPr>
            <a:r>
              <a:rPr lang="en-US" dirty="0"/>
              <a:t>It’s easy to get caught up in the actual ACE score, and it’s important to understand that there is more to ACEs than the number.</a:t>
            </a:r>
          </a:p>
          <a:p>
            <a:pPr marL="171450" indent="-171450">
              <a:buFont typeface="Arial" panose="020B0604020202020204" pitchFamily="34" charset="0"/>
              <a:buChar char="•"/>
            </a:pPr>
            <a:r>
              <a:rPr lang="en-US" dirty="0"/>
              <a:t>The original ACE study grouped experiences into 10 categories—these are not the only ACEs</a:t>
            </a:r>
          </a:p>
          <a:p>
            <a:pPr marL="171450" indent="-171450">
              <a:buFont typeface="Arial" panose="020B0604020202020204" pitchFamily="34" charset="0"/>
              <a:buChar char="•"/>
            </a:pPr>
            <a:r>
              <a:rPr lang="en-US" dirty="0"/>
              <a:t>ACEs are only part of the picture of what impacts adult health—the diagram from the CDC shows other internal and external factors.</a:t>
            </a:r>
          </a:p>
          <a:p>
            <a:pPr marL="171450" indent="-171450">
              <a:buFont typeface="Arial" panose="020B0604020202020204" pitchFamily="34" charset="0"/>
              <a:buChar char="•"/>
            </a:pPr>
            <a:r>
              <a:rPr lang="en-US" dirty="0"/>
              <a:t>An ACE score simply accounts for whether the experience happened, not what its effect is. </a:t>
            </a:r>
          </a:p>
          <a:p>
            <a:pPr marL="171450" indent="-171450">
              <a:buFont typeface="Arial" panose="020B0604020202020204" pitchFamily="34" charset="0"/>
              <a:buChar char="•"/>
            </a:pPr>
            <a:r>
              <a:rPr lang="en-US" dirty="0"/>
              <a:t>Trauma is subjective—what is traumatic to one person may not be traumatic to others.</a:t>
            </a:r>
          </a:p>
          <a:p>
            <a:pPr marL="171450" indent="-171450">
              <a:buFont typeface="Arial" panose="020B0604020202020204" pitchFamily="34" charset="0"/>
              <a:buChar char="•"/>
            </a:pPr>
            <a:r>
              <a:rPr lang="en-US" dirty="0"/>
              <a:t>ACEs don’t have to be a lifelong risk factor or a source of shame because we can always build resilience.</a:t>
            </a:r>
          </a:p>
          <a:p>
            <a:pPr marL="171450" indent="-171450">
              <a:buFont typeface="Arial" panose="020B0604020202020204" pitchFamily="34" charset="0"/>
              <a:buChar char="•"/>
            </a:pPr>
            <a:endParaRPr lang="en-US" dirty="0"/>
          </a:p>
          <a:p>
            <a:endParaRPr lang="en-US" dirty="0"/>
          </a:p>
          <a:p>
            <a:endParaRPr lang="en-US" dirty="0"/>
          </a:p>
          <a:p>
            <a:r>
              <a:rPr lang="en-US" dirty="0"/>
              <a:t>Script:</a:t>
            </a:r>
          </a:p>
          <a:p>
            <a:endParaRPr lang="en-US" dirty="0"/>
          </a:p>
          <a:p>
            <a:r>
              <a:rPr lang="en-US" dirty="0"/>
              <a:t>In doing that work, we need to remember that we are not just our ACE score.</a:t>
            </a:r>
          </a:p>
          <a:p>
            <a:endParaRPr lang="en-US" dirty="0"/>
          </a:p>
          <a:p>
            <a:r>
              <a:rPr lang="en-US" dirty="0"/>
              <a:t>We heard from Dr. Anda in the film that ACEs are common, and we saw how the adults he spoke to were able to understand their own health and well-being by learning more about their own ACEs</a:t>
            </a:r>
            <a:r>
              <a:rPr lang="en-US" baseline="0" dirty="0"/>
              <a:t>.  We also heard the recommendation that ACEs be screened by medical providers at the well-child visit.</a:t>
            </a:r>
          </a:p>
          <a:p>
            <a:endParaRPr lang="en-US" baseline="0" dirty="0"/>
          </a:p>
          <a:p>
            <a:r>
              <a:rPr lang="en-US" baseline="0" dirty="0"/>
              <a:t>What we need to remember about the ACE Study is that it wasn’t just about 10 ACEs. The study categorized several hundred types of trauma into 10 categories that became known as ACEs, but these are not the only traumas that affect us in life.  </a:t>
            </a:r>
          </a:p>
          <a:p>
            <a:endParaRPr lang="en-US" baseline="0" dirty="0"/>
          </a:p>
          <a:p>
            <a:endParaRPr lang="en-US" dirty="0"/>
          </a:p>
          <a:p>
            <a:r>
              <a:rPr lang="en-US" dirty="0"/>
              <a:t>An ACE score can provide us with an</a:t>
            </a:r>
            <a:r>
              <a:rPr lang="en-US" baseline="0" dirty="0"/>
              <a:t> understanding of our risk for poor health outcomes, but it also has limitations. While it is easy to focus on that score, an ACE score is not the same as the identity of a child or an adult. A high ACE score is not something to be ashamed of, because even a child who experiences a high level of ACEs can live a healthy and thriving adult life</a:t>
            </a:r>
            <a:r>
              <a:rPr lang="en-US" b="1" baseline="0" dirty="0"/>
              <a:t>. An ACE score simply accounts for whether the experience happened.</a:t>
            </a:r>
            <a:r>
              <a:rPr lang="en-US" baseline="0" dirty="0"/>
              <a:t> They do NOT have to represent a lifelong risk factor. </a:t>
            </a:r>
            <a:r>
              <a:rPr lang="en-US" b="1" baseline="0" dirty="0"/>
              <a:t>Because</a:t>
            </a:r>
            <a:r>
              <a:rPr lang="en-US" baseline="0" dirty="0"/>
              <a:t>…</a:t>
            </a:r>
          </a:p>
        </p:txBody>
      </p:sp>
      <p:sp>
        <p:nvSpPr>
          <p:cNvPr id="4" name="Slide Number Placeholder 3"/>
          <p:cNvSpPr>
            <a:spLocks noGrp="1"/>
          </p:cNvSpPr>
          <p:nvPr>
            <p:ph type="sldNum" sz="quarter" idx="10"/>
          </p:nvPr>
        </p:nvSpPr>
        <p:spPr/>
        <p:txBody>
          <a:bodyPr/>
          <a:lstStyle/>
          <a:p>
            <a:fld id="{00A93353-4BE1-45A7-9A11-0DFD53E7D25F}" type="slidenum">
              <a:rPr lang="en-US" smtClean="0"/>
              <a:t>14</a:t>
            </a:fld>
            <a:endParaRPr lang="en-US"/>
          </a:p>
        </p:txBody>
      </p:sp>
    </p:spTree>
    <p:extLst>
      <p:ext uri="{BB962C8B-B14F-4D97-AF65-F5344CB8AC3E}">
        <p14:creationId xmlns:p14="http://schemas.microsoft.com/office/powerpoint/2010/main" val="339680487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Talking Points:</a:t>
            </a:r>
          </a:p>
          <a:p>
            <a:pPr marL="171450" indent="-171450">
              <a:buFont typeface="Arial" panose="020B0604020202020204" pitchFamily="34" charset="0"/>
              <a:buChar char="•"/>
            </a:pPr>
            <a:r>
              <a:rPr lang="en-US" dirty="0"/>
              <a:t>Resilience can be built at any time in someone’s life and is a buffer to the effects of ACEs.</a:t>
            </a:r>
          </a:p>
          <a:p>
            <a:pPr marL="171450" indent="-171450">
              <a:buFont typeface="Arial" panose="020B0604020202020204" pitchFamily="34" charset="0"/>
              <a:buChar char="•"/>
            </a:pPr>
            <a:r>
              <a:rPr lang="en-US" dirty="0"/>
              <a:t>Resilience is the introduction of protective factors in someone’s life</a:t>
            </a:r>
          </a:p>
          <a:p>
            <a:pPr marL="171450" indent="-171450">
              <a:buFont typeface="Arial" panose="020B0604020202020204" pitchFamily="34" charset="0"/>
              <a:buChar char="•"/>
            </a:pPr>
            <a:r>
              <a:rPr lang="en-US" dirty="0"/>
              <a:t>Resilience must be built equitably—some people have higher needs than others</a:t>
            </a:r>
          </a:p>
          <a:p>
            <a:pPr marL="171450" indent="-171450">
              <a:buFont typeface="Arial" panose="020B0604020202020204" pitchFamily="34" charset="0"/>
              <a:buChar char="•"/>
            </a:pPr>
            <a:r>
              <a:rPr lang="en-US" dirty="0"/>
              <a:t>A single, positive, stable adult relationship can form the basis of building resilience—this is why we need to develop empathy skills, which we’ll discuss next.</a:t>
            </a:r>
          </a:p>
          <a:p>
            <a:endParaRPr lang="en-US" dirty="0"/>
          </a:p>
          <a:p>
            <a:endParaRPr lang="en-US" dirty="0"/>
          </a:p>
          <a:p>
            <a:r>
              <a:rPr lang="en-US" dirty="0"/>
              <a:t>Script:</a:t>
            </a:r>
          </a:p>
          <a:p>
            <a:endParaRPr lang="en-US" dirty="0"/>
          </a:p>
          <a:p>
            <a:r>
              <a:rPr lang="en-US" dirty="0"/>
              <a:t>Although we may have experienced ACEs in our lives, we are also able to build resilience. It is through the development of resilience that risk for poor health outcomes can be reduced. </a:t>
            </a:r>
          </a:p>
          <a:p>
            <a:endParaRPr lang="en-US" dirty="0"/>
          </a:p>
          <a:p>
            <a:r>
              <a:rPr lang="en-US" dirty="0"/>
              <a:t>We heard in the film that resilience is not something you’re born with. It’s something that gets built over time, throughout our lives.  </a:t>
            </a:r>
          </a:p>
          <a:p>
            <a:endParaRPr lang="en-US" dirty="0"/>
          </a:p>
          <a:p>
            <a:r>
              <a:rPr lang="en-US" baseline="0" dirty="0"/>
              <a:t>Dr. Shonkoff also said, “We need to put to bed forever the sense that children who are born under disadvantaged circumstances are doomed to poor life outcomes. Science is saying that is not true.”</a:t>
            </a:r>
          </a:p>
          <a:p>
            <a:endParaRPr lang="en-US" baseline="0" dirty="0"/>
          </a:p>
          <a:p>
            <a:r>
              <a:rPr lang="en-US" baseline="0" dirty="0" err="1"/>
              <a:t>Reslience</a:t>
            </a:r>
            <a:r>
              <a:rPr lang="en-US" baseline="0" dirty="0"/>
              <a:t> must also be built equitably, with the understanding that traumas occur in the context of adverse community environments. We need to consider the context in which we build resilience for individuals and families.</a:t>
            </a:r>
            <a:endParaRPr lang="en-US" dirty="0"/>
          </a:p>
          <a:p>
            <a:endParaRPr lang="en-US" baseline="0" dirty="0"/>
          </a:p>
          <a:p>
            <a:r>
              <a:rPr lang="en-US" baseline="0" dirty="0"/>
              <a:t>It can begin as simply as a positive relationship.  One of the key learnings from the film is that “scientific research points to the presence of a </a:t>
            </a:r>
            <a:r>
              <a:rPr lang="en-US" b="1" i="1" u="sng" baseline="0" dirty="0">
                <a:highlight>
                  <a:srgbClr val="FFFF00"/>
                </a:highlight>
              </a:rPr>
              <a:t>stable, caring adult </a:t>
            </a:r>
            <a:r>
              <a:rPr lang="en-US" baseline="0" dirty="0"/>
              <a:t>in a child’s life as the key to building the skills of resilience.” </a:t>
            </a:r>
          </a:p>
          <a:p>
            <a:endParaRPr lang="en-US" baseline="0" dirty="0"/>
          </a:p>
          <a:p>
            <a:r>
              <a:rPr lang="en-US" baseline="0" dirty="0"/>
              <a:t>Before we get into the subject of empathy, does anyone have any questions? Feel free to use the chat or unmute yourself.</a:t>
            </a:r>
          </a:p>
          <a:p>
            <a:endParaRPr lang="en-US" baseline="0" dirty="0"/>
          </a:p>
          <a:p>
            <a:endParaRPr lang="en-US" dirty="0"/>
          </a:p>
        </p:txBody>
      </p:sp>
      <p:sp>
        <p:nvSpPr>
          <p:cNvPr id="4" name="Slide Number Placeholder 3"/>
          <p:cNvSpPr>
            <a:spLocks noGrp="1"/>
          </p:cNvSpPr>
          <p:nvPr>
            <p:ph type="sldNum" sz="quarter" idx="10"/>
          </p:nvPr>
        </p:nvSpPr>
        <p:spPr/>
        <p:txBody>
          <a:bodyPr/>
          <a:lstStyle/>
          <a:p>
            <a:fld id="{00A93353-4BE1-45A7-9A11-0DFD53E7D25F}" type="slidenum">
              <a:rPr lang="en-US" smtClean="0"/>
              <a:t>15</a:t>
            </a:fld>
            <a:endParaRPr lang="en-US"/>
          </a:p>
        </p:txBody>
      </p:sp>
    </p:spTree>
    <p:extLst>
      <p:ext uri="{BB962C8B-B14F-4D97-AF65-F5344CB8AC3E}">
        <p14:creationId xmlns:p14="http://schemas.microsoft.com/office/powerpoint/2010/main" val="419071740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OPTIONAL BREAK before getting into subject of empathy.</a:t>
            </a:r>
          </a:p>
          <a:p>
            <a:endParaRPr lang="en-US" dirty="0"/>
          </a:p>
          <a:p>
            <a:r>
              <a:rPr lang="en-US" dirty="0"/>
              <a:t>You might ask for questions at this point.</a:t>
            </a:r>
          </a:p>
          <a:p>
            <a:endParaRPr lang="en-US" dirty="0"/>
          </a:p>
        </p:txBody>
      </p:sp>
      <p:sp>
        <p:nvSpPr>
          <p:cNvPr id="4" name="Slide Number Placeholder 3"/>
          <p:cNvSpPr>
            <a:spLocks noGrp="1"/>
          </p:cNvSpPr>
          <p:nvPr>
            <p:ph type="sldNum" sz="quarter" idx="10"/>
          </p:nvPr>
        </p:nvSpPr>
        <p:spPr/>
        <p:txBody>
          <a:bodyPr/>
          <a:lstStyle/>
          <a:p>
            <a:fld id="{00A93353-4BE1-45A7-9A11-0DFD53E7D25F}" type="slidenum">
              <a:rPr lang="en-US" smtClean="0"/>
              <a:t>16</a:t>
            </a:fld>
            <a:endParaRPr lang="en-US"/>
          </a:p>
        </p:txBody>
      </p:sp>
    </p:spTree>
    <p:extLst>
      <p:ext uri="{BB962C8B-B14F-4D97-AF65-F5344CB8AC3E}">
        <p14:creationId xmlns:p14="http://schemas.microsoft.com/office/powerpoint/2010/main" val="176961400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Talking Points:</a:t>
            </a:r>
          </a:p>
          <a:p>
            <a:pPr marL="171450" indent="-171450">
              <a:buFont typeface="Arial" panose="020B0604020202020204" pitchFamily="34" charset="0"/>
              <a:buChar char="•"/>
            </a:pPr>
            <a:r>
              <a:rPr lang="en-US" baseline="0" dirty="0"/>
              <a:t>We started by shifting our perspective from “what’s wrong with you” to “what happened to you.” </a:t>
            </a:r>
          </a:p>
          <a:p>
            <a:pPr marL="171450" indent="-171450">
              <a:buFont typeface="Arial" panose="020B0604020202020204" pitchFamily="34" charset="0"/>
              <a:buChar char="•"/>
            </a:pPr>
            <a:r>
              <a:rPr lang="en-US" baseline="0" dirty="0"/>
              <a:t>Up to now, we have focused on the professional perspective, but now we are going to look at our roles as individuals and fellow human beings.</a:t>
            </a:r>
          </a:p>
          <a:p>
            <a:pPr marL="171450" indent="-171450">
              <a:buFont typeface="Arial" panose="020B0604020202020204" pitchFamily="34" charset="0"/>
              <a:buChar char="•"/>
            </a:pPr>
            <a:r>
              <a:rPr lang="en-US" baseline="0" dirty="0"/>
              <a:t>Before talking about empathy, we need to see this as a journey that we have been on and will continue</a:t>
            </a:r>
          </a:p>
          <a:p>
            <a:pPr marL="171450" indent="-171450">
              <a:buFont typeface="Arial" panose="020B0604020202020204" pitchFamily="34" charset="0"/>
              <a:buChar char="•"/>
            </a:pPr>
            <a:r>
              <a:rPr lang="en-US" baseline="0" dirty="0"/>
              <a:t>Review the points on the slide and give personal examples if you are comfortable.</a:t>
            </a:r>
          </a:p>
          <a:p>
            <a:pPr marL="171450" indent="-171450">
              <a:buFont typeface="Arial" panose="020B0604020202020204" pitchFamily="34" charset="0"/>
              <a:buChar char="•"/>
            </a:pPr>
            <a:r>
              <a:rPr lang="en-US" baseline="0" dirty="0"/>
              <a:t>We are all on this journey together, so be kind to yourself and others.</a:t>
            </a:r>
          </a:p>
          <a:p>
            <a:endParaRPr lang="en-US" baseline="0" dirty="0"/>
          </a:p>
          <a:p>
            <a:endParaRPr lang="en-US" baseline="0" dirty="0"/>
          </a:p>
          <a:p>
            <a:r>
              <a:rPr lang="en-US" baseline="0" dirty="0"/>
              <a:t>Script:</a:t>
            </a:r>
          </a:p>
          <a:p>
            <a:endParaRPr lang="en-US" baseline="0" dirty="0"/>
          </a:p>
          <a:p>
            <a:r>
              <a:rPr lang="en-US" baseline="0" dirty="0"/>
              <a:t>This is where we personalize the framework and talk about how you as an individual can build resilience by improving your empathy skills.</a:t>
            </a:r>
          </a:p>
          <a:p>
            <a:endParaRPr lang="en-US" baseline="0" dirty="0"/>
          </a:p>
          <a:p>
            <a:r>
              <a:rPr lang="en-US" baseline="0" dirty="0"/>
              <a:t>We mentioned that one of the goals of the Foundation sessions is to encourage a perspective shift towards a different way of thinking about the community around us.  One important step to making that shift come more easily is to accept the journey we are all on towards being more trauma-informed.</a:t>
            </a:r>
          </a:p>
          <a:p>
            <a:endParaRPr lang="en-US" baseline="0" dirty="0"/>
          </a:p>
          <a:p>
            <a:r>
              <a:rPr lang="en-US" baseline="0" dirty="0"/>
              <a:t>(review bullet points and give personal examples if helpful, offer examples)</a:t>
            </a:r>
          </a:p>
          <a:p>
            <a:endParaRPr lang="en-US" baseline="0" dirty="0"/>
          </a:p>
          <a:p>
            <a:r>
              <a:rPr lang="en-US" baseline="0" dirty="0"/>
              <a:t>(For all bullet points, note that these statements may STILL be true)</a:t>
            </a:r>
          </a:p>
          <a:p>
            <a:endParaRPr lang="en-US" baseline="0" dirty="0"/>
          </a:p>
          <a:p>
            <a:r>
              <a:rPr lang="en-US" baseline="0" dirty="0"/>
              <a:t>Take-</a:t>
            </a:r>
            <a:r>
              <a:rPr lang="en-US" baseline="0" dirty="0" err="1"/>
              <a:t>aways</a:t>
            </a:r>
            <a:r>
              <a:rPr lang="en-US" baseline="0" dirty="0"/>
              <a:t>:</a:t>
            </a:r>
          </a:p>
          <a:p>
            <a:r>
              <a:rPr lang="en-US" baseline="0" dirty="0"/>
              <a:t>As we continue our conversations today, keep in mind that this is not a place for shaming or blaming of ourselves or others.  If we know better, we will do better. We have all made mistakes or missteps, and we will continue to do so because we will never be perfect.  Recognizing this is an important step as we develop our empathy skills.</a:t>
            </a:r>
          </a:p>
          <a:p>
            <a:endParaRPr lang="en-US" baseline="0" dirty="0"/>
          </a:p>
        </p:txBody>
      </p:sp>
      <p:sp>
        <p:nvSpPr>
          <p:cNvPr id="4" name="Slide Number Placeholder 3"/>
          <p:cNvSpPr>
            <a:spLocks noGrp="1"/>
          </p:cNvSpPr>
          <p:nvPr>
            <p:ph type="sldNum" sz="quarter" idx="10"/>
          </p:nvPr>
        </p:nvSpPr>
        <p:spPr/>
        <p:txBody>
          <a:bodyPr/>
          <a:lstStyle/>
          <a:p>
            <a:fld id="{7C1A1407-BFA8-4666-9553-BB8D19624FB6}" type="slidenum">
              <a:rPr lang="en-US" smtClean="0"/>
              <a:t>17</a:t>
            </a:fld>
            <a:endParaRPr lang="en-US"/>
          </a:p>
        </p:txBody>
      </p:sp>
    </p:spTree>
    <p:extLst>
      <p:ext uri="{BB962C8B-B14F-4D97-AF65-F5344CB8AC3E}">
        <p14:creationId xmlns:p14="http://schemas.microsoft.com/office/powerpoint/2010/main" val="401418313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VIDEO: Queue up in advance, let ads play</a:t>
            </a:r>
          </a:p>
          <a:p>
            <a:r>
              <a:rPr lang="en-US" dirty="0">
                <a:hlinkClick r:id="rId3"/>
              </a:rPr>
              <a:t>https://www.youtube.com/watch?v=cDDWvj_q-o8&amp;feature=youtu.be</a:t>
            </a:r>
            <a:endParaRPr lang="en-US" b="1" dirty="0"/>
          </a:p>
          <a:p>
            <a:endParaRPr lang="en-US" dirty="0"/>
          </a:p>
          <a:p>
            <a:r>
              <a:rPr lang="en-US" dirty="0"/>
              <a:t>Talking Points:</a:t>
            </a:r>
          </a:p>
          <a:p>
            <a:pPr marL="171450" indent="-171450">
              <a:buFont typeface="Arial" panose="020B0604020202020204" pitchFamily="34" charset="0"/>
              <a:buChar char="•"/>
            </a:pPr>
            <a:r>
              <a:rPr lang="en-US" dirty="0"/>
              <a:t>This video helps show you what empathy looks like.</a:t>
            </a:r>
          </a:p>
          <a:p>
            <a:pPr marL="171450" indent="-171450">
              <a:buFont typeface="Arial" panose="020B0604020202020204" pitchFamily="34" charset="0"/>
              <a:buChar char="•"/>
            </a:pPr>
            <a:r>
              <a:rPr lang="en-US" dirty="0"/>
              <a:t>It is based in healthcare but applies to all areas.</a:t>
            </a:r>
          </a:p>
          <a:p>
            <a:pPr marL="171450" indent="-171450">
              <a:buFont typeface="Arial" panose="020B0604020202020204" pitchFamily="34" charset="0"/>
              <a:buChar char="•"/>
            </a:pPr>
            <a:r>
              <a:rPr lang="en-US" dirty="0"/>
              <a:t>It can be emotional, so please practice self-care.</a:t>
            </a:r>
          </a:p>
          <a:p>
            <a:pPr marL="171450" indent="-171450">
              <a:buFont typeface="Arial" panose="020B0604020202020204" pitchFamily="34" charset="0"/>
              <a:buChar char="•"/>
            </a:pPr>
            <a:r>
              <a:rPr lang="en-US" dirty="0"/>
              <a:t>Discuss afterwards what people experienced.</a:t>
            </a:r>
          </a:p>
          <a:p>
            <a:endParaRPr lang="en-US" dirty="0"/>
          </a:p>
          <a:p>
            <a:endParaRPr lang="en-US" dirty="0"/>
          </a:p>
          <a:p>
            <a:r>
              <a:rPr lang="en-US" dirty="0"/>
              <a:t>Script:</a:t>
            </a:r>
          </a:p>
          <a:p>
            <a:r>
              <a:rPr lang="en-US" dirty="0"/>
              <a:t> </a:t>
            </a:r>
          </a:p>
          <a:p>
            <a:r>
              <a:rPr lang="en-US" dirty="0"/>
              <a:t>This short video helps define what empathy looks like. It helps put it in perspective by showing you examples of the kinds of situations people are in that you may not be aware of. </a:t>
            </a:r>
          </a:p>
          <a:p>
            <a:endParaRPr lang="en-US" dirty="0"/>
          </a:p>
          <a:p>
            <a:r>
              <a:rPr lang="en-US" dirty="0"/>
              <a:t>It was designed specifically for healthcare, but the message really gets across well.  It can be quite emotional, so please be prepared for that.</a:t>
            </a:r>
          </a:p>
          <a:p>
            <a:endParaRPr lang="en-US" dirty="0"/>
          </a:p>
          <a:p>
            <a:r>
              <a:rPr lang="en-US" dirty="0"/>
              <a:t>After video: what did you feel when you watched this video? What did you notice? </a:t>
            </a:r>
          </a:p>
          <a:p>
            <a:endParaRPr lang="en-US" dirty="0"/>
          </a:p>
          <a:p>
            <a:r>
              <a:rPr lang="en-US" dirty="0"/>
              <a:t>Facilitators: give any examples of what you noticed. Have you had similar experiences. One example: think about how the woman with the therapy dog, who is celebrating her wedding anniversary, may have to work harder to be empathetic to the family visiting their loved one for the last time. Have others approached situations from very different places like in this situation? Ask for feedback.</a:t>
            </a:r>
          </a:p>
          <a:p>
            <a:endParaRPr lang="en-US" dirty="0"/>
          </a:p>
        </p:txBody>
      </p:sp>
      <p:sp>
        <p:nvSpPr>
          <p:cNvPr id="4" name="Slide Number Placeholder 3"/>
          <p:cNvSpPr>
            <a:spLocks noGrp="1"/>
          </p:cNvSpPr>
          <p:nvPr>
            <p:ph type="sldNum" sz="quarter" idx="10"/>
          </p:nvPr>
        </p:nvSpPr>
        <p:spPr/>
        <p:txBody>
          <a:bodyPr/>
          <a:lstStyle/>
          <a:p>
            <a:fld id="{7C1A1407-BFA8-4666-9553-BB8D19624FB6}" type="slidenum">
              <a:rPr lang="en-US" smtClean="0"/>
              <a:t>18</a:t>
            </a:fld>
            <a:endParaRPr lang="en-US"/>
          </a:p>
        </p:txBody>
      </p:sp>
    </p:spTree>
    <p:extLst>
      <p:ext uri="{BB962C8B-B14F-4D97-AF65-F5344CB8AC3E}">
        <p14:creationId xmlns:p14="http://schemas.microsoft.com/office/powerpoint/2010/main" val="428286417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8"/>
        <p:cNvGrpSpPr/>
        <p:nvPr/>
      </p:nvGrpSpPr>
      <p:grpSpPr>
        <a:xfrm>
          <a:off x="0" y="0"/>
          <a:ext cx="0" cy="0"/>
          <a:chOff x="0" y="0"/>
          <a:chExt cx="0" cy="0"/>
        </a:xfrm>
      </p:grpSpPr>
      <p:sp>
        <p:nvSpPr>
          <p:cNvPr id="289" name="Google Shape;289;g2484229c1c_0_1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0" name="Google Shape;290;g2484229c1c_0_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b="1" dirty="0"/>
              <a:t>Talking Points:</a:t>
            </a:r>
          </a:p>
          <a:p>
            <a:pPr marL="171450" lvl="0" indent="-171450" algn="l" rtl="0">
              <a:spcBef>
                <a:spcPts val="0"/>
              </a:spcBef>
              <a:spcAft>
                <a:spcPts val="0"/>
              </a:spcAft>
              <a:buFont typeface="Arial" panose="020B0604020202020204" pitchFamily="34" charset="0"/>
              <a:buChar char="•"/>
            </a:pPr>
            <a:r>
              <a:rPr lang="en-US" b="1" dirty="0"/>
              <a:t>Share Handout 2</a:t>
            </a:r>
          </a:p>
          <a:p>
            <a:pPr marL="171450" lvl="0" indent="-171450" algn="l" rtl="0">
              <a:spcBef>
                <a:spcPts val="0"/>
              </a:spcBef>
              <a:spcAft>
                <a:spcPts val="0"/>
              </a:spcAft>
              <a:buFont typeface="Arial" panose="020B0604020202020204" pitchFamily="34" charset="0"/>
              <a:buChar char="•"/>
            </a:pPr>
            <a:r>
              <a:rPr lang="en-US" b="0" dirty="0"/>
              <a:t>We’ll hear about Theresa Wiseman’s work in the next video: she studied empathy in the nursing profession.</a:t>
            </a:r>
          </a:p>
          <a:p>
            <a:pPr marL="171450" lvl="0" indent="-171450" algn="l" rtl="0">
              <a:spcBef>
                <a:spcPts val="0"/>
              </a:spcBef>
              <a:spcAft>
                <a:spcPts val="0"/>
              </a:spcAft>
              <a:buFont typeface="Arial" panose="020B0604020202020204" pitchFamily="34" charset="0"/>
              <a:buChar char="•"/>
            </a:pPr>
            <a:r>
              <a:rPr lang="en-US" b="0" dirty="0"/>
              <a:t>Empathy initially appears to happen in isolated incidents, but as you practice it, it becomes more of the way you are</a:t>
            </a:r>
          </a:p>
          <a:p>
            <a:pPr marL="171450" lvl="0" indent="-171450" algn="l" rtl="0">
              <a:spcBef>
                <a:spcPts val="0"/>
              </a:spcBef>
              <a:spcAft>
                <a:spcPts val="0"/>
              </a:spcAft>
              <a:buFont typeface="Arial" panose="020B0604020202020204" pitchFamily="34" charset="0"/>
              <a:buChar char="•"/>
            </a:pPr>
            <a:r>
              <a:rPr lang="en-US" b="0" dirty="0"/>
              <a:t>Being empathetic is a practice. It must be practiced over time to become second nature.</a:t>
            </a:r>
          </a:p>
          <a:p>
            <a:pPr marL="171450" lvl="0" indent="-171450" algn="l" rtl="0">
              <a:spcBef>
                <a:spcPts val="0"/>
              </a:spcBef>
              <a:spcAft>
                <a:spcPts val="0"/>
              </a:spcAft>
              <a:buFont typeface="Arial" panose="020B0604020202020204" pitchFamily="34" charset="0"/>
              <a:buChar char="•"/>
            </a:pPr>
            <a:endParaRPr lang="en-US" b="0" dirty="0"/>
          </a:p>
          <a:p>
            <a:pPr marL="0" lvl="0" indent="0" algn="l" rtl="0">
              <a:spcBef>
                <a:spcPts val="0"/>
              </a:spcBef>
              <a:spcAft>
                <a:spcPts val="0"/>
              </a:spcAft>
              <a:buNone/>
            </a:pPr>
            <a:endParaRPr lang="en-US" b="1" dirty="0"/>
          </a:p>
          <a:p>
            <a:pPr marL="0" lvl="0" indent="0" algn="l" rtl="0">
              <a:spcBef>
                <a:spcPts val="0"/>
              </a:spcBef>
              <a:spcAft>
                <a:spcPts val="0"/>
              </a:spcAft>
              <a:buNone/>
            </a:pPr>
            <a:endParaRPr lang="en-US" b="1" dirty="0"/>
          </a:p>
          <a:p>
            <a:pPr marL="0" lvl="0" indent="0" algn="l" rtl="0">
              <a:spcBef>
                <a:spcPts val="0"/>
              </a:spcBef>
              <a:spcAft>
                <a:spcPts val="0"/>
              </a:spcAft>
              <a:buNone/>
            </a:pPr>
            <a:r>
              <a:rPr lang="en-US" b="1" dirty="0"/>
              <a:t>Script:</a:t>
            </a:r>
          </a:p>
          <a:p>
            <a:pPr marL="0" lvl="0" indent="0" algn="l" rtl="0">
              <a:spcBef>
                <a:spcPts val="0"/>
              </a:spcBef>
              <a:spcAft>
                <a:spcPts val="0"/>
              </a:spcAft>
              <a:buNone/>
            </a:pPr>
            <a:endParaRPr lang="en-US" b="1" dirty="0"/>
          </a:p>
          <a:p>
            <a:pPr marL="0" lvl="0" indent="0" algn="l" rtl="0">
              <a:spcBef>
                <a:spcPts val="0"/>
              </a:spcBef>
              <a:spcAft>
                <a:spcPts val="0"/>
              </a:spcAft>
              <a:buNone/>
            </a:pPr>
            <a:endParaRPr lang="en-US" b="1" dirty="0"/>
          </a:p>
          <a:p>
            <a:pPr marL="0" lvl="0" indent="0" algn="l" rtl="0">
              <a:spcBef>
                <a:spcPts val="0"/>
              </a:spcBef>
              <a:spcAft>
                <a:spcPts val="0"/>
              </a:spcAft>
              <a:buNone/>
            </a:pPr>
            <a:r>
              <a:rPr lang="en-US" b="1" dirty="0"/>
              <a:t>[Share HANDOUT #2, article by Theresa</a:t>
            </a:r>
            <a:r>
              <a:rPr lang="en-US" b="1" baseline="0" dirty="0"/>
              <a:t> Wiseman]</a:t>
            </a:r>
            <a:endParaRPr lang="en-US" b="1" dirty="0"/>
          </a:p>
          <a:p>
            <a:pPr marL="0" lvl="0" indent="0" algn="l" rtl="0">
              <a:spcBef>
                <a:spcPts val="0"/>
              </a:spcBef>
              <a:spcAft>
                <a:spcPts val="0"/>
              </a:spcAft>
              <a:buNone/>
            </a:pPr>
            <a:endParaRPr lang="en-US" dirty="0"/>
          </a:p>
          <a:p>
            <a:pPr marL="0" lvl="0" indent="0" algn="l" rtl="0">
              <a:spcBef>
                <a:spcPts val="0"/>
              </a:spcBef>
              <a:spcAft>
                <a:spcPts val="0"/>
              </a:spcAft>
              <a:buNone/>
            </a:pPr>
            <a:r>
              <a:rPr lang="en-US" dirty="0"/>
              <a:t>Empathy is about creating connection…..about feeling </a:t>
            </a:r>
            <a:r>
              <a:rPr lang="en-US" u="sng" dirty="0"/>
              <a:t>with</a:t>
            </a:r>
            <a:r>
              <a:rPr lang="en-US" dirty="0"/>
              <a:t> people.  Over 20 years ago, Theresa Wiseman, a nursing scholar, was researching empathy in the field of nursing.  Interestingly enough, it was at a time when many in health care were questioning where empathy fits into a field that was predominantly viewed as treatment- or procedure-focused.  Her work helps us see empathy as a skill that gets stronger with practice.</a:t>
            </a:r>
          </a:p>
          <a:p>
            <a:pPr marL="0" lvl="0" indent="0" algn="l" rtl="0">
              <a:spcBef>
                <a:spcPts val="0"/>
              </a:spcBef>
              <a:spcAft>
                <a:spcPts val="0"/>
              </a:spcAft>
              <a:buNone/>
            </a:pPr>
            <a:endParaRPr lang="en-US" dirty="0"/>
          </a:p>
          <a:p>
            <a:pPr marL="0" lvl="0" indent="0" algn="l" rtl="0">
              <a:spcBef>
                <a:spcPts val="0"/>
              </a:spcBef>
              <a:spcAft>
                <a:spcPts val="0"/>
              </a:spcAft>
              <a:buNone/>
            </a:pPr>
            <a:r>
              <a:rPr lang="en-US" dirty="0"/>
              <a:t>At one end of the spectrum, empathy is a single incident in which you use express empathy to others when it is needed. As you get comfortable with this practice, your skill increases, and you become more fluent in the language of empathy. As your skills grow, in time being empathetic is just part of who you are.</a:t>
            </a:r>
          </a:p>
          <a:p>
            <a:pPr marL="0" lvl="0" indent="0" algn="l" rtl="0">
              <a:spcBef>
                <a:spcPts val="0"/>
              </a:spcBef>
              <a:spcAft>
                <a:spcPts val="0"/>
              </a:spcAft>
              <a:buNone/>
            </a:pPr>
            <a:endParaRPr lang="en-US" dirty="0"/>
          </a:p>
        </p:txBody>
      </p:sp>
    </p:spTree>
    <p:extLst>
      <p:ext uri="{BB962C8B-B14F-4D97-AF65-F5344CB8AC3E}">
        <p14:creationId xmlns:p14="http://schemas.microsoft.com/office/powerpoint/2010/main" val="30494410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baseline="0" dirty="0"/>
              <a:t>SETUP:</a:t>
            </a:r>
          </a:p>
          <a:p>
            <a:endParaRPr lang="en-US" baseline="0" dirty="0"/>
          </a:p>
          <a:p>
            <a:pPr marL="228600" indent="-228600">
              <a:buAutoNum type="arabicPeriod"/>
            </a:pPr>
            <a:r>
              <a:rPr lang="en-US" baseline="0" dirty="0"/>
              <a:t>Read through the Facilitator’s Guide on Dropbox: </a:t>
            </a:r>
            <a:r>
              <a:rPr lang="en-US" sz="12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3"/>
              </a:rPr>
              <a:t>https://www.dropbox.com/sh/v6u35s0xzpmk6v9/AADCdUOg3LXPNCbYZhhKCX6La?dl=0</a:t>
            </a:r>
            <a:endParaRPr lang="en-US" baseline="0" dirty="0"/>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en-US" baseline="0" dirty="0"/>
              <a:t>Watch the bonus content on DVD for other relevant content you might want to use.</a:t>
            </a:r>
          </a:p>
          <a:p>
            <a:pPr marL="228600" indent="-228600">
              <a:buAutoNum type="arabicPeriod"/>
            </a:pPr>
            <a:r>
              <a:rPr lang="en-US" baseline="0" dirty="0"/>
              <a:t>Test the audio and video before you begin (online or in-person).</a:t>
            </a:r>
          </a:p>
          <a:p>
            <a:pPr marL="228600" indent="-228600">
              <a:buAutoNum type="arabicPeriod"/>
            </a:pPr>
            <a:r>
              <a:rPr lang="en-US" baseline="0" dirty="0"/>
              <a:t>Queue up embedded videos (Cleveland Clinic empathy video: </a:t>
            </a:r>
            <a:r>
              <a:rPr lang="en-US" sz="18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4"/>
              </a:rPr>
              <a:t>https://www.youtube.com/watch?v=cDDWvj_q-o8</a:t>
            </a:r>
            <a:r>
              <a:rPr lang="en-US" baseline="0" dirty="0"/>
              <a:t>; </a:t>
            </a:r>
            <a:r>
              <a:rPr lang="en-US" baseline="0" dirty="0" err="1"/>
              <a:t>Brene</a:t>
            </a:r>
            <a:r>
              <a:rPr lang="en-US" baseline="0" dirty="0"/>
              <a:t> Brown: </a:t>
            </a:r>
            <a:r>
              <a:rPr lang="en-US" sz="1800" u="sng" kern="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hlinkClick r:id="rId5"/>
              </a:rPr>
              <a:t>https://www.youtube.com/watch?v=1Evwgu369Jw</a:t>
            </a:r>
            <a:r>
              <a:rPr lang="en-US" baseline="0" dirty="0"/>
              <a:t>). Allow any ads to play, then pause at the beginning of the video.</a:t>
            </a:r>
          </a:p>
          <a:p>
            <a:pPr marL="228600" indent="-228600">
              <a:buAutoNum type="arabicPeriod"/>
            </a:pPr>
            <a:r>
              <a:rPr lang="en-US" baseline="0" dirty="0"/>
              <a:t>When sharing through Zoom, check the box for “share sound” and “optimize for video clip.”</a:t>
            </a:r>
          </a:p>
          <a:p>
            <a:pPr marL="228600" indent="-228600">
              <a:buAutoNum type="arabicPeriod"/>
            </a:pPr>
            <a:r>
              <a:rPr lang="en-US" baseline="0" dirty="0"/>
              <a:t>If online, open the Handouts directory on Dropbox so they can be dragged or uploaded into the chat box quickly (either drag and drop or upload). </a:t>
            </a:r>
          </a:p>
          <a:p>
            <a:pPr marL="228600" indent="-228600">
              <a:buAutoNum type="arabicPeriod"/>
            </a:pPr>
            <a:r>
              <a:rPr lang="en-US" baseline="0" dirty="0"/>
              <a:t>Walk through the slides and think about personal anecdotes/learnings that help illustrate points in presentation. Make it relatable to your audience.</a:t>
            </a:r>
          </a:p>
        </p:txBody>
      </p:sp>
      <p:sp>
        <p:nvSpPr>
          <p:cNvPr id="4" name="Slide Number Placeholder 3"/>
          <p:cNvSpPr>
            <a:spLocks noGrp="1"/>
          </p:cNvSpPr>
          <p:nvPr>
            <p:ph type="sldNum" sz="quarter" idx="10"/>
          </p:nvPr>
        </p:nvSpPr>
        <p:spPr/>
        <p:txBody>
          <a:bodyPr/>
          <a:lstStyle/>
          <a:p>
            <a:fld id="{7C1A1407-BFA8-4666-9553-BB8D19624FB6}" type="slidenum">
              <a:rPr lang="en-US" smtClean="0"/>
              <a:t>2</a:t>
            </a:fld>
            <a:endParaRPr lang="en-US"/>
          </a:p>
        </p:txBody>
      </p:sp>
    </p:spTree>
    <p:extLst>
      <p:ext uri="{BB962C8B-B14F-4D97-AF65-F5344CB8AC3E}">
        <p14:creationId xmlns:p14="http://schemas.microsoft.com/office/powerpoint/2010/main" val="61161539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VIDEO: Queue up in advance, let ads play</a:t>
            </a:r>
          </a:p>
          <a:p>
            <a:r>
              <a:rPr lang="en-US">
                <a:hlinkClick r:id="rId3"/>
              </a:rPr>
              <a:t>https://www.youtube.com/watch?v=1Evwgu369Jw</a:t>
            </a:r>
            <a:endParaRPr lang="en-US"/>
          </a:p>
          <a:p>
            <a:endParaRPr lang="en-US" dirty="0"/>
          </a:p>
          <a:p>
            <a:r>
              <a:rPr lang="en-US" dirty="0"/>
              <a:t>Talking Points:</a:t>
            </a:r>
          </a:p>
          <a:p>
            <a:pPr marL="171450" indent="-171450">
              <a:buFont typeface="Arial" panose="020B0604020202020204" pitchFamily="34" charset="0"/>
              <a:buChar char="•"/>
            </a:pPr>
            <a:r>
              <a:rPr lang="en-US" dirty="0" err="1"/>
              <a:t>Brene</a:t>
            </a:r>
            <a:r>
              <a:rPr lang="en-US" dirty="0"/>
              <a:t> Brown made this video to describe empathy and sympathy</a:t>
            </a:r>
          </a:p>
          <a:p>
            <a:pPr marL="171450" indent="-171450">
              <a:buFont typeface="Arial" panose="020B0604020202020204" pitchFamily="34" charset="0"/>
              <a:buChar char="•"/>
            </a:pPr>
            <a:r>
              <a:rPr lang="en-US" dirty="0"/>
              <a:t>We’ll have a discussion about this afterwards, so be thinking about examples of empathy as you watch.</a:t>
            </a:r>
          </a:p>
          <a:p>
            <a:endParaRPr lang="en-US" dirty="0"/>
          </a:p>
          <a:p>
            <a:endParaRPr lang="en-US" dirty="0"/>
          </a:p>
          <a:p>
            <a:r>
              <a:rPr lang="en-US" dirty="0"/>
              <a:t>Script:</a:t>
            </a:r>
          </a:p>
          <a:p>
            <a:endParaRPr lang="en-US" dirty="0"/>
          </a:p>
          <a:p>
            <a:r>
              <a:rPr lang="en-US" dirty="0"/>
              <a:t>Some of you may have heard of </a:t>
            </a:r>
            <a:r>
              <a:rPr lang="en-US" dirty="0" err="1"/>
              <a:t>Brene</a:t>
            </a:r>
            <a:r>
              <a:rPr lang="en-US" dirty="0"/>
              <a:t> Brown.  This video clip is from one of her presentations on how empathy is different from sympathy. </a:t>
            </a:r>
          </a:p>
          <a:p>
            <a:endParaRPr lang="en-US" dirty="0"/>
          </a:p>
          <a:p>
            <a:r>
              <a:rPr lang="en-US" dirty="0"/>
              <a:t>After we watch the video, we’ll ask you to share some stories of empathy in action. We’ll also look at situations where empathy was needed but didn’t happen. As you’re watching the video, try to think of situations you have experienced that you can share. </a:t>
            </a:r>
          </a:p>
          <a:p>
            <a:endParaRPr lang="en-US" dirty="0"/>
          </a:p>
          <a:p>
            <a:r>
              <a:rPr lang="en-US" dirty="0"/>
              <a:t>(With group input, review some of the points made in the video)</a:t>
            </a:r>
          </a:p>
          <a:p>
            <a:endParaRPr lang="en-US" dirty="0"/>
          </a:p>
        </p:txBody>
      </p:sp>
      <p:sp>
        <p:nvSpPr>
          <p:cNvPr id="4" name="Slide Number Placeholder 3"/>
          <p:cNvSpPr>
            <a:spLocks noGrp="1"/>
          </p:cNvSpPr>
          <p:nvPr>
            <p:ph type="sldNum" sz="quarter" idx="10"/>
          </p:nvPr>
        </p:nvSpPr>
        <p:spPr/>
        <p:txBody>
          <a:bodyPr/>
          <a:lstStyle/>
          <a:p>
            <a:fld id="{7C1A1407-BFA8-4666-9553-BB8D19624FB6}" type="slidenum">
              <a:rPr lang="en-US" smtClean="0"/>
              <a:t>20</a:t>
            </a:fld>
            <a:endParaRPr lang="en-US"/>
          </a:p>
        </p:txBody>
      </p:sp>
    </p:spTree>
    <p:extLst>
      <p:ext uri="{BB962C8B-B14F-4D97-AF65-F5344CB8AC3E}">
        <p14:creationId xmlns:p14="http://schemas.microsoft.com/office/powerpoint/2010/main" val="177911652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Talking Points:</a:t>
            </a:r>
          </a:p>
          <a:p>
            <a:pPr marL="171450" indent="-171450">
              <a:buFont typeface="Arial" panose="020B0604020202020204" pitchFamily="34" charset="0"/>
              <a:buChar char="•"/>
            </a:pPr>
            <a:r>
              <a:rPr lang="en-US" b="1" dirty="0"/>
              <a:t>Share Handout 3</a:t>
            </a:r>
          </a:p>
          <a:p>
            <a:pPr marL="171450" indent="-171450">
              <a:buFont typeface="Arial" panose="020B0604020202020204" pitchFamily="34" charset="0"/>
              <a:buChar char="•"/>
            </a:pPr>
            <a:r>
              <a:rPr lang="en-US" dirty="0"/>
              <a:t>These are the components of empathy from the video (read each one)</a:t>
            </a:r>
          </a:p>
          <a:p>
            <a:pPr marL="171450" indent="-171450">
              <a:buFont typeface="Arial" panose="020B0604020202020204" pitchFamily="34" charset="0"/>
              <a:buChar char="•"/>
            </a:pPr>
            <a:r>
              <a:rPr lang="en-US" dirty="0"/>
              <a:t>Share an example of empathy (or a time when you or someone was not empathic)</a:t>
            </a:r>
          </a:p>
          <a:p>
            <a:pPr marL="171450" indent="-171450">
              <a:buFont typeface="Arial" panose="020B0604020202020204" pitchFamily="34" charset="0"/>
              <a:buChar char="•"/>
            </a:pPr>
            <a:r>
              <a:rPr lang="en-US" dirty="0"/>
              <a:t>Discussion (use Table Talk Guide in person, consider breakout groups with </a:t>
            </a:r>
            <a:r>
              <a:rPr lang="en-US" b="1" dirty="0"/>
              <a:t>Handout 4 </a:t>
            </a:r>
            <a:r>
              <a:rPr lang="en-US" dirty="0"/>
              <a:t>if a group is large): what examples do you have of </a:t>
            </a:r>
          </a:p>
          <a:p>
            <a:pPr marL="628650" lvl="1" indent="-171450">
              <a:buFont typeface="Arial" panose="020B0604020202020204" pitchFamily="34" charset="0"/>
              <a:buChar char="•"/>
            </a:pPr>
            <a:r>
              <a:rPr lang="en-US" dirty="0"/>
              <a:t>When empathy was expressed well</a:t>
            </a:r>
          </a:p>
          <a:p>
            <a:pPr marL="628650" lvl="1" indent="-171450">
              <a:buFont typeface="Arial" panose="020B0604020202020204" pitchFamily="34" charset="0"/>
              <a:buChar char="•"/>
            </a:pPr>
            <a:r>
              <a:rPr lang="en-US" dirty="0"/>
              <a:t>When empathy was not expressed but could have been</a:t>
            </a:r>
          </a:p>
          <a:p>
            <a:pPr marL="628650" lvl="1" indent="-171450">
              <a:buFont typeface="Arial" panose="020B0604020202020204" pitchFamily="34" charset="0"/>
              <a:buChar char="•"/>
            </a:pPr>
            <a:r>
              <a:rPr lang="en-US" dirty="0"/>
              <a:t>Try to get examples of both</a:t>
            </a:r>
          </a:p>
          <a:p>
            <a:endParaRPr lang="en-US" dirty="0"/>
          </a:p>
          <a:p>
            <a:endParaRPr lang="en-US" dirty="0"/>
          </a:p>
          <a:p>
            <a:r>
              <a:rPr lang="en-US" dirty="0"/>
              <a:t>Script:</a:t>
            </a:r>
          </a:p>
          <a:p>
            <a:endParaRPr lang="en-US" dirty="0"/>
          </a:p>
          <a:p>
            <a:r>
              <a:rPr lang="en-US" dirty="0"/>
              <a:t>You heard in the video </a:t>
            </a:r>
            <a:r>
              <a:rPr lang="en-US" dirty="0" err="1"/>
              <a:t>Brene</a:t>
            </a:r>
            <a:r>
              <a:rPr lang="en-US" dirty="0"/>
              <a:t> Brown share these four components of empathy. [Read them.]</a:t>
            </a:r>
          </a:p>
          <a:p>
            <a:endParaRPr lang="en-US" dirty="0"/>
          </a:p>
          <a:p>
            <a:r>
              <a:rPr lang="en-US" dirty="0"/>
              <a:t>Who would like to share an example of a time you experienced empathy in action--or maybe a time when empathy didn’t happen but should have? </a:t>
            </a:r>
          </a:p>
          <a:p>
            <a:endParaRPr lang="en-US" dirty="0"/>
          </a:p>
          <a:p>
            <a:r>
              <a:rPr lang="en-US" dirty="0"/>
              <a:t>BREAKOUT GROUPS: Use Table Talk Guide in person, copy components into chat if online, or put handout #4 into the chat</a:t>
            </a:r>
          </a:p>
          <a:p>
            <a:endParaRPr lang="en-US" dirty="0"/>
          </a:p>
          <a:p>
            <a:endParaRPr lang="en-US" dirty="0"/>
          </a:p>
          <a:p>
            <a:r>
              <a:rPr lang="en-US" dirty="0"/>
              <a:t>Sometimes it’s hard to think of what to say in a situation. We’re going to put a handout in the chat that shows some excellent examples of statements you can make when you can’t think of anything else to say.</a:t>
            </a:r>
            <a:r>
              <a:rPr lang="en-US" b="0" dirty="0"/>
              <a:t> Note that the handout shares statements that may be empathetic in certain situations (such as when a person shares your religious beliefs) but may not be suitable for others. Empathy is about expressing what the other person needs, not what you think should be helpful.</a:t>
            </a:r>
          </a:p>
          <a:p>
            <a:endParaRPr lang="en-US" dirty="0"/>
          </a:p>
          <a:p>
            <a:endParaRPr lang="en-US" dirty="0"/>
          </a:p>
          <a:p>
            <a:r>
              <a:rPr lang="en-US" b="1" dirty="0"/>
              <a:t>[HANDOUT – Empathetic Statements]</a:t>
            </a:r>
          </a:p>
          <a:p>
            <a:endParaRPr lang="en-US" dirty="0"/>
          </a:p>
        </p:txBody>
      </p:sp>
      <p:sp>
        <p:nvSpPr>
          <p:cNvPr id="4" name="Slide Number Placeholder 3"/>
          <p:cNvSpPr>
            <a:spLocks noGrp="1"/>
          </p:cNvSpPr>
          <p:nvPr>
            <p:ph type="sldNum" sz="quarter" idx="10"/>
          </p:nvPr>
        </p:nvSpPr>
        <p:spPr/>
        <p:txBody>
          <a:bodyPr/>
          <a:lstStyle/>
          <a:p>
            <a:fld id="{7C1A1407-BFA8-4666-9553-BB8D19624FB6}" type="slidenum">
              <a:rPr lang="en-US" smtClean="0"/>
              <a:t>21</a:t>
            </a:fld>
            <a:endParaRPr lang="en-US"/>
          </a:p>
        </p:txBody>
      </p:sp>
    </p:spTree>
    <p:extLst>
      <p:ext uri="{BB962C8B-B14F-4D97-AF65-F5344CB8AC3E}">
        <p14:creationId xmlns:p14="http://schemas.microsoft.com/office/powerpoint/2010/main" val="385881788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Talking Points:</a:t>
            </a:r>
          </a:p>
          <a:p>
            <a:pPr marL="171450" indent="-171450">
              <a:buFont typeface="Arial" panose="020B0604020202020204" pitchFamily="34" charset="0"/>
              <a:buChar char="•"/>
            </a:pPr>
            <a:r>
              <a:rPr lang="en-US" dirty="0"/>
              <a:t>We need to recognize our own biases in our thoughts, feelings, and interactions with others.</a:t>
            </a:r>
          </a:p>
          <a:p>
            <a:pPr marL="171450" indent="-171450">
              <a:buFont typeface="Arial" panose="020B0604020202020204" pitchFamily="34" charset="0"/>
              <a:buChar char="•"/>
            </a:pPr>
            <a:r>
              <a:rPr lang="en-US" dirty="0"/>
              <a:t>We are always making assumptions based on our biases.</a:t>
            </a:r>
          </a:p>
          <a:p>
            <a:pPr marL="171450" indent="-171450">
              <a:buFont typeface="Arial" panose="020B0604020202020204" pitchFamily="34" charset="0"/>
              <a:buChar char="•"/>
            </a:pPr>
            <a:r>
              <a:rPr lang="en-US" dirty="0"/>
              <a:t>Trauma is subjective, so we need to recognize that others respond differently.</a:t>
            </a:r>
          </a:p>
          <a:p>
            <a:pPr marL="171450" indent="-171450">
              <a:buFont typeface="Arial" panose="020B0604020202020204" pitchFamily="34" charset="0"/>
              <a:buChar char="•"/>
            </a:pPr>
            <a:endParaRPr lang="en-US" dirty="0"/>
          </a:p>
          <a:p>
            <a:endParaRPr lang="en-US" dirty="0"/>
          </a:p>
          <a:p>
            <a:endParaRPr lang="en-US" dirty="0"/>
          </a:p>
          <a:p>
            <a:r>
              <a:rPr lang="en-US" dirty="0"/>
              <a:t>Script:</a:t>
            </a:r>
          </a:p>
          <a:p>
            <a:endParaRPr lang="en-US" dirty="0"/>
          </a:p>
          <a:p>
            <a:r>
              <a:rPr lang="en-US" dirty="0"/>
              <a:t>Perspective shifting is intentional work. It challenges us to stop and consider our own biases that may act as barriers to serving others with empathy and trauma informed care.  </a:t>
            </a:r>
          </a:p>
          <a:p>
            <a:endParaRPr lang="en-US" dirty="0"/>
          </a:p>
          <a:p>
            <a:r>
              <a:rPr lang="en-US" dirty="0"/>
              <a:t>We are always automatically generating assumptions and conclusions about the people and situations we encounter. </a:t>
            </a:r>
          </a:p>
          <a:p>
            <a:endParaRPr lang="en-US" dirty="0"/>
          </a:p>
          <a:p>
            <a:r>
              <a:rPr lang="en-US" dirty="0"/>
              <a:t>Shifting our perspective towards being trauma-informed and resilience-building means raising our awareness of our thoughts, our feelings, and our interactions with others and understanding that each influences the other. </a:t>
            </a:r>
          </a:p>
          <a:p>
            <a:endParaRPr lang="en-US" dirty="0"/>
          </a:p>
          <a:p>
            <a:r>
              <a:rPr lang="en-US" dirty="0"/>
              <a:t>Example….if we believe a person’s situation is their fault, we’re unlikely to feel empathy, and unlikely treat them with empathetic care.</a:t>
            </a:r>
          </a:p>
          <a:p>
            <a:endParaRPr lang="en-US" dirty="0"/>
          </a:p>
          <a:p>
            <a:r>
              <a:rPr lang="en-US" dirty="0"/>
              <a:t>When we examine how we interact with people and practice empathy, we need to remember that every individual is different in how they react to trauma. Trauma is very subjective. What is traumatic to me may not feel traumatic to you. </a:t>
            </a:r>
          </a:p>
          <a:p>
            <a:r>
              <a:rPr lang="en-US" dirty="0"/>
              <a:t>One helpful observation to keep in mind (shared by practitioner Jim </a:t>
            </a:r>
            <a:r>
              <a:rPr lang="en-US" dirty="0" err="1"/>
              <a:t>Sporleder</a:t>
            </a:r>
            <a:r>
              <a:rPr lang="en-US" dirty="0"/>
              <a:t>) is that “every behavior is a communication.” Try to repeat this to yourself when you see someone behaving in a way that causes you to struggle. What are they communicating? Another quote: “Emotions are not noise, they are data.” What can you do with the data you are gathering? Give examples of recognizing when someone is responding from a place of struggle, and how you might respond with generosity.</a:t>
            </a:r>
          </a:p>
          <a:p>
            <a:endParaRPr lang="en-US" dirty="0"/>
          </a:p>
          <a:p>
            <a:endParaRPr lang="en-US" dirty="0"/>
          </a:p>
        </p:txBody>
      </p:sp>
      <p:sp>
        <p:nvSpPr>
          <p:cNvPr id="4" name="Slide Number Placeholder 3"/>
          <p:cNvSpPr>
            <a:spLocks noGrp="1"/>
          </p:cNvSpPr>
          <p:nvPr>
            <p:ph type="sldNum" sz="quarter" idx="10"/>
          </p:nvPr>
        </p:nvSpPr>
        <p:spPr/>
        <p:txBody>
          <a:bodyPr/>
          <a:lstStyle/>
          <a:p>
            <a:fld id="{7C1A1407-BFA8-4666-9553-BB8D19624FB6}" type="slidenum">
              <a:rPr lang="en-US" smtClean="0"/>
              <a:t>22</a:t>
            </a:fld>
            <a:endParaRPr lang="en-US"/>
          </a:p>
        </p:txBody>
      </p:sp>
    </p:spTree>
    <p:extLst>
      <p:ext uri="{BB962C8B-B14F-4D97-AF65-F5344CB8AC3E}">
        <p14:creationId xmlns:p14="http://schemas.microsoft.com/office/powerpoint/2010/main" val="44560255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Talking Points:</a:t>
            </a:r>
          </a:p>
          <a:p>
            <a:pPr marL="171450" indent="-171450">
              <a:buFont typeface="Arial" panose="020B0604020202020204" pitchFamily="34" charset="0"/>
              <a:buChar char="•"/>
            </a:pPr>
            <a:r>
              <a:rPr lang="en-US" dirty="0"/>
              <a:t>When we shift our perspective to “what happened to you?” it’s easy to think we need to know exactly what happened. Question that thinking.</a:t>
            </a:r>
          </a:p>
          <a:p>
            <a:pPr marL="171450" indent="-171450">
              <a:buFont typeface="Arial" panose="020B0604020202020204" pitchFamily="34" charset="0"/>
              <a:buChar char="•"/>
            </a:pPr>
            <a:r>
              <a:rPr lang="en-US" dirty="0"/>
              <a:t>Do we really need to know details? Maybe if we are a physician or therapist, there might be times when we do, but not usually.</a:t>
            </a:r>
          </a:p>
          <a:p>
            <a:pPr marL="171450" indent="-171450">
              <a:buFont typeface="Arial" panose="020B0604020202020204" pitchFamily="34" charset="0"/>
              <a:buChar char="•"/>
            </a:pPr>
            <a:r>
              <a:rPr lang="en-US" dirty="0"/>
              <a:t>(click through to next level of slide) Is it enough to know that something happened? Discuss examples (such as the Handle With Care program)</a:t>
            </a:r>
          </a:p>
          <a:p>
            <a:pPr marL="171450" indent="-171450">
              <a:buFont typeface="Arial" panose="020B0604020202020204" pitchFamily="34" charset="0"/>
              <a:buChar char="•"/>
            </a:pPr>
            <a:r>
              <a:rPr lang="en-US" dirty="0"/>
              <a:t>(click through to next level of slide) We would argue that in most cases, it is sufficient to start with generous assumptions when dealing with other people’s behavior.</a:t>
            </a:r>
          </a:p>
          <a:p>
            <a:endParaRPr lang="en-US" dirty="0"/>
          </a:p>
          <a:p>
            <a:endParaRPr lang="en-US" dirty="0"/>
          </a:p>
          <a:p>
            <a:r>
              <a:rPr lang="en-US" dirty="0"/>
              <a:t>Script:</a:t>
            </a:r>
          </a:p>
          <a:p>
            <a:endParaRPr lang="en-US" dirty="0"/>
          </a:p>
          <a:p>
            <a:endParaRPr lang="en-US" dirty="0"/>
          </a:p>
          <a:p>
            <a:r>
              <a:rPr lang="en-US" dirty="0"/>
              <a:t>When we work towards being trauma-informed and empathetic, we try to identify with what someone else has experienced. We learn to shift our perspective from “what’s wrong with you” to “what happened to you.” </a:t>
            </a:r>
          </a:p>
          <a:p>
            <a:endParaRPr lang="en-US" dirty="0"/>
          </a:p>
          <a:p>
            <a:r>
              <a:rPr lang="en-US" dirty="0"/>
              <a:t>But do we really need to know what happened to someone in order to be empathetic?</a:t>
            </a:r>
          </a:p>
          <a:p>
            <a:endParaRPr lang="en-US" dirty="0"/>
          </a:p>
          <a:p>
            <a:r>
              <a:rPr lang="en-US" dirty="0"/>
              <a:t>Do we need to know the details of someone’s trauma? (see first bullet) This may be true if we work in a clinical setting and are assisting a patient with a specific trauma, but for most of us, we can connect with a person empathetically without knowing the details of what they are going through.</a:t>
            </a:r>
          </a:p>
          <a:p>
            <a:endParaRPr lang="en-US" dirty="0"/>
          </a:p>
          <a:p>
            <a:r>
              <a:rPr lang="en-US" dirty="0"/>
              <a:t>(Second bullet) What about just knowing that </a:t>
            </a:r>
            <a:r>
              <a:rPr lang="en-US" b="1" dirty="0"/>
              <a:t>something</a:t>
            </a:r>
            <a:r>
              <a:rPr lang="en-US" dirty="0"/>
              <a:t> has happened? Is that enough? Is that necessary? (Give example of Handle With Care—where law enforcement agencies will notify a school district if a student was involved in an incident, but not offer any details of the incident, only their name) This may be helpful in dealing with specific situations, but is it always necessary?</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(Third bullet) For most of us, in most situations, we can be more empathetic simply by starting with generous assumptions. We can’t always know what drives people’s actions. Think about situations when you may have made the wrong assumption about why someone behaved the way they did. Imagine how that might have gone differently if your assumptions were more generous.</a:t>
            </a:r>
          </a:p>
          <a:p>
            <a:endParaRPr lang="en-US" dirty="0"/>
          </a:p>
          <a:p>
            <a:r>
              <a:rPr lang="en-US" dirty="0"/>
              <a:t>Empathy is not about taking others’ actions at face value. It’s about being generous in our assumptions about the intention behind those actions.</a:t>
            </a:r>
          </a:p>
          <a:p>
            <a:endParaRPr lang="en-US" dirty="0"/>
          </a:p>
          <a:p>
            <a:r>
              <a:rPr lang="en-US" dirty="0"/>
              <a:t>Discuss examples.</a:t>
            </a:r>
          </a:p>
          <a:p>
            <a:endParaRPr lang="en-US" dirty="0"/>
          </a:p>
          <a:p>
            <a:endParaRPr lang="en-US" dirty="0"/>
          </a:p>
        </p:txBody>
      </p:sp>
      <p:sp>
        <p:nvSpPr>
          <p:cNvPr id="4" name="Slide Number Placeholder 3"/>
          <p:cNvSpPr>
            <a:spLocks noGrp="1"/>
          </p:cNvSpPr>
          <p:nvPr>
            <p:ph type="sldNum" sz="quarter" idx="10"/>
          </p:nvPr>
        </p:nvSpPr>
        <p:spPr/>
        <p:txBody>
          <a:bodyPr/>
          <a:lstStyle/>
          <a:p>
            <a:fld id="{7C1A1407-BFA8-4666-9553-BB8D19624FB6}" type="slidenum">
              <a:rPr lang="en-US" smtClean="0"/>
              <a:t>23</a:t>
            </a:fld>
            <a:endParaRPr lang="en-US"/>
          </a:p>
        </p:txBody>
      </p:sp>
    </p:spTree>
    <p:extLst>
      <p:ext uri="{BB962C8B-B14F-4D97-AF65-F5344CB8AC3E}">
        <p14:creationId xmlns:p14="http://schemas.microsoft.com/office/powerpoint/2010/main" val="212256048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Talking Points:</a:t>
            </a:r>
          </a:p>
          <a:p>
            <a:pPr marL="171450" indent="-171450">
              <a:buFont typeface="Arial" panose="020B0604020202020204" pitchFamily="34" charset="0"/>
              <a:buChar char="•"/>
            </a:pPr>
            <a:r>
              <a:rPr lang="en-US" dirty="0"/>
              <a:t>We’ve all experienced perspective shifts when dealing with other people. Let’s discuss some of those.</a:t>
            </a:r>
          </a:p>
          <a:p>
            <a:pPr marL="171450" indent="-171450">
              <a:buFont typeface="Arial" panose="020B0604020202020204" pitchFamily="34" charset="0"/>
              <a:buChar char="•"/>
            </a:pPr>
            <a:r>
              <a:rPr lang="en-US" dirty="0"/>
              <a:t>Group activity (online breakouts or using Table Talk Guide in person):</a:t>
            </a:r>
          </a:p>
          <a:p>
            <a:pPr marL="628650" lvl="1" indent="-171450">
              <a:buFont typeface="Arial" panose="020B0604020202020204" pitchFamily="34" charset="0"/>
              <a:buChar char="•"/>
            </a:pPr>
            <a:r>
              <a:rPr lang="en-US" dirty="0"/>
              <a:t>Review questions on slide to prompt discussion</a:t>
            </a:r>
          </a:p>
          <a:p>
            <a:pPr marL="628650" lvl="1" indent="-171450">
              <a:buFont typeface="Arial" panose="020B0604020202020204" pitchFamily="34" charset="0"/>
              <a:buChar char="•"/>
            </a:pPr>
            <a:r>
              <a:rPr lang="en-US" dirty="0"/>
              <a:t>Share your own examples</a:t>
            </a:r>
          </a:p>
          <a:p>
            <a:endParaRPr lang="en-US" dirty="0"/>
          </a:p>
          <a:p>
            <a:endParaRPr lang="en-US" dirty="0"/>
          </a:p>
          <a:p>
            <a:r>
              <a:rPr lang="en-US" dirty="0"/>
              <a:t>Script:</a:t>
            </a:r>
          </a:p>
          <a:p>
            <a:endParaRPr lang="en-US" dirty="0"/>
          </a:p>
          <a:p>
            <a:endParaRPr lang="en-US" dirty="0"/>
          </a:p>
          <a:p>
            <a:endParaRPr lang="en-US" dirty="0"/>
          </a:p>
          <a:p>
            <a:r>
              <a:rPr lang="en-US" dirty="0"/>
              <a:t>Now we are going to have a group discussion to go into more detail.</a:t>
            </a:r>
          </a:p>
          <a:p>
            <a:endParaRPr lang="en-US" dirty="0"/>
          </a:p>
          <a:p>
            <a:r>
              <a:rPr lang="en-US" dirty="0"/>
              <a:t>Many of you have experienced a situation that caused you to think differently about your interactions with, or feelings towards, other people.  </a:t>
            </a:r>
          </a:p>
          <a:p>
            <a:endParaRPr lang="en-US" dirty="0"/>
          </a:p>
          <a:p>
            <a:r>
              <a:rPr lang="en-US" dirty="0"/>
              <a:t>Would anyone be comfortable sharing a story about how your perspective was changed.  If you don’t have a story, think about who you were and how you acted or thought when you were younger, and what you do differently now.  Perhaps you’ve had experience with trauma—either your own or someone else’s—and it has helped you see things differently in life.  </a:t>
            </a:r>
          </a:p>
          <a:p>
            <a:endParaRPr lang="en-US" dirty="0"/>
          </a:p>
          <a:p>
            <a:r>
              <a:rPr lang="en-US" dirty="0"/>
              <a:t>Would anyone like to share something?</a:t>
            </a:r>
          </a:p>
        </p:txBody>
      </p:sp>
      <p:sp>
        <p:nvSpPr>
          <p:cNvPr id="4" name="Slide Number Placeholder 3"/>
          <p:cNvSpPr>
            <a:spLocks noGrp="1"/>
          </p:cNvSpPr>
          <p:nvPr>
            <p:ph type="sldNum" sz="quarter" idx="10"/>
          </p:nvPr>
        </p:nvSpPr>
        <p:spPr/>
        <p:txBody>
          <a:bodyPr/>
          <a:lstStyle/>
          <a:p>
            <a:fld id="{7C1A1407-BFA8-4666-9553-BB8D19624FB6}" type="slidenum">
              <a:rPr lang="en-US" smtClean="0"/>
              <a:t>24</a:t>
            </a:fld>
            <a:endParaRPr lang="en-US"/>
          </a:p>
        </p:txBody>
      </p:sp>
    </p:spTree>
    <p:extLst>
      <p:ext uri="{BB962C8B-B14F-4D97-AF65-F5344CB8AC3E}">
        <p14:creationId xmlns:p14="http://schemas.microsoft.com/office/powerpoint/2010/main" val="180297678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Talking Points:</a:t>
            </a:r>
          </a:p>
          <a:p>
            <a:pPr marL="171450" indent="-171450">
              <a:buFont typeface="Arial" panose="020B0604020202020204" pitchFamily="34" charset="0"/>
              <a:buChar char="•"/>
            </a:pPr>
            <a:r>
              <a:rPr lang="en-US" dirty="0"/>
              <a:t>We’ve focused on shifting your perspective toward practicing empathy.</a:t>
            </a:r>
          </a:p>
          <a:p>
            <a:pPr marL="171450" indent="-171450">
              <a:buFont typeface="Arial" panose="020B0604020202020204" pitchFamily="34" charset="0"/>
              <a:buChar char="•"/>
            </a:pPr>
            <a:r>
              <a:rPr lang="en-US" dirty="0"/>
              <a:t>As you go forward, keep developing your practice, using these tips on the slide</a:t>
            </a:r>
          </a:p>
          <a:p>
            <a:pPr marL="171450" indent="-171450">
              <a:buFont typeface="Arial" panose="020B0604020202020204" pitchFamily="34" charset="0"/>
              <a:buChar char="•"/>
            </a:pPr>
            <a:r>
              <a:rPr lang="en-US" dirty="0"/>
              <a:t>We hope you’ve gained some new insights from today’s session</a:t>
            </a:r>
          </a:p>
          <a:p>
            <a:endParaRPr lang="en-US" dirty="0"/>
          </a:p>
          <a:p>
            <a:endParaRPr lang="en-US" dirty="0"/>
          </a:p>
          <a:p>
            <a:r>
              <a:rPr lang="en-US" dirty="0"/>
              <a:t>Script:</a:t>
            </a:r>
          </a:p>
          <a:p>
            <a:endParaRPr lang="en-US" dirty="0"/>
          </a:p>
          <a:p>
            <a:endParaRPr lang="en-US" dirty="0"/>
          </a:p>
          <a:p>
            <a:endParaRPr lang="en-US" dirty="0"/>
          </a:p>
          <a:p>
            <a:r>
              <a:rPr lang="en-US" dirty="0"/>
              <a:t>Develop this into a practice</a:t>
            </a:r>
          </a:p>
          <a:p>
            <a:endParaRPr lang="en-US" dirty="0"/>
          </a:p>
          <a:p>
            <a:endParaRPr lang="en-US" dirty="0"/>
          </a:p>
          <a:p>
            <a:r>
              <a:rPr lang="en-US" dirty="0"/>
              <a:t>Today we have tried to give you a chance to look at yourself and others in a new light, one that takes into account all the experiences that make up a person.</a:t>
            </a:r>
          </a:p>
          <a:p>
            <a:endParaRPr lang="en-US" dirty="0"/>
          </a:p>
          <a:p>
            <a:r>
              <a:rPr lang="en-US" dirty="0"/>
              <a:t>As you go forward from today, try to use these skills to notice things you may have missed in the past.  Watch for ways that showing someone empathy can change a situation from negative to positive, and see what happens as a result.  Listen to the way you and others talk about people, and try to identify new ways to think about the people around you.</a:t>
            </a:r>
          </a:p>
          <a:p>
            <a:endParaRPr lang="en-US" dirty="0"/>
          </a:p>
          <a:p>
            <a:r>
              <a:rPr lang="en-US" dirty="0"/>
              <a:t>We hope you’ve learned some important skills today and will continually find new ways to put them into action</a:t>
            </a:r>
          </a:p>
        </p:txBody>
      </p:sp>
      <p:sp>
        <p:nvSpPr>
          <p:cNvPr id="4" name="Slide Number Placeholder 3"/>
          <p:cNvSpPr>
            <a:spLocks noGrp="1"/>
          </p:cNvSpPr>
          <p:nvPr>
            <p:ph type="sldNum" sz="quarter" idx="10"/>
          </p:nvPr>
        </p:nvSpPr>
        <p:spPr/>
        <p:txBody>
          <a:bodyPr/>
          <a:lstStyle/>
          <a:p>
            <a:fld id="{7C1A1407-BFA8-4666-9553-BB8D19624FB6}" type="slidenum">
              <a:rPr lang="en-US" smtClean="0"/>
              <a:t>25</a:t>
            </a:fld>
            <a:endParaRPr lang="en-US"/>
          </a:p>
        </p:txBody>
      </p:sp>
    </p:spTree>
    <p:extLst>
      <p:ext uri="{BB962C8B-B14F-4D97-AF65-F5344CB8AC3E}">
        <p14:creationId xmlns:p14="http://schemas.microsoft.com/office/powerpoint/2010/main" val="166838561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Talking Points:</a:t>
            </a:r>
          </a:p>
          <a:p>
            <a:pPr marL="171450" indent="-171450">
              <a:buFont typeface="Arial" panose="020B0604020202020204" pitchFamily="34" charset="0"/>
              <a:buChar char="•"/>
            </a:pPr>
            <a:r>
              <a:rPr lang="en-US" dirty="0"/>
              <a:t>Here are some resources from the RTIC Network</a:t>
            </a:r>
          </a:p>
          <a:p>
            <a:pPr marL="171450" indent="-171450">
              <a:buFont typeface="Arial" panose="020B0604020202020204" pitchFamily="34" charset="0"/>
              <a:buChar char="•"/>
            </a:pPr>
            <a:r>
              <a:rPr lang="en-US" dirty="0"/>
              <a:t>As a Champion, I can help all of us access some of their other resources on our shared drive</a:t>
            </a:r>
          </a:p>
          <a:p>
            <a:endParaRPr lang="en-US" dirty="0"/>
          </a:p>
          <a:p>
            <a:endParaRPr lang="en-US" dirty="0"/>
          </a:p>
          <a:p>
            <a:r>
              <a:rPr lang="en-US" dirty="0"/>
              <a:t>Script:</a:t>
            </a:r>
          </a:p>
          <a:p>
            <a:endParaRPr lang="en-US" dirty="0"/>
          </a:p>
          <a:p>
            <a:endParaRPr lang="en-US" baseline="0" dirty="0"/>
          </a:p>
          <a:p>
            <a:r>
              <a:rPr lang="en-US" baseline="0" dirty="0"/>
              <a:t>As a Champion in the RTIC Network representing our organization, I have access to RTIC resources that we can access together. </a:t>
            </a:r>
          </a:p>
          <a:p>
            <a:endParaRPr lang="en-US" baseline="0" dirty="0"/>
          </a:p>
          <a:p>
            <a:r>
              <a:rPr lang="en-US" baseline="0" dirty="0"/>
              <a:t>Here are some other resources online that you can access yourself.</a:t>
            </a:r>
          </a:p>
          <a:p>
            <a:endParaRPr lang="en-US" baseline="0" dirty="0"/>
          </a:p>
          <a:p>
            <a:r>
              <a:rPr lang="en-US" baseline="0" dirty="0"/>
              <a:t>Please talk with me about what other resources would be helpful, and I will help you access them.</a:t>
            </a:r>
          </a:p>
        </p:txBody>
      </p:sp>
      <p:sp>
        <p:nvSpPr>
          <p:cNvPr id="4" name="Slide Number Placeholder 3"/>
          <p:cNvSpPr>
            <a:spLocks noGrp="1"/>
          </p:cNvSpPr>
          <p:nvPr>
            <p:ph type="sldNum" sz="quarter" idx="10"/>
          </p:nvPr>
        </p:nvSpPr>
        <p:spPr/>
        <p:txBody>
          <a:bodyPr/>
          <a:lstStyle/>
          <a:p>
            <a:fld id="{7C1A1407-BFA8-4666-9553-BB8D19624FB6}" type="slidenum">
              <a:rPr lang="en-US" smtClean="0"/>
              <a:t>26</a:t>
            </a:fld>
            <a:endParaRPr lang="en-US"/>
          </a:p>
        </p:txBody>
      </p:sp>
    </p:spTree>
    <p:extLst>
      <p:ext uri="{BB962C8B-B14F-4D97-AF65-F5344CB8AC3E}">
        <p14:creationId xmlns:p14="http://schemas.microsoft.com/office/powerpoint/2010/main" val="222562391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Talking points:</a:t>
            </a:r>
          </a:p>
          <a:p>
            <a:pPr marL="171450" indent="-171450">
              <a:buFont typeface="Arial" panose="020B0604020202020204" pitchFamily="34" charset="0"/>
              <a:buChar char="•"/>
            </a:pPr>
            <a:r>
              <a:rPr lang="en-US" baseline="0" dirty="0"/>
              <a:t>Read agenda from slide (revise for your needs)</a:t>
            </a:r>
          </a:p>
          <a:p>
            <a:pPr marL="171450" indent="-171450">
              <a:buFont typeface="Arial" panose="020B0604020202020204" pitchFamily="34" charset="0"/>
              <a:buChar char="•"/>
            </a:pPr>
            <a:endParaRPr lang="en-US" baseline="0" dirty="0"/>
          </a:p>
          <a:p>
            <a:pPr marL="171450" indent="-171450">
              <a:buFont typeface="Arial" panose="020B0604020202020204" pitchFamily="34" charset="0"/>
              <a:buChar char="•"/>
            </a:pPr>
            <a:endParaRPr lang="en-US" baseline="0" dirty="0"/>
          </a:p>
          <a:p>
            <a:endParaRPr lang="en-US" baseline="0" dirty="0"/>
          </a:p>
          <a:p>
            <a:r>
              <a:rPr lang="en-US" dirty="0"/>
              <a:t>Script: </a:t>
            </a:r>
          </a:p>
          <a:p>
            <a:endParaRPr lang="en-US" dirty="0"/>
          </a:p>
          <a:p>
            <a:r>
              <a:rPr lang="en-US" dirty="0"/>
              <a:t>This is the agenda for today’s training. We’ll start with an introduction to the RTIC community effort and then we will watch a one-hour documentary called </a:t>
            </a:r>
            <a:r>
              <a:rPr lang="en-US" i="1" dirty="0"/>
              <a:t>Resilience: The Biology of Stress and the Science of Hope.</a:t>
            </a:r>
            <a:r>
              <a:rPr lang="en-US" dirty="0"/>
              <a:t> After the film, we’ll take a short break and then discuss what we learned from the film. Then we will dig a little deeper into the concepts of trauma and resilience and how it affects adult health and life outcomes. Then we will personalize some of these concepts and talk about how developing empathy skills is one of the best ways to build resilience.</a:t>
            </a:r>
          </a:p>
          <a:p>
            <a:endParaRPr lang="en-US" dirty="0"/>
          </a:p>
          <a:p>
            <a:r>
              <a:rPr lang="en-US" dirty="0"/>
              <a:t>As we go along, I will be giving you a few handouts [which I will load into the chat box. You’ll be able to download them there. If you have any trouble getting them, send me a chat or unmute yourself and interrupt me.] </a:t>
            </a:r>
          </a:p>
          <a:p>
            <a:endParaRPr lang="en-US" dirty="0"/>
          </a:p>
          <a:p>
            <a:r>
              <a:rPr lang="en-US" dirty="0"/>
              <a:t>Any questions before we begin?</a:t>
            </a:r>
          </a:p>
        </p:txBody>
      </p:sp>
      <p:sp>
        <p:nvSpPr>
          <p:cNvPr id="4" name="Slide Number Placeholder 3"/>
          <p:cNvSpPr>
            <a:spLocks noGrp="1"/>
          </p:cNvSpPr>
          <p:nvPr>
            <p:ph type="sldNum" sz="quarter" idx="10"/>
          </p:nvPr>
        </p:nvSpPr>
        <p:spPr/>
        <p:txBody>
          <a:bodyPr/>
          <a:lstStyle/>
          <a:p>
            <a:fld id="{0E00F9DB-FBAF-4ABE-8D31-278B5DD8945B}" type="slidenum">
              <a:rPr lang="en-US" smtClean="0"/>
              <a:t>3</a:t>
            </a:fld>
            <a:endParaRPr lang="en-US"/>
          </a:p>
        </p:txBody>
      </p:sp>
    </p:spTree>
    <p:extLst>
      <p:ext uri="{BB962C8B-B14F-4D97-AF65-F5344CB8AC3E}">
        <p14:creationId xmlns:p14="http://schemas.microsoft.com/office/powerpoint/2010/main" val="418872937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Talking Points:</a:t>
            </a:r>
          </a:p>
          <a:p>
            <a:pPr marL="171450" indent="-171450">
              <a:buFont typeface="Arial" panose="020B0604020202020204" pitchFamily="34" charset="0"/>
              <a:buChar char="•"/>
            </a:pPr>
            <a:r>
              <a:rPr lang="en-US" baseline="0" dirty="0"/>
              <a:t>This quote is why we are here today</a:t>
            </a:r>
          </a:p>
          <a:p>
            <a:pPr marL="171450" indent="-171450">
              <a:buFont typeface="Arial" panose="020B0604020202020204" pitchFamily="34" charset="0"/>
              <a:buChar char="•"/>
            </a:pPr>
            <a:r>
              <a:rPr lang="en-US" baseline="0" dirty="0"/>
              <a:t>It is a call to action for our community</a:t>
            </a:r>
          </a:p>
          <a:p>
            <a:pPr marL="171450" indent="-171450">
              <a:buFont typeface="Arial" panose="020B0604020202020204" pitchFamily="34" charset="0"/>
              <a:buChar char="•"/>
            </a:pPr>
            <a:r>
              <a:rPr lang="en-US" baseline="0" dirty="0"/>
              <a:t>Question: how do we address this public health threat as a community?</a:t>
            </a:r>
          </a:p>
          <a:p>
            <a:endParaRPr lang="en-US" baseline="0" dirty="0"/>
          </a:p>
          <a:p>
            <a:r>
              <a:rPr lang="en-US" baseline="0" dirty="0"/>
              <a:t>Script: </a:t>
            </a:r>
          </a:p>
          <a:p>
            <a:endParaRPr lang="en-US" baseline="0" dirty="0"/>
          </a:p>
          <a:p>
            <a:r>
              <a:rPr lang="en-US" baseline="0" dirty="0"/>
              <a:t>This quote is why we are here today [read quote]. It summarizes why we need to tackle ACEs and trauma as a whole community and why each organization and individual can play a role in changing how we view trauma and toxic stress. </a:t>
            </a:r>
          </a:p>
          <a:p>
            <a:endParaRPr lang="en-US" baseline="0" dirty="0"/>
          </a:p>
          <a:p>
            <a:r>
              <a:rPr lang="en-US" baseline="0" dirty="0"/>
              <a:t>Hearing this quote in the film was one of the catalysts for developing this training. It became a call to action for our community that helps drive the collective work we can do together. As an RTIC network, we see this as a charge to our community, and a motivation both professionally and personally. </a:t>
            </a:r>
          </a:p>
          <a:p>
            <a:endParaRPr lang="en-US" baseline="0" dirty="0"/>
          </a:p>
          <a:p>
            <a:r>
              <a:rPr lang="en-US" baseline="0" dirty="0"/>
              <a:t>Hearing this, the RTIC Support Team asked “how do we do that as a community?”  How do we tie together all the great work already being done and inspire more connection among those doing this work? That is the challenge we set out to address.</a:t>
            </a:r>
          </a:p>
        </p:txBody>
      </p:sp>
      <p:sp>
        <p:nvSpPr>
          <p:cNvPr id="4" name="Slide Number Placeholder 3"/>
          <p:cNvSpPr>
            <a:spLocks noGrp="1"/>
          </p:cNvSpPr>
          <p:nvPr>
            <p:ph type="sldNum" sz="quarter" idx="10"/>
          </p:nvPr>
        </p:nvSpPr>
        <p:spPr/>
        <p:txBody>
          <a:bodyPr/>
          <a:lstStyle/>
          <a:p>
            <a:fld id="{0E00F9DB-FBAF-4ABE-8D31-278B5DD8945B}" type="slidenum">
              <a:rPr lang="en-US" smtClean="0"/>
              <a:t>4</a:t>
            </a:fld>
            <a:endParaRPr lang="en-US"/>
          </a:p>
        </p:txBody>
      </p:sp>
    </p:spTree>
    <p:extLst>
      <p:ext uri="{BB962C8B-B14F-4D97-AF65-F5344CB8AC3E}">
        <p14:creationId xmlns:p14="http://schemas.microsoft.com/office/powerpoint/2010/main" val="179460945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Talking Points:</a:t>
            </a:r>
          </a:p>
          <a:p>
            <a:pPr marL="171450" indent="-171450">
              <a:buFont typeface="Arial" panose="020B0604020202020204" pitchFamily="34" charset="0"/>
              <a:buChar char="•"/>
            </a:pPr>
            <a:r>
              <a:rPr lang="en-US" b="1" dirty="0"/>
              <a:t>Handout 1</a:t>
            </a:r>
          </a:p>
          <a:p>
            <a:pPr marL="171450" indent="-171450">
              <a:buFont typeface="Arial" panose="020B0604020202020204" pitchFamily="34" charset="0"/>
              <a:buChar char="•"/>
            </a:pPr>
            <a:r>
              <a:rPr lang="en-US" dirty="0"/>
              <a:t>This is our community’s answer to that question.</a:t>
            </a:r>
          </a:p>
          <a:p>
            <a:pPr marL="171450" indent="-171450">
              <a:buFont typeface="Arial" panose="020B0604020202020204" pitchFamily="34" charset="0"/>
              <a:buChar char="•"/>
            </a:pPr>
            <a:r>
              <a:rPr lang="en-US" dirty="0"/>
              <a:t>The Kaleidoscope Model of Change is a framework that connects the work of the community</a:t>
            </a:r>
          </a:p>
          <a:p>
            <a:pPr marL="171450" indent="-171450">
              <a:buFont typeface="Arial" panose="020B0604020202020204" pitchFamily="34" charset="0"/>
              <a:buChar char="•"/>
            </a:pPr>
            <a:r>
              <a:rPr lang="en-US" dirty="0"/>
              <a:t>Goal is in the center</a:t>
            </a:r>
          </a:p>
          <a:p>
            <a:pPr marL="171450" indent="-171450">
              <a:buFont typeface="Arial" panose="020B0604020202020204" pitchFamily="34" charset="0"/>
              <a:buChar char="•"/>
            </a:pPr>
            <a:r>
              <a:rPr lang="en-US" dirty="0"/>
              <a:t>Four segments surrounding it are our Commitments to the community</a:t>
            </a:r>
          </a:p>
          <a:p>
            <a:pPr marL="171450" indent="-171450">
              <a:buFont typeface="Arial" panose="020B0604020202020204" pitchFamily="34" charset="0"/>
              <a:buChar char="•"/>
            </a:pPr>
            <a:r>
              <a:rPr lang="en-US" dirty="0"/>
              <a:t>Begins at the bottom with building a Foundation – common language and understanding</a:t>
            </a:r>
          </a:p>
          <a:p>
            <a:pPr marL="171450" indent="-171450">
              <a:buFont typeface="Arial" panose="020B0604020202020204" pitchFamily="34" charset="0"/>
              <a:buChar char="•"/>
            </a:pPr>
            <a:r>
              <a:rPr lang="en-US" dirty="0"/>
              <a:t>Other three Commitments represent where work is being done in the community</a:t>
            </a:r>
          </a:p>
          <a:p>
            <a:pPr marL="171450" indent="-171450">
              <a:buFont typeface="Arial" panose="020B0604020202020204" pitchFamily="34" charset="0"/>
              <a:buChar char="•"/>
            </a:pPr>
            <a:r>
              <a:rPr lang="en-US" dirty="0"/>
              <a:t>Circular because it is a continuous cycle that repeats itself</a:t>
            </a:r>
          </a:p>
          <a:p>
            <a:pPr marL="171450" indent="-171450">
              <a:buFont typeface="Arial" panose="020B0604020202020204" pitchFamily="34" charset="0"/>
              <a:buChar char="•"/>
            </a:pPr>
            <a:endParaRPr lang="en-US" dirty="0"/>
          </a:p>
          <a:p>
            <a:r>
              <a:rPr lang="en-US" dirty="0"/>
              <a:t>Script: </a:t>
            </a:r>
          </a:p>
          <a:p>
            <a:r>
              <a:rPr lang="en-US" b="1" dirty="0"/>
              <a:t>Give out Handout #1 – RTIC Overview</a:t>
            </a:r>
          </a:p>
          <a:p>
            <a:endParaRPr lang="en-US" dirty="0"/>
          </a:p>
          <a:p>
            <a:r>
              <a:rPr lang="en-US" dirty="0"/>
              <a:t>We have a community that is rich with resources, and many people have been doing a lot of work here to become more trauma-informed for about 10 years. The ACEs Study was conducted in 1998, but few people heard anything about it until about 10 years later, and that’s when we started seeing more work being done in our area. </a:t>
            </a:r>
          </a:p>
          <a:p>
            <a:endParaRPr lang="en-US" dirty="0"/>
          </a:p>
          <a:p>
            <a:r>
              <a:rPr lang="en-US" dirty="0"/>
              <a:t>The need to focus on this as a community is what brought together a group of people representing several different community efforts who wanted to learn more from each other about how their work interconnected and how they could be more trauma-informed. Together, they watched the film you’re about to see and felt it could be used to broaden the conversation around childhood trauma and resilience in our community and inspire more connection around this work.</a:t>
            </a:r>
          </a:p>
          <a:p>
            <a:endParaRPr lang="en-US" dirty="0"/>
          </a:p>
          <a:p>
            <a:r>
              <a:rPr lang="en-US" dirty="0"/>
              <a:t>This group, which grew into the RTIC Support Team, saw the wide variety of projects and organizations addressing resilience and trauma and felt there was a need for a framework that could help guide how we all work together to Create a Resilient and Trauma Informed Community (RTIC).  We call this the Kaleidoscope Model of Change. The reason for the name is that everyone who picks up a kaleidoscope sees something different every time, though the contents stay the same. Addressing trauma as a community is similar in that how we address it will be unique to each person and organization.</a:t>
            </a:r>
          </a:p>
          <a:p>
            <a:endParaRPr lang="en-US" dirty="0"/>
          </a:p>
          <a:p>
            <a:r>
              <a:rPr lang="en-US" dirty="0"/>
              <a:t>At the center of the framework is our goal: a community that is connected, healthy, resilient, and equitable. Around that goal are four Commitments that this framework makes to the community.  </a:t>
            </a:r>
          </a:p>
          <a:p>
            <a:endParaRPr lang="en-US" dirty="0"/>
          </a:p>
          <a:p>
            <a:r>
              <a:rPr lang="en-US" dirty="0"/>
              <a:t>The first, at the bottom, is to build a foundation.  That’s why this session is called Foundation training.  Here, we are creating shared knowledge and a common language around Adverse Childhood Experiences, trauma-informed care, and building resilience.  We’ve trained close to 2000 people in our Foundation-building sessions.</a:t>
            </a:r>
          </a:p>
          <a:p>
            <a:endParaRPr lang="en-US" dirty="0"/>
          </a:p>
          <a:p>
            <a:r>
              <a:rPr lang="en-US" dirty="0"/>
              <a:t>The next three commitments represent the work that is being done in the community, and where more work could be done. Many organizations and projects in this community are engaged in Disrupting the Cycle of trauma, Strengthening Resilience by enhancing protective factors, and Restoring Lives by providing support for those who are healing.  You may work in one or more of these three areas, but together, if we are all supportive of each other’s work toward a common goal, we believe we can get to the center.</a:t>
            </a:r>
          </a:p>
        </p:txBody>
      </p:sp>
      <p:sp>
        <p:nvSpPr>
          <p:cNvPr id="4" name="Slide Number Placeholder 3"/>
          <p:cNvSpPr>
            <a:spLocks noGrp="1"/>
          </p:cNvSpPr>
          <p:nvPr>
            <p:ph type="sldNum" sz="quarter" idx="10"/>
          </p:nvPr>
        </p:nvSpPr>
        <p:spPr/>
        <p:txBody>
          <a:bodyPr/>
          <a:lstStyle/>
          <a:p>
            <a:fld id="{7C1A1407-BFA8-4666-9553-BB8D19624FB6}" type="slidenum">
              <a:rPr lang="en-US" smtClean="0"/>
              <a:t>5</a:t>
            </a:fld>
            <a:endParaRPr lang="en-US"/>
          </a:p>
        </p:txBody>
      </p:sp>
    </p:spTree>
    <p:extLst>
      <p:ext uri="{BB962C8B-B14F-4D97-AF65-F5344CB8AC3E}">
        <p14:creationId xmlns:p14="http://schemas.microsoft.com/office/powerpoint/2010/main" val="123120943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OPTIONAL SLIDE: </a:t>
            </a:r>
          </a:p>
          <a:p>
            <a:endParaRPr lang="en-US" dirty="0"/>
          </a:p>
          <a:p>
            <a:r>
              <a:rPr lang="en-US" dirty="0"/>
              <a:t>Talking Points:</a:t>
            </a:r>
          </a:p>
          <a:p>
            <a:endParaRPr lang="en-US" dirty="0"/>
          </a:p>
          <a:p>
            <a:pPr marL="171450" indent="-171450">
              <a:buFont typeface="Arial" panose="020B0604020202020204" pitchFamily="34" charset="0"/>
              <a:buChar char="•"/>
            </a:pPr>
            <a:r>
              <a:rPr lang="en-US" dirty="0"/>
              <a:t>RTIC functions through a network of Champions like me that represent different organizations involved in this work</a:t>
            </a:r>
          </a:p>
          <a:p>
            <a:pPr marL="171450" indent="-171450">
              <a:buFont typeface="Arial" panose="020B0604020202020204" pitchFamily="34" charset="0"/>
              <a:buChar char="•"/>
            </a:pPr>
            <a:r>
              <a:rPr lang="en-US" dirty="0"/>
              <a:t>In the diagram, each color represents a different kind of organization.</a:t>
            </a:r>
          </a:p>
          <a:p>
            <a:pPr marL="171450" indent="-171450">
              <a:buFont typeface="Arial" panose="020B0604020202020204" pitchFamily="34" charset="0"/>
              <a:buChar char="•"/>
            </a:pPr>
            <a:r>
              <a:rPr lang="en-US" dirty="0"/>
              <a:t>Some Champions are also organizational leaders, and some organizations have more than one Champion.</a:t>
            </a:r>
          </a:p>
          <a:p>
            <a:pPr marL="171450" indent="-171450">
              <a:buFont typeface="Arial" panose="020B0604020202020204" pitchFamily="34" charset="0"/>
              <a:buChar char="•"/>
            </a:pPr>
            <a:r>
              <a:rPr lang="en-US" dirty="0"/>
              <a:t>Even staff who are not Champions can be Resilience Builders, because we all play a role in building resilience</a:t>
            </a:r>
          </a:p>
          <a:p>
            <a:pPr marL="171450" indent="-171450">
              <a:buFont typeface="Arial" panose="020B0604020202020204" pitchFamily="34" charset="0"/>
              <a:buChar char="•"/>
            </a:pPr>
            <a:r>
              <a:rPr lang="en-US" dirty="0"/>
              <a:t>The Champions are connected by a Support Team that plans trainings and brings us together in Communities of Practice.</a:t>
            </a:r>
          </a:p>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7C1A1407-BFA8-4666-9553-BB8D19624FB6}" type="slidenum">
              <a:rPr lang="en-US" smtClean="0"/>
              <a:t>6</a:t>
            </a:fld>
            <a:endParaRPr lang="en-US"/>
          </a:p>
        </p:txBody>
      </p:sp>
    </p:spTree>
    <p:extLst>
      <p:ext uri="{BB962C8B-B14F-4D97-AF65-F5344CB8AC3E}">
        <p14:creationId xmlns:p14="http://schemas.microsoft.com/office/powerpoint/2010/main" val="266604303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OPTIONAL SLIDE:</a:t>
            </a:r>
          </a:p>
          <a:p>
            <a:endParaRPr lang="en-US" dirty="0"/>
          </a:p>
          <a:p>
            <a:r>
              <a:rPr lang="en-US" dirty="0"/>
              <a:t>Talking Points:</a:t>
            </a:r>
          </a:p>
          <a:p>
            <a:endParaRPr lang="en-US" dirty="0"/>
          </a:p>
          <a:p>
            <a:pPr marL="171450" indent="-171450">
              <a:buFont typeface="Arial" panose="020B0604020202020204" pitchFamily="34" charset="0"/>
              <a:buChar char="•"/>
            </a:pPr>
            <a:r>
              <a:rPr lang="en-US" dirty="0"/>
              <a:t>This shows the role of the Champions and the Support Team in the RTIC Framework</a:t>
            </a:r>
          </a:p>
          <a:p>
            <a:pPr marL="171450" indent="-171450">
              <a:buFont typeface="Arial" panose="020B0604020202020204" pitchFamily="34" charset="0"/>
              <a:buChar char="•"/>
            </a:pPr>
            <a:r>
              <a:rPr lang="en-US" dirty="0"/>
              <a:t>In the Foundation-building phase, individuals and organizations are engaged, and Champions play the role of educating, orienting, and engaging their organizations.</a:t>
            </a:r>
          </a:p>
          <a:p>
            <a:pPr marL="171450" indent="-171450">
              <a:buFont typeface="Arial" panose="020B0604020202020204" pitchFamily="34" charset="0"/>
              <a:buChar char="•"/>
            </a:pPr>
            <a:r>
              <a:rPr lang="en-US" dirty="0"/>
              <a:t>As we move through the other Commitments, systems and communities become engaged, and Champions play the role of connecting, supporting, and advocating.</a:t>
            </a:r>
          </a:p>
          <a:p>
            <a:pPr marL="171450" indent="-171450">
              <a:buFont typeface="Arial" panose="020B0604020202020204" pitchFamily="34" charset="0"/>
              <a:buChar char="•"/>
            </a:pPr>
            <a:r>
              <a:rPr lang="en-US" dirty="0"/>
              <a:t>Throughout the process of reaching the goal in the center, Champions support each other through a Community of Practice </a:t>
            </a:r>
          </a:p>
        </p:txBody>
      </p:sp>
      <p:sp>
        <p:nvSpPr>
          <p:cNvPr id="4" name="Slide Number Placeholder 3"/>
          <p:cNvSpPr>
            <a:spLocks noGrp="1"/>
          </p:cNvSpPr>
          <p:nvPr>
            <p:ph type="sldNum" sz="quarter" idx="10"/>
          </p:nvPr>
        </p:nvSpPr>
        <p:spPr/>
        <p:txBody>
          <a:bodyPr/>
          <a:lstStyle/>
          <a:p>
            <a:fld id="{7C1A1407-BFA8-4666-9553-BB8D19624FB6}" type="slidenum">
              <a:rPr lang="en-US" smtClean="0"/>
              <a:t>7</a:t>
            </a:fld>
            <a:endParaRPr lang="en-US"/>
          </a:p>
        </p:txBody>
      </p:sp>
    </p:spTree>
    <p:extLst>
      <p:ext uri="{BB962C8B-B14F-4D97-AF65-F5344CB8AC3E}">
        <p14:creationId xmlns:p14="http://schemas.microsoft.com/office/powerpoint/2010/main" val="26213864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Talking Points:</a:t>
            </a:r>
          </a:p>
          <a:p>
            <a:pPr marL="171450" indent="-171450">
              <a:buFont typeface="Arial" panose="020B0604020202020204" pitchFamily="34" charset="0"/>
              <a:buChar char="•"/>
            </a:pPr>
            <a:r>
              <a:rPr lang="en-US" dirty="0"/>
              <a:t>Film is about an hour</a:t>
            </a:r>
          </a:p>
          <a:p>
            <a:pPr marL="171450" indent="-171450">
              <a:buFont typeface="Arial" panose="020B0604020202020204" pitchFamily="34" charset="0"/>
              <a:buChar char="•"/>
            </a:pPr>
            <a:r>
              <a:rPr lang="en-US" dirty="0"/>
              <a:t>It is not graphic, but discusses trauma, so please practice self-care</a:t>
            </a:r>
          </a:p>
          <a:p>
            <a:pPr marL="171450" indent="-171450">
              <a:buFont typeface="Arial" panose="020B0604020202020204" pitchFamily="34" charset="0"/>
              <a:buChar char="•"/>
            </a:pPr>
            <a:r>
              <a:rPr lang="en-US" dirty="0"/>
              <a:t>We’ll take a short break after it ends</a:t>
            </a:r>
          </a:p>
          <a:p>
            <a:endParaRPr lang="en-US" dirty="0"/>
          </a:p>
          <a:p>
            <a:r>
              <a:rPr lang="en-US" dirty="0"/>
              <a:t>Script:</a:t>
            </a:r>
          </a:p>
          <a:p>
            <a:endParaRPr lang="en-US" dirty="0"/>
          </a:p>
          <a:p>
            <a:r>
              <a:rPr lang="en-US" dirty="0"/>
              <a:t>We’re going to show the film, which lasts about an hour. </a:t>
            </a:r>
          </a:p>
          <a:p>
            <a:endParaRPr lang="en-US" dirty="0"/>
          </a:p>
          <a:p>
            <a:r>
              <a:rPr lang="en-US" dirty="0"/>
              <a:t>As you watch it, look for things that stand out for you or surprise you, and we will talk about those afterwards. </a:t>
            </a:r>
          </a:p>
          <a:p>
            <a:endParaRPr lang="en-US" dirty="0"/>
          </a:p>
          <a:p>
            <a:r>
              <a:rPr lang="en-US" dirty="0"/>
              <a:t>[Online: You can improve the playback by shutting off your video. Please mute yourselves. If there is a major disruption in the broadcast that I may not notice, please send me a note in the chat or unmute yourself and speak out. If needed, we can stop the video and back up to what was missed.]</a:t>
            </a:r>
          </a:p>
          <a:p>
            <a:endParaRPr lang="en-US" dirty="0"/>
          </a:p>
          <a:p>
            <a:r>
              <a:rPr lang="en-US" dirty="0"/>
              <a:t>After the film, we’ll take a 5 minute break.</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Just so you know, this film is now available to the public to rent or buy. It’s only a few dollars to rent or buy. You can access it through Google Play Movies, Apple TV, Vudu, or YouTube.  </a:t>
            </a:r>
          </a:p>
          <a:p>
            <a:endParaRPr lang="en-US" dirty="0"/>
          </a:p>
          <a:p>
            <a:r>
              <a:rPr lang="en-US" dirty="0"/>
              <a:t>Any questions before the film begins?</a:t>
            </a:r>
          </a:p>
          <a:p>
            <a:endParaRPr lang="en-US" dirty="0"/>
          </a:p>
        </p:txBody>
      </p:sp>
      <p:sp>
        <p:nvSpPr>
          <p:cNvPr id="4" name="Slide Number Placeholder 3"/>
          <p:cNvSpPr>
            <a:spLocks noGrp="1"/>
          </p:cNvSpPr>
          <p:nvPr>
            <p:ph type="sldNum" sz="quarter" idx="5"/>
          </p:nvPr>
        </p:nvSpPr>
        <p:spPr/>
        <p:txBody>
          <a:bodyPr/>
          <a:lstStyle/>
          <a:p>
            <a:fld id="{0E00F9DB-FBAF-4ABE-8D31-278B5DD8945B}" type="slidenum">
              <a:rPr lang="en-US" smtClean="0"/>
              <a:t>8</a:t>
            </a:fld>
            <a:endParaRPr lang="en-US"/>
          </a:p>
        </p:txBody>
      </p:sp>
    </p:spTree>
    <p:extLst>
      <p:ext uri="{BB962C8B-B14F-4D97-AF65-F5344CB8AC3E}">
        <p14:creationId xmlns:p14="http://schemas.microsoft.com/office/powerpoint/2010/main" val="340521258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Let’s take a short break before we continue on. Feel free to turn off your videos. We’ll get started in five minutes. </a:t>
            </a:r>
          </a:p>
        </p:txBody>
      </p:sp>
      <p:sp>
        <p:nvSpPr>
          <p:cNvPr id="4" name="Slide Number Placeholder 3"/>
          <p:cNvSpPr>
            <a:spLocks noGrp="1"/>
          </p:cNvSpPr>
          <p:nvPr>
            <p:ph type="sldNum" sz="quarter" idx="10"/>
          </p:nvPr>
        </p:nvSpPr>
        <p:spPr/>
        <p:txBody>
          <a:bodyPr/>
          <a:lstStyle/>
          <a:p>
            <a:fld id="{00A93353-4BE1-45A7-9A11-0DFD53E7D25F}" type="slidenum">
              <a:rPr lang="en-US" smtClean="0"/>
              <a:t>9</a:t>
            </a:fld>
            <a:endParaRPr lang="en-US"/>
          </a:p>
        </p:txBody>
      </p:sp>
    </p:spTree>
    <p:extLst>
      <p:ext uri="{BB962C8B-B14F-4D97-AF65-F5344CB8AC3E}">
        <p14:creationId xmlns:p14="http://schemas.microsoft.com/office/powerpoint/2010/main" val="256098918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98EFCEC1-4473-4649-BD1E-C31890A37FDE}" type="datetimeFigureOut">
              <a:rPr lang="en-US" smtClean="0"/>
              <a:t>2/18/2022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7AA2A40-6856-4931-A142-BFCC50D45DC0}" type="slidenum">
              <a:rPr lang="en-US" smtClean="0"/>
              <a:t>‹#›</a:t>
            </a:fld>
            <a:endParaRPr lang="en-US"/>
          </a:p>
        </p:txBody>
      </p:sp>
    </p:spTree>
    <p:extLst>
      <p:ext uri="{BB962C8B-B14F-4D97-AF65-F5344CB8AC3E}">
        <p14:creationId xmlns:p14="http://schemas.microsoft.com/office/powerpoint/2010/main" val="330638406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8EFCEC1-4473-4649-BD1E-C31890A37FDE}" type="datetimeFigureOut">
              <a:rPr lang="en-US" smtClean="0"/>
              <a:t>2/18/2022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7AA2A40-6856-4931-A142-BFCC50D45DC0}" type="slidenum">
              <a:rPr lang="en-US" smtClean="0"/>
              <a:t>‹#›</a:t>
            </a:fld>
            <a:endParaRPr lang="en-US"/>
          </a:p>
        </p:txBody>
      </p:sp>
    </p:spTree>
    <p:extLst>
      <p:ext uri="{BB962C8B-B14F-4D97-AF65-F5344CB8AC3E}">
        <p14:creationId xmlns:p14="http://schemas.microsoft.com/office/powerpoint/2010/main" val="36254905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6"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1"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8EFCEC1-4473-4649-BD1E-C31890A37FDE}" type="datetimeFigureOut">
              <a:rPr lang="en-US" smtClean="0"/>
              <a:t>2/18/2022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7AA2A40-6856-4931-A142-BFCC50D45DC0}" type="slidenum">
              <a:rPr lang="en-US" smtClean="0"/>
              <a:t>‹#›</a:t>
            </a:fld>
            <a:endParaRPr lang="en-US"/>
          </a:p>
        </p:txBody>
      </p:sp>
    </p:spTree>
    <p:extLst>
      <p:ext uri="{BB962C8B-B14F-4D97-AF65-F5344CB8AC3E}">
        <p14:creationId xmlns:p14="http://schemas.microsoft.com/office/powerpoint/2010/main" val="409655277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 1 column" type="tx">
  <p:cSld name="Title + 1 column">
    <p:spTree>
      <p:nvGrpSpPr>
        <p:cNvPr id="1" name="Shape 19"/>
        <p:cNvGrpSpPr/>
        <p:nvPr/>
      </p:nvGrpSpPr>
      <p:grpSpPr>
        <a:xfrm>
          <a:off x="0" y="0"/>
          <a:ext cx="0" cy="0"/>
          <a:chOff x="0" y="0"/>
          <a:chExt cx="0" cy="0"/>
        </a:xfrm>
      </p:grpSpPr>
      <p:sp>
        <p:nvSpPr>
          <p:cNvPr id="21" name="Google Shape;21;p5"/>
          <p:cNvSpPr txBox="1">
            <a:spLocks noGrp="1"/>
          </p:cNvSpPr>
          <p:nvPr>
            <p:ph type="title"/>
          </p:nvPr>
        </p:nvSpPr>
        <p:spPr>
          <a:xfrm>
            <a:off x="3241650" y="122088"/>
            <a:ext cx="2660700" cy="978400"/>
          </a:xfrm>
          <a:prstGeom prst="rect">
            <a:avLst/>
          </a:prstGeom>
        </p:spPr>
        <p:txBody>
          <a:bodyPr spcFirstLastPara="1" wrap="square" lIns="91425" tIns="91425" rIns="91425" bIns="91425" anchor="t" anchorCtr="0"/>
          <a:lstStyle>
            <a:lvl1pPr lvl="0">
              <a:spcBef>
                <a:spcPts val="0"/>
              </a:spcBef>
              <a:spcAft>
                <a:spcPts val="0"/>
              </a:spcAft>
              <a:buSzPts val="1200"/>
              <a:buNone/>
              <a:defRPr/>
            </a:lvl1pPr>
            <a:lvl2pPr lvl="1">
              <a:spcBef>
                <a:spcPts val="0"/>
              </a:spcBef>
              <a:spcAft>
                <a:spcPts val="0"/>
              </a:spcAft>
              <a:buSzPts val="1200"/>
              <a:buNone/>
              <a:defRPr/>
            </a:lvl2pPr>
            <a:lvl3pPr lvl="2">
              <a:spcBef>
                <a:spcPts val="0"/>
              </a:spcBef>
              <a:spcAft>
                <a:spcPts val="0"/>
              </a:spcAft>
              <a:buSzPts val="1200"/>
              <a:buNone/>
              <a:defRPr/>
            </a:lvl3pPr>
            <a:lvl4pPr lvl="3">
              <a:spcBef>
                <a:spcPts val="0"/>
              </a:spcBef>
              <a:spcAft>
                <a:spcPts val="0"/>
              </a:spcAft>
              <a:buSzPts val="1200"/>
              <a:buNone/>
              <a:defRPr/>
            </a:lvl4pPr>
            <a:lvl5pPr lvl="4">
              <a:spcBef>
                <a:spcPts val="0"/>
              </a:spcBef>
              <a:spcAft>
                <a:spcPts val="0"/>
              </a:spcAft>
              <a:buSzPts val="1200"/>
              <a:buNone/>
              <a:defRPr/>
            </a:lvl5pPr>
            <a:lvl6pPr lvl="5">
              <a:spcBef>
                <a:spcPts val="0"/>
              </a:spcBef>
              <a:spcAft>
                <a:spcPts val="0"/>
              </a:spcAft>
              <a:buSzPts val="1200"/>
              <a:buNone/>
              <a:defRPr/>
            </a:lvl6pPr>
            <a:lvl7pPr lvl="6">
              <a:spcBef>
                <a:spcPts val="0"/>
              </a:spcBef>
              <a:spcAft>
                <a:spcPts val="0"/>
              </a:spcAft>
              <a:buSzPts val="1200"/>
              <a:buNone/>
              <a:defRPr/>
            </a:lvl7pPr>
            <a:lvl8pPr lvl="7">
              <a:spcBef>
                <a:spcPts val="0"/>
              </a:spcBef>
              <a:spcAft>
                <a:spcPts val="0"/>
              </a:spcAft>
              <a:buSzPts val="1200"/>
              <a:buNone/>
              <a:defRPr/>
            </a:lvl8pPr>
            <a:lvl9pPr lvl="8">
              <a:spcBef>
                <a:spcPts val="0"/>
              </a:spcBef>
              <a:spcAft>
                <a:spcPts val="0"/>
              </a:spcAft>
              <a:buSzPts val="1200"/>
              <a:buNone/>
              <a:defRPr/>
            </a:lvl9pPr>
          </a:lstStyle>
          <a:p>
            <a:endParaRPr/>
          </a:p>
        </p:txBody>
      </p:sp>
      <p:sp>
        <p:nvSpPr>
          <p:cNvPr id="22" name="Google Shape;22;p5"/>
          <p:cNvSpPr txBox="1">
            <a:spLocks noGrp="1"/>
          </p:cNvSpPr>
          <p:nvPr>
            <p:ph type="body" idx="1"/>
          </p:nvPr>
        </p:nvSpPr>
        <p:spPr>
          <a:xfrm>
            <a:off x="916650" y="1267800"/>
            <a:ext cx="7310700" cy="4322400"/>
          </a:xfrm>
          <a:prstGeom prst="rect">
            <a:avLst/>
          </a:prstGeom>
        </p:spPr>
        <p:txBody>
          <a:bodyPr spcFirstLastPara="1" wrap="square" lIns="91425" tIns="91425" rIns="91425" bIns="91425" anchor="t" anchorCtr="0"/>
          <a:lstStyle>
            <a:lvl1pPr marL="457189" lvl="0" indent="-380990">
              <a:spcBef>
                <a:spcPts val="600"/>
              </a:spcBef>
              <a:spcAft>
                <a:spcPts val="0"/>
              </a:spcAft>
              <a:buSzPts val="2400"/>
              <a:buChar char="⊡"/>
              <a:defRPr sz="2400"/>
            </a:lvl1pPr>
            <a:lvl2pPr marL="914378" lvl="1" indent="-380990">
              <a:spcBef>
                <a:spcPts val="0"/>
              </a:spcBef>
              <a:spcAft>
                <a:spcPts val="0"/>
              </a:spcAft>
              <a:buSzPts val="2400"/>
              <a:buChar char="□"/>
              <a:defRPr/>
            </a:lvl2pPr>
            <a:lvl3pPr marL="1371566" lvl="2" indent="-380990">
              <a:spcBef>
                <a:spcPts val="0"/>
              </a:spcBef>
              <a:spcAft>
                <a:spcPts val="0"/>
              </a:spcAft>
              <a:buSzPts val="2400"/>
              <a:buChar char="■"/>
              <a:defRPr/>
            </a:lvl3pPr>
            <a:lvl4pPr marL="1828754" lvl="3" indent="-380990">
              <a:spcBef>
                <a:spcPts val="0"/>
              </a:spcBef>
              <a:spcAft>
                <a:spcPts val="0"/>
              </a:spcAft>
              <a:buSzPts val="2400"/>
              <a:buChar char="●"/>
              <a:defRPr sz="2400"/>
            </a:lvl4pPr>
            <a:lvl5pPr marL="2285943" lvl="4" indent="-380990">
              <a:spcBef>
                <a:spcPts val="0"/>
              </a:spcBef>
              <a:spcAft>
                <a:spcPts val="0"/>
              </a:spcAft>
              <a:buSzPts val="2400"/>
              <a:buChar char="○"/>
              <a:defRPr sz="2400"/>
            </a:lvl5pPr>
            <a:lvl6pPr marL="2743132" lvl="5" indent="-380990">
              <a:spcBef>
                <a:spcPts val="0"/>
              </a:spcBef>
              <a:spcAft>
                <a:spcPts val="0"/>
              </a:spcAft>
              <a:buSzPts val="2400"/>
              <a:buChar char="■"/>
              <a:defRPr sz="2400"/>
            </a:lvl6pPr>
            <a:lvl7pPr marL="3200320" lvl="6" indent="-380990">
              <a:spcBef>
                <a:spcPts val="0"/>
              </a:spcBef>
              <a:spcAft>
                <a:spcPts val="0"/>
              </a:spcAft>
              <a:buSzPts val="2400"/>
              <a:buChar char="●"/>
              <a:defRPr sz="2400"/>
            </a:lvl7pPr>
            <a:lvl8pPr marL="3657509" lvl="7" indent="-380990">
              <a:spcBef>
                <a:spcPts val="0"/>
              </a:spcBef>
              <a:spcAft>
                <a:spcPts val="0"/>
              </a:spcAft>
              <a:buSzPts val="2400"/>
              <a:buChar char="○"/>
              <a:defRPr sz="2400"/>
            </a:lvl8pPr>
            <a:lvl9pPr marL="4114697" lvl="8" indent="-380990">
              <a:spcBef>
                <a:spcPts val="0"/>
              </a:spcBef>
              <a:spcAft>
                <a:spcPts val="0"/>
              </a:spcAft>
              <a:buSzPts val="2400"/>
              <a:buChar char="■"/>
              <a:defRPr sz="2400"/>
            </a:lvl9pPr>
          </a:lstStyle>
          <a:p>
            <a:endParaRPr/>
          </a:p>
        </p:txBody>
      </p:sp>
    </p:spTree>
    <p:extLst>
      <p:ext uri="{BB962C8B-B14F-4D97-AF65-F5344CB8AC3E}">
        <p14:creationId xmlns:p14="http://schemas.microsoft.com/office/powerpoint/2010/main" val="22757018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8EFCEC1-4473-4649-BD1E-C31890A37FDE}" type="datetimeFigureOut">
              <a:rPr lang="en-US" smtClean="0"/>
              <a:t>2/18/2022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7AA2A40-6856-4931-A142-BFCC50D45DC0}" type="slidenum">
              <a:rPr lang="en-US" smtClean="0"/>
              <a:t>‹#›</a:t>
            </a:fld>
            <a:endParaRPr lang="en-US"/>
          </a:p>
        </p:txBody>
      </p:sp>
    </p:spTree>
    <p:extLst>
      <p:ext uri="{BB962C8B-B14F-4D97-AF65-F5344CB8AC3E}">
        <p14:creationId xmlns:p14="http://schemas.microsoft.com/office/powerpoint/2010/main" val="25001925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41"/>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6"/>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98EFCEC1-4473-4649-BD1E-C31890A37FDE}" type="datetimeFigureOut">
              <a:rPr lang="en-US" smtClean="0"/>
              <a:t>2/18/2022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7AA2A40-6856-4931-A142-BFCC50D45DC0}" type="slidenum">
              <a:rPr lang="en-US" smtClean="0"/>
              <a:t>‹#›</a:t>
            </a:fld>
            <a:endParaRPr lang="en-US"/>
          </a:p>
        </p:txBody>
      </p:sp>
    </p:spTree>
    <p:extLst>
      <p:ext uri="{BB962C8B-B14F-4D97-AF65-F5344CB8AC3E}">
        <p14:creationId xmlns:p14="http://schemas.microsoft.com/office/powerpoint/2010/main" val="4514969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98EFCEC1-4473-4649-BD1E-C31890A37FDE}" type="datetimeFigureOut">
              <a:rPr lang="en-US" smtClean="0"/>
              <a:t>2/18/2022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7AA2A40-6856-4931-A142-BFCC50D45DC0}" type="slidenum">
              <a:rPr lang="en-US" smtClean="0"/>
              <a:t>‹#›</a:t>
            </a:fld>
            <a:endParaRPr lang="en-US"/>
          </a:p>
        </p:txBody>
      </p:sp>
    </p:spTree>
    <p:extLst>
      <p:ext uri="{BB962C8B-B14F-4D97-AF65-F5344CB8AC3E}">
        <p14:creationId xmlns:p14="http://schemas.microsoft.com/office/powerpoint/2010/main" val="562094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8"/>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1"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1"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98EFCEC1-4473-4649-BD1E-C31890A37FDE}" type="datetimeFigureOut">
              <a:rPr lang="en-US" smtClean="0"/>
              <a:t>2/18/2022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7AA2A40-6856-4931-A142-BFCC50D45DC0}" type="slidenum">
              <a:rPr lang="en-US" smtClean="0"/>
              <a:t>‹#›</a:t>
            </a:fld>
            <a:endParaRPr lang="en-US"/>
          </a:p>
        </p:txBody>
      </p:sp>
    </p:spTree>
    <p:extLst>
      <p:ext uri="{BB962C8B-B14F-4D97-AF65-F5344CB8AC3E}">
        <p14:creationId xmlns:p14="http://schemas.microsoft.com/office/powerpoint/2010/main" val="364046071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98EFCEC1-4473-4649-BD1E-C31890A37FDE}" type="datetimeFigureOut">
              <a:rPr lang="en-US" smtClean="0"/>
              <a:t>2/18/2022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7AA2A40-6856-4931-A142-BFCC50D45DC0}" type="slidenum">
              <a:rPr lang="en-US" smtClean="0"/>
              <a:t>‹#›</a:t>
            </a:fld>
            <a:endParaRPr lang="en-US"/>
          </a:p>
        </p:txBody>
      </p:sp>
    </p:spTree>
    <p:extLst>
      <p:ext uri="{BB962C8B-B14F-4D97-AF65-F5344CB8AC3E}">
        <p14:creationId xmlns:p14="http://schemas.microsoft.com/office/powerpoint/2010/main" val="34591131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8EFCEC1-4473-4649-BD1E-C31890A37FDE}" type="datetimeFigureOut">
              <a:rPr lang="en-US" smtClean="0"/>
              <a:t>2/18/2022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7AA2A40-6856-4931-A142-BFCC50D45DC0}" type="slidenum">
              <a:rPr lang="en-US" smtClean="0"/>
              <a:t>‹#›</a:t>
            </a:fld>
            <a:endParaRPr lang="en-US"/>
          </a:p>
        </p:txBody>
      </p:sp>
    </p:spTree>
    <p:extLst>
      <p:ext uri="{BB962C8B-B14F-4D97-AF65-F5344CB8AC3E}">
        <p14:creationId xmlns:p14="http://schemas.microsoft.com/office/powerpoint/2010/main" val="280555462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8"/>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98EFCEC1-4473-4649-BD1E-C31890A37FDE}" type="datetimeFigureOut">
              <a:rPr lang="en-US" smtClean="0"/>
              <a:t>2/18/2022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7AA2A40-6856-4931-A142-BFCC50D45DC0}" type="slidenum">
              <a:rPr lang="en-US" smtClean="0"/>
              <a:t>‹#›</a:t>
            </a:fld>
            <a:endParaRPr lang="en-US"/>
          </a:p>
        </p:txBody>
      </p:sp>
    </p:spTree>
    <p:extLst>
      <p:ext uri="{BB962C8B-B14F-4D97-AF65-F5344CB8AC3E}">
        <p14:creationId xmlns:p14="http://schemas.microsoft.com/office/powerpoint/2010/main" val="320657739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8"/>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98EFCEC1-4473-4649-BD1E-C31890A37FDE}" type="datetimeFigureOut">
              <a:rPr lang="en-US" smtClean="0"/>
              <a:t>2/18/2022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7AA2A40-6856-4931-A142-BFCC50D45DC0}" type="slidenum">
              <a:rPr lang="en-US" smtClean="0"/>
              <a:t>‹#›</a:t>
            </a:fld>
            <a:endParaRPr lang="en-US"/>
          </a:p>
        </p:txBody>
      </p:sp>
    </p:spTree>
    <p:extLst>
      <p:ext uri="{BB962C8B-B14F-4D97-AF65-F5344CB8AC3E}">
        <p14:creationId xmlns:p14="http://schemas.microsoft.com/office/powerpoint/2010/main" val="164283501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8"/>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3"/>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8EFCEC1-4473-4649-BD1E-C31890A37FDE}" type="datetimeFigureOut">
              <a:rPr lang="en-US" smtClean="0"/>
              <a:t>2/18/2022</a:t>
            </a:fld>
            <a:endParaRPr lang="en-US"/>
          </a:p>
        </p:txBody>
      </p:sp>
      <p:sp>
        <p:nvSpPr>
          <p:cNvPr id="5" name="Footer Placeholder 4"/>
          <p:cNvSpPr>
            <a:spLocks noGrp="1"/>
          </p:cNvSpPr>
          <p:nvPr>
            <p:ph type="ftr" sz="quarter" idx="3"/>
          </p:nvPr>
        </p:nvSpPr>
        <p:spPr>
          <a:xfrm>
            <a:off x="3028950" y="6356353"/>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3"/>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7AA2A40-6856-4931-A142-BFCC50D45DC0}" type="slidenum">
              <a:rPr lang="en-US" smtClean="0"/>
              <a:t>‹#›</a:t>
            </a:fld>
            <a:endParaRPr lang="en-US"/>
          </a:p>
        </p:txBody>
      </p:sp>
    </p:spTree>
    <p:extLst>
      <p:ext uri="{BB962C8B-B14F-4D97-AF65-F5344CB8AC3E}">
        <p14:creationId xmlns:p14="http://schemas.microsoft.com/office/powerpoint/2010/main" val="138581453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7.xml"/><Relationship Id="rId1" Type="http://schemas.openxmlformats.org/officeDocument/2006/relationships/tags" Target="../tags/tag1.xml"/><Relationship Id="rId5" Type="http://schemas.openxmlformats.org/officeDocument/2006/relationships/image" Target="../media/image10.png"/><Relationship Id="rId4" Type="http://schemas.openxmlformats.org/officeDocument/2006/relationships/image" Target="../media/image9.png"/></Relationships>
</file>

<file path=ppt/slides/_rels/slide1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3.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1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14.jpeg"/></Relationships>
</file>

<file path=ppt/slides/_rels/slide1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hyperlink" Target="https://www.youtube.com/watch?v=cDDWvj_q-o8&amp;feature=youtu.be" TargetMode="External"/><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1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9.xml"/><Relationship Id="rId1" Type="http://schemas.openxmlformats.org/officeDocument/2006/relationships/slideLayout" Target="../slideLayouts/slideLayout12.xml"/><Relationship Id="rId4" Type="http://schemas.openxmlformats.org/officeDocument/2006/relationships/image" Target="../media/image16.pn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hyperlink" Target="https://www.youtube.com/watch?v=1Evwgu369Jw" TargetMode="External"/><Relationship Id="rId2" Type="http://schemas.openxmlformats.org/officeDocument/2006/relationships/notesSlide" Target="../notesSlides/notesSlide20.xml"/><Relationship Id="rId1" Type="http://schemas.openxmlformats.org/officeDocument/2006/relationships/slideLayout" Target="../slideLayouts/slideLayout2.xml"/><Relationship Id="rId5" Type="http://schemas.openxmlformats.org/officeDocument/2006/relationships/image" Target="../media/image16.png"/><Relationship Id="rId4" Type="http://schemas.openxmlformats.org/officeDocument/2006/relationships/image" Target="../media/image18.jpg"/></Relationships>
</file>

<file path=ppt/slides/_rels/slide2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20.jpeg"/></Relationships>
</file>

<file path=ppt/slides/_rels/slide22.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2.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2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2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6.xml"/><Relationship Id="rId1" Type="http://schemas.openxmlformats.org/officeDocument/2006/relationships/slideLayout" Target="../slideLayouts/slideLayout2.xml"/><Relationship Id="rId6" Type="http://schemas.openxmlformats.org/officeDocument/2006/relationships/image" Target="../media/image21.png"/><Relationship Id="rId5" Type="http://schemas.openxmlformats.org/officeDocument/2006/relationships/hyperlink" Target="http://www.bettertogetherlacrosse.org/" TargetMode="External"/><Relationship Id="rId4" Type="http://schemas.openxmlformats.org/officeDocument/2006/relationships/hyperlink" Target="http://www.resilientcommunitieswi.com/"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6.gif"/></Relationships>
</file>

<file path=ppt/slides/_rels/slide8.xml.rels><?xml version="1.0" encoding="UTF-8" standalone="yes"?>
<Relationships xmlns="http://schemas.openxmlformats.org/package/2006/relationships"><Relationship Id="rId3" Type="http://schemas.openxmlformats.org/officeDocument/2006/relationships/hyperlink" Target="https://gruw.tugg.com/full-movies/resilience" TargetMode="External"/><Relationship Id="rId2" Type="http://schemas.openxmlformats.org/officeDocument/2006/relationships/notesSlide" Target="../notesSlides/notesSlide8.xml"/><Relationship Id="rId1" Type="http://schemas.openxmlformats.org/officeDocument/2006/relationships/slideLayout" Target="../slideLayouts/slideLayout6.xml"/><Relationship Id="rId5" Type="http://schemas.openxmlformats.org/officeDocument/2006/relationships/image" Target="../media/image3.png"/><Relationship Id="rId4" Type="http://schemas.openxmlformats.org/officeDocument/2006/relationships/image" Target="../media/image7.jpeg"/></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C9E70B71-4E10-430E-8C93-44AF5449AE3A}"/>
              </a:ext>
            </a:extLst>
          </p:cNvPr>
          <p:cNvPicPr>
            <a:picLocks noChangeAspect="1"/>
          </p:cNvPicPr>
          <p:nvPr/>
        </p:nvPicPr>
        <p:blipFill>
          <a:blip r:embed="rId3"/>
          <a:stretch>
            <a:fillRect/>
          </a:stretch>
        </p:blipFill>
        <p:spPr>
          <a:xfrm>
            <a:off x="-1524000" y="-96982"/>
            <a:ext cx="12192000" cy="6954982"/>
          </a:xfrm>
          <a:prstGeom prst="rect">
            <a:avLst/>
          </a:prstGeom>
        </p:spPr>
      </p:pic>
      <p:sp>
        <p:nvSpPr>
          <p:cNvPr id="3" name="Title 2">
            <a:extLst>
              <a:ext uri="{FF2B5EF4-FFF2-40B4-BE49-F238E27FC236}">
                <a16:creationId xmlns:a16="http://schemas.microsoft.com/office/drawing/2014/main" id="{7F7A8FED-4018-4C45-87B3-903EE28A9992}"/>
              </a:ext>
            </a:extLst>
          </p:cNvPr>
          <p:cNvSpPr>
            <a:spLocks noGrp="1"/>
          </p:cNvSpPr>
          <p:nvPr>
            <p:ph type="ctrTitle"/>
          </p:nvPr>
        </p:nvSpPr>
        <p:spPr/>
        <p:txBody>
          <a:bodyPr>
            <a:normAutofit/>
          </a:bodyPr>
          <a:lstStyle/>
          <a:p>
            <a:r>
              <a:rPr lang="en-US" sz="4800" b="1" dirty="0">
                <a:solidFill>
                  <a:schemeClr val="bg1"/>
                </a:solidFill>
                <a:latin typeface="+mn-lt"/>
              </a:rPr>
              <a:t>Resilient and Trauma Informed Community Foundation-Building </a:t>
            </a:r>
          </a:p>
        </p:txBody>
      </p:sp>
      <p:sp>
        <p:nvSpPr>
          <p:cNvPr id="4" name="Subtitle 3">
            <a:extLst>
              <a:ext uri="{FF2B5EF4-FFF2-40B4-BE49-F238E27FC236}">
                <a16:creationId xmlns:a16="http://schemas.microsoft.com/office/drawing/2014/main" id="{F61E5106-A198-4A28-8819-6DB0170B4981}"/>
              </a:ext>
            </a:extLst>
          </p:cNvPr>
          <p:cNvSpPr>
            <a:spLocks noGrp="1"/>
          </p:cNvSpPr>
          <p:nvPr>
            <p:ph type="subTitle" idx="1"/>
          </p:nvPr>
        </p:nvSpPr>
        <p:spPr>
          <a:xfrm>
            <a:off x="1143000" y="4314557"/>
            <a:ext cx="6858000" cy="1655762"/>
          </a:xfrm>
        </p:spPr>
        <p:txBody>
          <a:bodyPr>
            <a:normAutofit/>
          </a:bodyPr>
          <a:lstStyle/>
          <a:p>
            <a:r>
              <a:rPr lang="en-US" sz="4200" b="1" i="1" dirty="0">
                <a:solidFill>
                  <a:schemeClr val="bg1"/>
                </a:solidFill>
              </a:rPr>
              <a:t>[DATE]</a:t>
            </a:r>
          </a:p>
        </p:txBody>
      </p:sp>
    </p:spTree>
    <p:extLst>
      <p:ext uri="{BB962C8B-B14F-4D97-AF65-F5344CB8AC3E}">
        <p14:creationId xmlns:p14="http://schemas.microsoft.com/office/powerpoint/2010/main" val="214780643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0" y="-297"/>
            <a:ext cx="914479" cy="6858594"/>
          </a:xfrm>
          <a:prstGeom prst="rect">
            <a:avLst/>
          </a:prstGeom>
        </p:spPr>
      </p:pic>
      <p:pic>
        <p:nvPicPr>
          <p:cNvPr id="8" name="Picture 7"/>
          <p:cNvPicPr>
            <a:picLocks noChangeAspect="1"/>
          </p:cNvPicPr>
          <p:nvPr/>
        </p:nvPicPr>
        <p:blipFill>
          <a:blip r:embed="rId4"/>
          <a:stretch>
            <a:fillRect/>
          </a:stretch>
        </p:blipFill>
        <p:spPr>
          <a:xfrm>
            <a:off x="7010400" y="4800600"/>
            <a:ext cx="1993565" cy="1883827"/>
          </a:xfrm>
          <a:prstGeom prst="rect">
            <a:avLst/>
          </a:prstGeom>
        </p:spPr>
      </p:pic>
      <p:sp>
        <p:nvSpPr>
          <p:cNvPr id="2" name="Title 1"/>
          <p:cNvSpPr>
            <a:spLocks noGrp="1"/>
          </p:cNvSpPr>
          <p:nvPr>
            <p:ph type="title"/>
          </p:nvPr>
        </p:nvSpPr>
        <p:spPr>
          <a:xfrm>
            <a:off x="914478" y="365128"/>
            <a:ext cx="7600871" cy="1325563"/>
          </a:xfrm>
        </p:spPr>
        <p:txBody>
          <a:bodyPr/>
          <a:lstStyle/>
          <a:p>
            <a:r>
              <a:rPr lang="en-US" b="1" i="1" dirty="0">
                <a:latin typeface="+mn-lt"/>
              </a:rPr>
              <a:t>Resilience</a:t>
            </a:r>
            <a:r>
              <a:rPr lang="en-US" b="1" dirty="0">
                <a:latin typeface="+mn-lt"/>
              </a:rPr>
              <a:t> review</a:t>
            </a:r>
          </a:p>
        </p:txBody>
      </p:sp>
      <p:sp>
        <p:nvSpPr>
          <p:cNvPr id="4" name="Content Placeholder 3"/>
          <p:cNvSpPr>
            <a:spLocks noGrp="1"/>
          </p:cNvSpPr>
          <p:nvPr>
            <p:ph idx="1"/>
          </p:nvPr>
        </p:nvSpPr>
        <p:spPr>
          <a:xfrm>
            <a:off x="1920240" y="2690949"/>
            <a:ext cx="6595109" cy="3486014"/>
          </a:xfrm>
        </p:spPr>
        <p:txBody>
          <a:bodyPr>
            <a:normAutofit/>
          </a:bodyPr>
          <a:lstStyle/>
          <a:p>
            <a:pPr marL="0" indent="0">
              <a:buNone/>
            </a:pPr>
            <a:r>
              <a:rPr lang="en-US" sz="4800" dirty="0"/>
              <a:t>What stood out to you from the film?</a:t>
            </a:r>
          </a:p>
        </p:txBody>
      </p:sp>
    </p:spTree>
    <p:extLst>
      <p:ext uri="{BB962C8B-B14F-4D97-AF65-F5344CB8AC3E}">
        <p14:creationId xmlns:p14="http://schemas.microsoft.com/office/powerpoint/2010/main" val="37418351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0"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8600" y="685801"/>
            <a:ext cx="9019079" cy="556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0" y="6514246"/>
            <a:ext cx="6248400" cy="246221"/>
          </a:xfrm>
          <a:prstGeom prst="rect">
            <a:avLst/>
          </a:prstGeom>
          <a:noFill/>
        </p:spPr>
        <p:txBody>
          <a:bodyPr wrap="square" rtlCol="0">
            <a:spAutoFit/>
          </a:bodyPr>
          <a:lstStyle/>
          <a:p>
            <a:r>
              <a:rPr lang="en-US" sz="1000" dirty="0"/>
              <a:t>ACE findings. (CDC, 2014)</a:t>
            </a:r>
          </a:p>
        </p:txBody>
      </p:sp>
    </p:spTree>
    <p:custDataLst>
      <p:tags r:id="rId1"/>
    </p:custDataLst>
    <p:extLst>
      <p:ext uri="{BB962C8B-B14F-4D97-AF65-F5344CB8AC3E}">
        <p14:creationId xmlns:p14="http://schemas.microsoft.com/office/powerpoint/2010/main" val="370405663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7" name="Picture 5" descr="the-ripple-effect"/>
          <p:cNvPicPr>
            <a:picLocks noChangeAspect="1" noChangeArrowheads="1"/>
          </p:cNvPicPr>
          <p:nvPr/>
        </p:nvPicPr>
        <p:blipFill rotWithShape="1">
          <a:blip r:embed="rId3">
            <a:extLst>
              <a:ext uri="{28A0092B-C50C-407E-A947-70E740481C1C}">
                <a14:useLocalDpi xmlns:a14="http://schemas.microsoft.com/office/drawing/2010/main" val="0"/>
              </a:ext>
            </a:extLst>
          </a:blip>
          <a:srcRect l="22938" t="3593" r="2014"/>
          <a:stretch/>
        </p:blipFill>
        <p:spPr bwMode="auto">
          <a:xfrm>
            <a:off x="20" y="584909"/>
            <a:ext cx="4288957" cy="5509675"/>
          </a:xfrm>
          <a:custGeom>
            <a:avLst/>
            <a:gdLst/>
            <a:ahLst/>
            <a:cxnLst/>
            <a:rect l="l" t="t" r="r" b="b"/>
            <a:pathLst>
              <a:path w="5718636" h="5509675">
                <a:moveTo>
                  <a:pt x="0" y="0"/>
                </a:moveTo>
                <a:lnTo>
                  <a:pt x="2672821" y="0"/>
                </a:lnTo>
                <a:lnTo>
                  <a:pt x="2673116" y="639"/>
                </a:lnTo>
                <a:lnTo>
                  <a:pt x="3175662" y="639"/>
                </a:lnTo>
                <a:lnTo>
                  <a:pt x="5718636" y="5509675"/>
                </a:lnTo>
                <a:lnTo>
                  <a:pt x="502842" y="5509675"/>
                </a:lnTo>
                <a:lnTo>
                  <a:pt x="502842" y="5509036"/>
                </a:lnTo>
                <a:lnTo>
                  <a:pt x="0" y="5509036"/>
                </a:lnTo>
                <a:close/>
              </a:path>
            </a:pathLst>
          </a:cu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Freeform: Shape 11">
            <a:extLst>
              <a:ext uri="{FF2B5EF4-FFF2-40B4-BE49-F238E27FC236}">
                <a16:creationId xmlns:a16="http://schemas.microsoft.com/office/drawing/2014/main" id="{17CDB40A-75BB-4498-A20B-59C3984A3A9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881964" y="585526"/>
            <a:ext cx="6262036" cy="5509038"/>
          </a:xfrm>
          <a:custGeom>
            <a:avLst/>
            <a:gdLst>
              <a:gd name="connsiteX0" fmla="*/ 0 w 8349381"/>
              <a:gd name="connsiteY0" fmla="*/ 0 h 5509038"/>
              <a:gd name="connsiteX1" fmla="*/ 8349381 w 8349381"/>
              <a:gd name="connsiteY1" fmla="*/ 0 h 5509038"/>
              <a:gd name="connsiteX2" fmla="*/ 5806407 w 8349381"/>
              <a:gd name="connsiteY2" fmla="*/ 5509038 h 5509038"/>
              <a:gd name="connsiteX3" fmla="*/ 0 w 8349381"/>
              <a:gd name="connsiteY3" fmla="*/ 5509038 h 5509038"/>
            </a:gdLst>
            <a:ahLst/>
            <a:cxnLst>
              <a:cxn ang="0">
                <a:pos x="connsiteX0" y="connsiteY0"/>
              </a:cxn>
              <a:cxn ang="0">
                <a:pos x="connsiteX1" y="connsiteY1"/>
              </a:cxn>
              <a:cxn ang="0">
                <a:pos x="connsiteX2" y="connsiteY2"/>
              </a:cxn>
              <a:cxn ang="0">
                <a:pos x="connsiteX3" y="connsiteY3"/>
              </a:cxn>
            </a:cxnLst>
            <a:rect l="l" t="t" r="r" b="b"/>
            <a:pathLst>
              <a:path w="8349381" h="5509038">
                <a:moveTo>
                  <a:pt x="0" y="0"/>
                </a:moveTo>
                <a:lnTo>
                  <a:pt x="8349381" y="0"/>
                </a:lnTo>
                <a:lnTo>
                  <a:pt x="5806407" y="5509038"/>
                </a:lnTo>
                <a:lnTo>
                  <a:pt x="0" y="5509038"/>
                </a:lnTo>
                <a:close/>
              </a:path>
            </a:pathLst>
          </a:cu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bg1">
                  <a:lumMod val="95000"/>
                </a:schemeClr>
              </a:solidFill>
            </a:endParaRPr>
          </a:p>
        </p:txBody>
      </p:sp>
      <p:sp>
        <p:nvSpPr>
          <p:cNvPr id="2" name="Title 1"/>
          <p:cNvSpPr>
            <a:spLocks noGrp="1"/>
          </p:cNvSpPr>
          <p:nvPr>
            <p:ph type="title"/>
          </p:nvPr>
        </p:nvSpPr>
        <p:spPr>
          <a:xfrm>
            <a:off x="4255310" y="1408814"/>
            <a:ext cx="4262326" cy="2235277"/>
          </a:xfrm>
        </p:spPr>
        <p:txBody>
          <a:bodyPr vert="horz" lIns="91440" tIns="45720" rIns="91440" bIns="45720" rtlCol="0" anchor="b">
            <a:normAutofit/>
          </a:bodyPr>
          <a:lstStyle/>
          <a:p>
            <a:r>
              <a:rPr lang="en-US" sz="3600">
                <a:solidFill>
                  <a:srgbClr val="FFFFFF"/>
                </a:solidFill>
              </a:rPr>
              <a:t>Trauma has a ripple effect on a community.</a:t>
            </a:r>
            <a:br>
              <a:rPr lang="en-US" sz="3600">
                <a:solidFill>
                  <a:srgbClr val="FFFFFF"/>
                </a:solidFill>
              </a:rPr>
            </a:br>
            <a:r>
              <a:rPr lang="en-US" sz="3600">
                <a:solidFill>
                  <a:srgbClr val="FFFFFF"/>
                </a:solidFill>
              </a:rPr>
              <a:t>So can resilience.</a:t>
            </a:r>
          </a:p>
        </p:txBody>
      </p:sp>
      <p:pic>
        <p:nvPicPr>
          <p:cNvPr id="3" name="Picture 2"/>
          <p:cNvPicPr>
            <a:picLocks noChangeAspect="1"/>
          </p:cNvPicPr>
          <p:nvPr/>
        </p:nvPicPr>
        <p:blipFill>
          <a:blip r:embed="rId4"/>
          <a:stretch>
            <a:fillRect/>
          </a:stretch>
        </p:blipFill>
        <p:spPr>
          <a:xfrm>
            <a:off x="-397" y="5809397"/>
            <a:ext cx="9144793" cy="1048603"/>
          </a:xfrm>
          <a:prstGeom prst="rect">
            <a:avLst/>
          </a:prstGeom>
        </p:spPr>
      </p:pic>
    </p:spTree>
    <p:extLst>
      <p:ext uri="{BB962C8B-B14F-4D97-AF65-F5344CB8AC3E}">
        <p14:creationId xmlns:p14="http://schemas.microsoft.com/office/powerpoint/2010/main" val="94680865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Content Placeholder 9" descr="A screenshot of a map&#10;&#10;Description automatically generated">
            <a:extLst>
              <a:ext uri="{FF2B5EF4-FFF2-40B4-BE49-F238E27FC236}">
                <a16:creationId xmlns:a16="http://schemas.microsoft.com/office/drawing/2014/main" id="{12B735C6-D851-4643-B75A-48EB1AC2875C}"/>
              </a:ext>
            </a:extLst>
          </p:cNvPr>
          <p:cNvPicPr>
            <a:picLocks noGrp="1" noChangeAspect="1"/>
          </p:cNvPicPr>
          <p:nvPr>
            <p:ph idx="1"/>
          </p:nvPr>
        </p:nvPicPr>
        <p:blipFill rotWithShape="1">
          <a:blip r:embed="rId3">
            <a:extLst>
              <a:ext uri="{28A0092B-C50C-407E-A947-70E740481C1C}">
                <a14:useLocalDpi xmlns:a14="http://schemas.microsoft.com/office/drawing/2010/main" val="0"/>
              </a:ext>
            </a:extLst>
          </a:blip>
          <a:srcRect b="10131"/>
          <a:stretch/>
        </p:blipFill>
        <p:spPr>
          <a:xfrm>
            <a:off x="219202" y="849340"/>
            <a:ext cx="9638280" cy="4649939"/>
          </a:xfrm>
        </p:spPr>
      </p:pic>
      <p:pic>
        <p:nvPicPr>
          <p:cNvPr id="7" name="Picture 6"/>
          <p:cNvPicPr>
            <a:picLocks noChangeAspect="1"/>
          </p:cNvPicPr>
          <p:nvPr/>
        </p:nvPicPr>
        <p:blipFill>
          <a:blip r:embed="rId4"/>
          <a:stretch>
            <a:fillRect/>
          </a:stretch>
        </p:blipFill>
        <p:spPr>
          <a:xfrm>
            <a:off x="0" y="-297"/>
            <a:ext cx="914479" cy="6858594"/>
          </a:xfrm>
          <a:prstGeom prst="rect">
            <a:avLst/>
          </a:prstGeom>
        </p:spPr>
      </p:pic>
    </p:spTree>
    <p:extLst>
      <p:ext uri="{BB962C8B-B14F-4D97-AF65-F5344CB8AC3E}">
        <p14:creationId xmlns:p14="http://schemas.microsoft.com/office/powerpoint/2010/main" val="357173336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3171263" y="1828801"/>
            <a:ext cx="5966925" cy="4724400"/>
          </a:xfrm>
          <a:prstGeom prst="rect">
            <a:avLst/>
          </a:prstGeom>
        </p:spPr>
      </p:pic>
      <p:sp>
        <p:nvSpPr>
          <p:cNvPr id="14" name="Rectangle 2"/>
          <p:cNvSpPr>
            <a:spLocks noGrp="1" noChangeArrowheads="1"/>
          </p:cNvSpPr>
          <p:nvPr>
            <p:ph type="title"/>
          </p:nvPr>
        </p:nvSpPr>
        <p:spPr>
          <a:xfrm>
            <a:off x="1066800" y="365126"/>
            <a:ext cx="7448550" cy="1325563"/>
          </a:xfrm>
        </p:spPr>
        <p:txBody>
          <a:bodyPr>
            <a:normAutofit/>
          </a:bodyPr>
          <a:lstStyle/>
          <a:p>
            <a:pPr eaLnBrk="1" hangingPunct="1"/>
            <a:r>
              <a:rPr lang="en-US" altLang="en-US" sz="3600" b="1" dirty="0">
                <a:latin typeface="+mn-lt"/>
              </a:rPr>
              <a:t>ACEs in Context</a:t>
            </a:r>
          </a:p>
        </p:txBody>
      </p:sp>
      <p:sp>
        <p:nvSpPr>
          <p:cNvPr id="5" name="Content Placeholder 4"/>
          <p:cNvSpPr>
            <a:spLocks noGrp="1"/>
          </p:cNvSpPr>
          <p:nvPr>
            <p:ph idx="1"/>
          </p:nvPr>
        </p:nvSpPr>
        <p:spPr>
          <a:xfrm>
            <a:off x="1066801" y="1436914"/>
            <a:ext cx="7834604" cy="5116285"/>
          </a:xfrm>
        </p:spPr>
        <p:txBody>
          <a:bodyPr>
            <a:normAutofit/>
          </a:bodyPr>
          <a:lstStyle/>
          <a:p>
            <a:r>
              <a:rPr lang="en-US" sz="2400" dirty="0"/>
              <a:t>ACEs are not limited to 10; </a:t>
            </a:r>
          </a:p>
          <a:p>
            <a:pPr marL="0" indent="0">
              <a:buNone/>
            </a:pPr>
            <a:r>
              <a:rPr lang="en-US" sz="2400" dirty="0"/>
              <a:t>these are just broad categories</a:t>
            </a:r>
          </a:p>
          <a:p>
            <a:r>
              <a:rPr lang="en-US" sz="2400" dirty="0"/>
              <a:t>ACEs are not an identity</a:t>
            </a:r>
          </a:p>
          <a:p>
            <a:r>
              <a:rPr lang="en-US" sz="2400" dirty="0"/>
              <a:t>ACEs should not be a source </a:t>
            </a:r>
          </a:p>
          <a:p>
            <a:pPr marL="0" indent="0">
              <a:buNone/>
            </a:pPr>
            <a:r>
              <a:rPr lang="en-US" sz="2400" dirty="0"/>
              <a:t>of shame</a:t>
            </a:r>
          </a:p>
          <a:p>
            <a:r>
              <a:rPr lang="en-US" sz="2400" dirty="0"/>
              <a:t>ACEs do not have to be </a:t>
            </a:r>
          </a:p>
          <a:p>
            <a:pPr marL="0" indent="0">
              <a:buNone/>
            </a:pPr>
            <a:r>
              <a:rPr lang="en-US" sz="2400" dirty="0"/>
              <a:t>a lifelong risk factor</a:t>
            </a:r>
          </a:p>
        </p:txBody>
      </p:sp>
      <p:pic>
        <p:nvPicPr>
          <p:cNvPr id="7" name="Picture 6"/>
          <p:cNvPicPr>
            <a:picLocks noChangeAspect="1"/>
          </p:cNvPicPr>
          <p:nvPr/>
        </p:nvPicPr>
        <p:blipFill>
          <a:blip r:embed="rId4"/>
          <a:stretch>
            <a:fillRect/>
          </a:stretch>
        </p:blipFill>
        <p:spPr>
          <a:xfrm>
            <a:off x="0" y="-297"/>
            <a:ext cx="914479" cy="6858594"/>
          </a:xfrm>
          <a:prstGeom prst="rect">
            <a:avLst/>
          </a:prstGeom>
        </p:spPr>
      </p:pic>
    </p:spTree>
    <p:extLst>
      <p:ext uri="{BB962C8B-B14F-4D97-AF65-F5344CB8AC3E}">
        <p14:creationId xmlns:p14="http://schemas.microsoft.com/office/powerpoint/2010/main" val="65700227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2"/>
          <p:cNvSpPr>
            <a:spLocks noGrp="1" noChangeArrowheads="1"/>
          </p:cNvSpPr>
          <p:nvPr>
            <p:ph type="title"/>
          </p:nvPr>
        </p:nvSpPr>
        <p:spPr>
          <a:xfrm>
            <a:off x="1066800" y="365126"/>
            <a:ext cx="7448550" cy="1325563"/>
          </a:xfrm>
        </p:spPr>
        <p:txBody>
          <a:bodyPr>
            <a:normAutofit/>
          </a:bodyPr>
          <a:lstStyle/>
          <a:p>
            <a:pPr eaLnBrk="1" hangingPunct="1"/>
            <a:r>
              <a:rPr lang="en-US" altLang="en-US" sz="3600" b="1" dirty="0">
                <a:latin typeface="+mn-lt"/>
              </a:rPr>
              <a:t>We are more than our ACE score…</a:t>
            </a:r>
          </a:p>
        </p:txBody>
      </p:sp>
      <p:sp>
        <p:nvSpPr>
          <p:cNvPr id="5" name="Content Placeholder 4"/>
          <p:cNvSpPr>
            <a:spLocks noGrp="1"/>
          </p:cNvSpPr>
          <p:nvPr>
            <p:ph idx="1"/>
          </p:nvPr>
        </p:nvSpPr>
        <p:spPr>
          <a:xfrm>
            <a:off x="1205898" y="1539873"/>
            <a:ext cx="4532586" cy="4953000"/>
          </a:xfrm>
        </p:spPr>
        <p:txBody>
          <a:bodyPr>
            <a:normAutofit fontScale="70000" lnSpcReduction="20000"/>
          </a:bodyPr>
          <a:lstStyle/>
          <a:p>
            <a:pPr marL="0" indent="0">
              <a:buNone/>
            </a:pPr>
            <a:r>
              <a:rPr lang="en-US" sz="3500" b="1" dirty="0"/>
              <a:t>Resilience</a:t>
            </a:r>
            <a:r>
              <a:rPr lang="en-US" sz="2800" b="1" dirty="0"/>
              <a:t>…</a:t>
            </a:r>
            <a:endParaRPr lang="en-US" sz="2800" dirty="0"/>
          </a:p>
          <a:p>
            <a:r>
              <a:rPr lang="en-US" sz="2800" dirty="0"/>
              <a:t>“is not something you’re born with. It’s something that gets built over time.” (</a:t>
            </a:r>
            <a:r>
              <a:rPr lang="en-US" sz="2800" i="1" dirty="0"/>
              <a:t>Dr. Jack Shonkoff)</a:t>
            </a:r>
          </a:p>
          <a:p>
            <a:endParaRPr lang="en-US" sz="1100" i="1" dirty="0"/>
          </a:p>
          <a:p>
            <a:r>
              <a:rPr lang="en-US" dirty="0"/>
              <a:t>can be developed at any stage of the lifetime</a:t>
            </a:r>
          </a:p>
          <a:p>
            <a:endParaRPr lang="en-US" sz="1100" dirty="0"/>
          </a:p>
          <a:p>
            <a:r>
              <a:rPr lang="en-US" sz="2800" dirty="0"/>
              <a:t>creates protective factors that serve a child into adulthood and a buffer against toxic stress</a:t>
            </a:r>
          </a:p>
          <a:p>
            <a:endParaRPr lang="en-US" sz="2800" dirty="0"/>
          </a:p>
          <a:p>
            <a:r>
              <a:rPr lang="en-US" sz="2800" dirty="0"/>
              <a:t>Must be built equitably, with emphasis on those who need it most</a:t>
            </a:r>
          </a:p>
          <a:p>
            <a:endParaRPr lang="en-US" sz="1100" dirty="0"/>
          </a:p>
          <a:p>
            <a:r>
              <a:rPr lang="en-US" sz="2800" dirty="0"/>
              <a:t>can </a:t>
            </a:r>
            <a:r>
              <a:rPr lang="en-US" dirty="0"/>
              <a:t>grow</a:t>
            </a:r>
            <a:r>
              <a:rPr lang="en-US" sz="2800" dirty="0"/>
              <a:t> from a single positive relationship</a:t>
            </a:r>
          </a:p>
          <a:p>
            <a:pPr>
              <a:buFontTx/>
              <a:buChar char="-"/>
            </a:pPr>
            <a:endParaRPr lang="en-US" dirty="0"/>
          </a:p>
        </p:txBody>
      </p:sp>
      <p:pic>
        <p:nvPicPr>
          <p:cNvPr id="7" name="Picture 6"/>
          <p:cNvPicPr>
            <a:picLocks noChangeAspect="1"/>
          </p:cNvPicPr>
          <p:nvPr/>
        </p:nvPicPr>
        <p:blipFill>
          <a:blip r:embed="rId3"/>
          <a:stretch>
            <a:fillRect/>
          </a:stretch>
        </p:blipFill>
        <p:spPr>
          <a:xfrm>
            <a:off x="0" y="-297"/>
            <a:ext cx="914479" cy="6858594"/>
          </a:xfrm>
          <a:prstGeom prst="rect">
            <a:avLst/>
          </a:prstGeom>
        </p:spPr>
      </p:pic>
      <p:pic>
        <p:nvPicPr>
          <p:cNvPr id="6" name="Picture 2">
            <a:extLst>
              <a:ext uri="{FF2B5EF4-FFF2-40B4-BE49-F238E27FC236}">
                <a16:creationId xmlns:a16="http://schemas.microsoft.com/office/drawing/2014/main" id="{28BD6DBC-B066-4735-8C9C-37169ED95B87}"/>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27322" t="2488" r="26826"/>
          <a:stretch/>
        </p:blipFill>
        <p:spPr bwMode="auto">
          <a:xfrm>
            <a:off x="5693159" y="1493487"/>
            <a:ext cx="2822192" cy="460370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7317607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4" name="Rectangle 2"/>
          <p:cNvSpPr>
            <a:spLocks noGrp="1" noChangeArrowheads="1"/>
          </p:cNvSpPr>
          <p:nvPr>
            <p:ph type="title"/>
          </p:nvPr>
        </p:nvSpPr>
        <p:spPr>
          <a:xfrm>
            <a:off x="990639" y="2675731"/>
            <a:ext cx="7448550" cy="1325563"/>
          </a:xfrm>
        </p:spPr>
        <p:txBody>
          <a:bodyPr>
            <a:normAutofit/>
          </a:bodyPr>
          <a:lstStyle/>
          <a:p>
            <a:pPr algn="ctr" eaLnBrk="1" hangingPunct="1"/>
            <a:r>
              <a:rPr lang="en-US" altLang="en-US" sz="3600" b="1" dirty="0">
                <a:latin typeface="+mn-lt"/>
              </a:rPr>
              <a:t>5-minute BREAK</a:t>
            </a:r>
          </a:p>
        </p:txBody>
      </p:sp>
      <p:pic>
        <p:nvPicPr>
          <p:cNvPr id="7" name="Picture 6"/>
          <p:cNvPicPr>
            <a:picLocks noChangeAspect="1"/>
          </p:cNvPicPr>
          <p:nvPr/>
        </p:nvPicPr>
        <p:blipFill>
          <a:blip r:embed="rId3"/>
          <a:stretch>
            <a:fillRect/>
          </a:stretch>
        </p:blipFill>
        <p:spPr>
          <a:xfrm>
            <a:off x="0" y="-297"/>
            <a:ext cx="914479" cy="6858594"/>
          </a:xfrm>
          <a:prstGeom prst="rect">
            <a:avLst/>
          </a:prstGeom>
        </p:spPr>
      </p:pic>
      <p:sp>
        <p:nvSpPr>
          <p:cNvPr id="3" name="Content Placeholder 2">
            <a:extLst>
              <a:ext uri="{FF2B5EF4-FFF2-40B4-BE49-F238E27FC236}">
                <a16:creationId xmlns:a16="http://schemas.microsoft.com/office/drawing/2014/main" id="{5EDD8486-B648-4231-B106-17F04B6C6D96}"/>
              </a:ext>
            </a:extLst>
          </p:cNvPr>
          <p:cNvSpPr>
            <a:spLocks noGrp="1"/>
          </p:cNvSpPr>
          <p:nvPr>
            <p:ph idx="1"/>
          </p:nvPr>
        </p:nvSpPr>
        <p:spPr/>
        <p:txBody>
          <a:bodyPr/>
          <a:lstStyle/>
          <a:p>
            <a:endParaRPr lang="en-US"/>
          </a:p>
        </p:txBody>
      </p:sp>
    </p:spTree>
    <p:extLst>
      <p:ext uri="{BB962C8B-B14F-4D97-AF65-F5344CB8AC3E}">
        <p14:creationId xmlns:p14="http://schemas.microsoft.com/office/powerpoint/2010/main" val="417055254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BE74F6-ED2E-4C34-9DAD-F18945629DC0}"/>
              </a:ext>
            </a:extLst>
          </p:cNvPr>
          <p:cNvSpPr>
            <a:spLocks noGrp="1"/>
          </p:cNvSpPr>
          <p:nvPr>
            <p:ph type="title"/>
          </p:nvPr>
        </p:nvSpPr>
        <p:spPr>
          <a:xfrm>
            <a:off x="1794995" y="1445494"/>
            <a:ext cx="2712642" cy="4376572"/>
          </a:xfrm>
        </p:spPr>
        <p:txBody>
          <a:bodyPr anchor="ctr">
            <a:normAutofit/>
          </a:bodyPr>
          <a:lstStyle/>
          <a:p>
            <a:r>
              <a:rPr lang="en-US" sz="3300" b="1" dirty="0">
                <a:latin typeface="+mn-lt"/>
              </a:rPr>
              <a:t>Foundation of Empathy:</a:t>
            </a:r>
            <a:br>
              <a:rPr lang="en-US" sz="3300" b="1" dirty="0">
                <a:latin typeface="+mn-lt"/>
              </a:rPr>
            </a:br>
            <a:r>
              <a:rPr lang="en-US" sz="2400" dirty="0">
                <a:latin typeface="+mn-lt"/>
              </a:rPr>
              <a:t>Accepting our Journey as a Prerequisite to Perspective Shift</a:t>
            </a:r>
            <a:endParaRPr lang="en-US" sz="3300" dirty="0">
              <a:latin typeface="+mn-lt"/>
            </a:endParaRPr>
          </a:p>
        </p:txBody>
      </p:sp>
      <p:sp>
        <p:nvSpPr>
          <p:cNvPr id="10" name="Freeform: Shape 9">
            <a:extLst>
              <a:ext uri="{FF2B5EF4-FFF2-40B4-BE49-F238E27FC236}">
                <a16:creationId xmlns:a16="http://schemas.microsoft.com/office/drawing/2014/main" id="{DFF2AC85-FAA0-4844-813F-83C04D7382E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72218" y="0"/>
            <a:ext cx="5460987" cy="6858000"/>
          </a:xfrm>
          <a:custGeom>
            <a:avLst/>
            <a:gdLst>
              <a:gd name="connsiteX0" fmla="*/ 361354 w 7281316"/>
              <a:gd name="connsiteY0" fmla="*/ 0 h 6858000"/>
              <a:gd name="connsiteX1" fmla="*/ 7281316 w 7281316"/>
              <a:gd name="connsiteY1" fmla="*/ 0 h 6858000"/>
              <a:gd name="connsiteX2" fmla="*/ 7281316 w 7281316"/>
              <a:gd name="connsiteY2" fmla="*/ 6858000 h 6858000"/>
              <a:gd name="connsiteX3" fmla="*/ 696735 w 7281316"/>
              <a:gd name="connsiteY3" fmla="*/ 6858000 h 6858000"/>
              <a:gd name="connsiteX4" fmla="*/ 690849 w 7281316"/>
              <a:gd name="connsiteY4" fmla="*/ 6842426 h 6858000"/>
              <a:gd name="connsiteX5" fmla="*/ 335637 w 7281316"/>
              <a:gd name="connsiteY5" fmla="*/ 94722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281316" h="6858000">
                <a:moveTo>
                  <a:pt x="361354" y="0"/>
                </a:moveTo>
                <a:lnTo>
                  <a:pt x="7281316" y="0"/>
                </a:lnTo>
                <a:lnTo>
                  <a:pt x="7281316" y="6858000"/>
                </a:lnTo>
                <a:lnTo>
                  <a:pt x="696735" y="6858000"/>
                </a:lnTo>
                <a:lnTo>
                  <a:pt x="690849" y="6842426"/>
                </a:lnTo>
                <a:cubicBezTo>
                  <a:pt x="-65870" y="4704140"/>
                  <a:pt x="-226206" y="2374054"/>
                  <a:pt x="335637" y="94722"/>
                </a:cubicBezTo>
                <a:close/>
              </a:path>
            </a:pathLst>
          </a:cu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89CC0F1E-BAA2-47B1-8F83-7ECB9FD9E0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083659" y="0"/>
            <a:ext cx="5249546" cy="6858000"/>
          </a:xfrm>
          <a:custGeom>
            <a:avLst/>
            <a:gdLst>
              <a:gd name="connsiteX0" fmla="*/ 6999394 w 6999394"/>
              <a:gd name="connsiteY0" fmla="*/ 0 h 6858000"/>
              <a:gd name="connsiteX1" fmla="*/ 6999394 w 6999394"/>
              <a:gd name="connsiteY1" fmla="*/ 6858000 h 6858000"/>
              <a:gd name="connsiteX2" fmla="*/ 717029 w 6999394"/>
              <a:gd name="connsiteY2" fmla="*/ 6858000 h 6858000"/>
              <a:gd name="connsiteX3" fmla="*/ 623642 w 6999394"/>
              <a:gd name="connsiteY3" fmla="*/ 6599363 h 6858000"/>
              <a:gd name="connsiteX4" fmla="*/ 319533 w 6999394"/>
              <a:gd name="connsiteY4" fmla="*/ 193787 h 6858000"/>
              <a:gd name="connsiteX5" fmla="*/ 371685 w 6999394"/>
              <a:gd name="connsiteY5" fmla="*/ 1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999394" h="6858000">
                <a:moveTo>
                  <a:pt x="6999394" y="0"/>
                </a:moveTo>
                <a:lnTo>
                  <a:pt x="6999394" y="6858000"/>
                </a:lnTo>
                <a:lnTo>
                  <a:pt x="717029" y="6858000"/>
                </a:lnTo>
                <a:lnTo>
                  <a:pt x="623642" y="6599363"/>
                </a:lnTo>
                <a:cubicBezTo>
                  <a:pt x="-67685" y="4563346"/>
                  <a:pt x="-206622" y="2355719"/>
                  <a:pt x="319533" y="193787"/>
                </a:cubicBezTo>
                <a:lnTo>
                  <a:pt x="371685" y="1"/>
                </a:lnTo>
                <a:close/>
              </a:path>
            </a:pathLst>
          </a:cu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8A32482B-1AA1-4B07-A4B9-C8D742911DC9}"/>
              </a:ext>
            </a:extLst>
          </p:cNvPr>
          <p:cNvSpPr>
            <a:spLocks noGrp="1"/>
          </p:cNvSpPr>
          <p:nvPr>
            <p:ph idx="1"/>
          </p:nvPr>
        </p:nvSpPr>
        <p:spPr>
          <a:xfrm>
            <a:off x="5502444" y="882316"/>
            <a:ext cx="3190620" cy="4988132"/>
          </a:xfrm>
        </p:spPr>
        <p:txBody>
          <a:bodyPr anchor="ctr">
            <a:normAutofit/>
          </a:bodyPr>
          <a:lstStyle/>
          <a:p>
            <a:r>
              <a:rPr lang="en-US" sz="1900" dirty="0">
                <a:solidFill>
                  <a:schemeClr val="bg1"/>
                </a:solidFill>
              </a:rPr>
              <a:t>We may have held attitudes, beliefs, expectations, or assumptions that were not helpful for others who may have been suffering.</a:t>
            </a:r>
          </a:p>
          <a:p>
            <a:r>
              <a:rPr lang="en-US" sz="1900" dirty="0">
                <a:solidFill>
                  <a:schemeClr val="bg1"/>
                </a:solidFill>
              </a:rPr>
              <a:t>We may have provided care to others that was expected practice but not always trauma informed.</a:t>
            </a:r>
          </a:p>
          <a:p>
            <a:r>
              <a:rPr lang="en-US" sz="1900" dirty="0">
                <a:solidFill>
                  <a:schemeClr val="bg1"/>
                </a:solidFill>
              </a:rPr>
              <a:t>All journeys include missteps…and there will be more</a:t>
            </a:r>
          </a:p>
          <a:p>
            <a:r>
              <a:rPr lang="en-US" sz="1900" dirty="0">
                <a:solidFill>
                  <a:schemeClr val="bg1"/>
                </a:solidFill>
              </a:rPr>
              <a:t>Self-awareness is necessary to building empathy skills. Always aim to self-reflect.</a:t>
            </a:r>
          </a:p>
        </p:txBody>
      </p:sp>
      <p:pic>
        <p:nvPicPr>
          <p:cNvPr id="5" name="Picture 4">
            <a:extLst>
              <a:ext uri="{FF2B5EF4-FFF2-40B4-BE49-F238E27FC236}">
                <a16:creationId xmlns:a16="http://schemas.microsoft.com/office/drawing/2014/main" id="{001F18EB-3380-485D-BCF4-878408F7BD9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 y="0"/>
            <a:ext cx="1191491" cy="6858000"/>
          </a:xfrm>
          <a:prstGeom prst="rect">
            <a:avLst/>
          </a:prstGeom>
        </p:spPr>
      </p:pic>
    </p:spTree>
    <p:extLst>
      <p:ext uri="{BB962C8B-B14F-4D97-AF65-F5344CB8AC3E}">
        <p14:creationId xmlns:p14="http://schemas.microsoft.com/office/powerpoint/2010/main" val="1924264264"/>
      </p:ext>
    </p:extLst>
  </p:cSld>
  <p:clrMapOvr>
    <a:overrideClrMapping bg1="dk1" tx1="lt1" bg2="dk2" tx2="lt2" accent1="accent1" accent2="accent2" accent3="accent3" accent4="accent4" accent5="accent5" accent6="accent6" hlink="hlink" folHlink="folHlink"/>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D89F93-A319-AB4F-947A-A2E15A4D4417}"/>
              </a:ext>
            </a:extLst>
          </p:cNvPr>
          <p:cNvSpPr>
            <a:spLocks noGrp="1"/>
          </p:cNvSpPr>
          <p:nvPr>
            <p:ph type="title"/>
          </p:nvPr>
        </p:nvSpPr>
        <p:spPr/>
        <p:txBody>
          <a:bodyPr>
            <a:normAutofit/>
          </a:bodyPr>
          <a:lstStyle/>
          <a:p>
            <a:r>
              <a:rPr lang="en-US" sz="4000" b="1" dirty="0">
                <a:latin typeface="+mn-lt"/>
              </a:rPr>
              <a:t>Empathy is Feeling WITH People…</a:t>
            </a:r>
          </a:p>
        </p:txBody>
      </p:sp>
      <p:sp>
        <p:nvSpPr>
          <p:cNvPr id="3" name="Content Placeholder 2">
            <a:extLst>
              <a:ext uri="{FF2B5EF4-FFF2-40B4-BE49-F238E27FC236}">
                <a16:creationId xmlns:a16="http://schemas.microsoft.com/office/drawing/2014/main" id="{1E5901C2-01CD-AD4A-BFA5-4750183F05EC}"/>
              </a:ext>
            </a:extLst>
          </p:cNvPr>
          <p:cNvSpPr>
            <a:spLocks noGrp="1"/>
          </p:cNvSpPr>
          <p:nvPr>
            <p:ph sz="quarter" idx="1"/>
          </p:nvPr>
        </p:nvSpPr>
        <p:spPr>
          <a:xfrm>
            <a:off x="628253" y="1537314"/>
            <a:ext cx="7886700" cy="4351338"/>
          </a:xfrm>
        </p:spPr>
        <p:txBody>
          <a:bodyPr>
            <a:normAutofit/>
          </a:bodyPr>
          <a:lstStyle/>
          <a:p>
            <a:pPr marL="0" indent="0">
              <a:buNone/>
            </a:pPr>
            <a:endParaRPr lang="en-US" sz="2400" dirty="0">
              <a:hlinkClick r:id="rId3"/>
            </a:endParaRPr>
          </a:p>
          <a:p>
            <a:pPr marL="0" indent="0">
              <a:buNone/>
            </a:pPr>
            <a:r>
              <a:rPr lang="en-US" sz="3200" dirty="0">
                <a:hlinkClick r:id="rId3"/>
              </a:rPr>
              <a:t>“Could a greater miracle take place than for us to look through each other’s eyes for an instant”</a:t>
            </a:r>
          </a:p>
          <a:p>
            <a:pPr marL="0" indent="0" algn="r">
              <a:buNone/>
            </a:pPr>
            <a:r>
              <a:rPr lang="en-US" sz="3200" i="1" dirty="0"/>
              <a:t>- Henry David Thoreau</a:t>
            </a:r>
          </a:p>
        </p:txBody>
      </p:sp>
      <p:pic>
        <p:nvPicPr>
          <p:cNvPr id="4" name="Picture 3"/>
          <p:cNvPicPr>
            <a:picLocks noChangeAspect="1"/>
          </p:cNvPicPr>
          <p:nvPr/>
        </p:nvPicPr>
        <p:blipFill>
          <a:blip r:embed="rId4"/>
          <a:stretch>
            <a:fillRect/>
          </a:stretch>
        </p:blipFill>
        <p:spPr>
          <a:xfrm>
            <a:off x="-792" y="5888652"/>
            <a:ext cx="9144793" cy="969348"/>
          </a:xfrm>
          <a:prstGeom prst="rect">
            <a:avLst/>
          </a:prstGeom>
        </p:spPr>
      </p:pic>
    </p:spTree>
    <p:extLst>
      <p:ext uri="{BB962C8B-B14F-4D97-AF65-F5344CB8AC3E}">
        <p14:creationId xmlns:p14="http://schemas.microsoft.com/office/powerpoint/2010/main" val="180002848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91"/>
        <p:cNvGrpSpPr/>
        <p:nvPr/>
      </p:nvGrpSpPr>
      <p:grpSpPr>
        <a:xfrm>
          <a:off x="0" y="0"/>
          <a:ext cx="0" cy="0"/>
          <a:chOff x="0" y="0"/>
          <a:chExt cx="0" cy="0"/>
        </a:xfrm>
      </p:grpSpPr>
      <p:sp>
        <p:nvSpPr>
          <p:cNvPr id="292" name="Google Shape;292;p45"/>
          <p:cNvSpPr txBox="1">
            <a:spLocks noGrp="1"/>
          </p:cNvSpPr>
          <p:nvPr>
            <p:ph type="title"/>
          </p:nvPr>
        </p:nvSpPr>
        <p:spPr>
          <a:xfrm>
            <a:off x="3241650" y="524884"/>
            <a:ext cx="2660700" cy="978400"/>
          </a:xfrm>
          <a:prstGeom prst="rect">
            <a:avLst/>
          </a:prstGeom>
        </p:spPr>
        <p:txBody>
          <a:bodyPr spcFirstLastPara="1" vert="horz" wrap="square" lIns="91425" tIns="91425" rIns="91425" bIns="91425" rtlCol="0" anchor="t" anchorCtr="0">
            <a:noAutofit/>
          </a:bodyPr>
          <a:lstStyle/>
          <a:p>
            <a:pPr algn="ctr">
              <a:spcBef>
                <a:spcPct val="0"/>
              </a:spcBef>
            </a:pPr>
            <a:r>
              <a:rPr lang="en" sz="4000" b="1" dirty="0">
                <a:latin typeface="+mn-lt"/>
                <a:sym typeface="Magra"/>
              </a:rPr>
              <a:t>EMPATHY</a:t>
            </a:r>
            <a:endParaRPr sz="4000" b="1" dirty="0">
              <a:latin typeface="+mn-lt"/>
              <a:sym typeface="Libre Franklin"/>
            </a:endParaRPr>
          </a:p>
        </p:txBody>
      </p:sp>
      <p:sp>
        <p:nvSpPr>
          <p:cNvPr id="293" name="Google Shape;293;p45"/>
          <p:cNvSpPr txBox="1"/>
          <p:nvPr/>
        </p:nvSpPr>
        <p:spPr>
          <a:xfrm>
            <a:off x="793561" y="1377288"/>
            <a:ext cx="7556084" cy="2784000"/>
          </a:xfrm>
          <a:prstGeom prst="rect">
            <a:avLst/>
          </a:prstGeom>
          <a:noFill/>
          <a:ln>
            <a:noFill/>
          </a:ln>
        </p:spPr>
        <p:txBody>
          <a:bodyPr spcFirstLastPara="1" wrap="square" lIns="91425" tIns="91425" rIns="91425" bIns="91425" anchor="t" anchorCtr="0">
            <a:noAutofit/>
          </a:bodyPr>
          <a:lstStyle/>
          <a:p>
            <a:pPr algn="ctr"/>
            <a:r>
              <a:rPr lang="en" sz="2700" dirty="0">
                <a:latin typeface="Magra"/>
                <a:ea typeface="Magra"/>
                <a:cs typeface="Magra"/>
                <a:sym typeface="Magra"/>
              </a:rPr>
              <a:t>The goal of empathy is </a:t>
            </a:r>
            <a:r>
              <a:rPr lang="en" sz="2700" b="1" dirty="0">
                <a:latin typeface="Magra"/>
                <a:ea typeface="Magra"/>
                <a:cs typeface="Magra"/>
                <a:sym typeface="Magra"/>
              </a:rPr>
              <a:t>not to solve</a:t>
            </a:r>
            <a:r>
              <a:rPr lang="en" sz="2700" dirty="0">
                <a:latin typeface="Magra"/>
                <a:ea typeface="Magra"/>
                <a:cs typeface="Magra"/>
                <a:sym typeface="Magra"/>
              </a:rPr>
              <a:t> the problem, but to </a:t>
            </a:r>
            <a:r>
              <a:rPr lang="en" sz="2700" b="1" dirty="0">
                <a:latin typeface="Magra"/>
                <a:ea typeface="Magra"/>
                <a:cs typeface="Magra"/>
                <a:sym typeface="Magra"/>
              </a:rPr>
              <a:t>create</a:t>
            </a:r>
            <a:r>
              <a:rPr lang="en" sz="2700" dirty="0">
                <a:latin typeface="Magra"/>
                <a:ea typeface="Magra"/>
                <a:cs typeface="Magra"/>
                <a:sym typeface="Magra"/>
              </a:rPr>
              <a:t> </a:t>
            </a:r>
            <a:r>
              <a:rPr lang="en" sz="2700" b="1" dirty="0">
                <a:latin typeface="Magra"/>
                <a:ea typeface="Magra"/>
                <a:cs typeface="Magra"/>
                <a:sym typeface="Magra"/>
              </a:rPr>
              <a:t>connection</a:t>
            </a:r>
            <a:r>
              <a:rPr lang="en" sz="2700" dirty="0">
                <a:latin typeface="Magra"/>
                <a:ea typeface="Magra"/>
                <a:cs typeface="Magra"/>
                <a:sym typeface="Magra"/>
              </a:rPr>
              <a:t>. </a:t>
            </a:r>
            <a:endParaRPr sz="2700" dirty="0">
              <a:latin typeface="Magra"/>
              <a:ea typeface="Magra"/>
              <a:cs typeface="Magra"/>
              <a:sym typeface="Magra"/>
            </a:endParaRPr>
          </a:p>
        </p:txBody>
      </p:sp>
      <p:pic>
        <p:nvPicPr>
          <p:cNvPr id="3" name="Picture 2">
            <a:extLst>
              <a:ext uri="{FF2B5EF4-FFF2-40B4-BE49-F238E27FC236}">
                <a16:creationId xmlns:a16="http://schemas.microsoft.com/office/drawing/2014/main" id="{6E3A9E0E-B970-FC4E-8E2F-4C64391E1E2A}"/>
              </a:ext>
            </a:extLst>
          </p:cNvPr>
          <p:cNvPicPr>
            <a:picLocks noChangeAspect="1"/>
          </p:cNvPicPr>
          <p:nvPr/>
        </p:nvPicPr>
        <p:blipFill rotWithShape="1">
          <a:blip r:embed="rId3"/>
          <a:srcRect l="6699" r="7485"/>
          <a:stretch/>
        </p:blipFill>
        <p:spPr>
          <a:xfrm>
            <a:off x="1411379" y="2231137"/>
            <a:ext cx="6440271" cy="3610402"/>
          </a:xfrm>
          <a:prstGeom prst="rect">
            <a:avLst/>
          </a:prstGeom>
        </p:spPr>
      </p:pic>
      <p:sp>
        <p:nvSpPr>
          <p:cNvPr id="2" name="TextBox 1">
            <a:extLst>
              <a:ext uri="{FF2B5EF4-FFF2-40B4-BE49-F238E27FC236}">
                <a16:creationId xmlns:a16="http://schemas.microsoft.com/office/drawing/2014/main" id="{EC4DD461-F836-E849-AAB8-AE878FC418BF}"/>
              </a:ext>
            </a:extLst>
          </p:cNvPr>
          <p:cNvSpPr txBox="1"/>
          <p:nvPr/>
        </p:nvSpPr>
        <p:spPr>
          <a:xfrm>
            <a:off x="6511952" y="5291810"/>
            <a:ext cx="1745135" cy="300082"/>
          </a:xfrm>
          <a:prstGeom prst="rect">
            <a:avLst/>
          </a:prstGeom>
          <a:noFill/>
        </p:spPr>
        <p:txBody>
          <a:bodyPr wrap="square" rtlCol="0">
            <a:spAutoFit/>
          </a:bodyPr>
          <a:lstStyle/>
          <a:p>
            <a:r>
              <a:rPr lang="en-US" sz="1350" dirty="0"/>
              <a:t>Theresa Wiseman</a:t>
            </a:r>
          </a:p>
        </p:txBody>
      </p:sp>
      <p:pic>
        <p:nvPicPr>
          <p:cNvPr id="4" name="Picture 3"/>
          <p:cNvPicPr>
            <a:picLocks noChangeAspect="1"/>
          </p:cNvPicPr>
          <p:nvPr/>
        </p:nvPicPr>
        <p:blipFill>
          <a:blip r:embed="rId4"/>
          <a:stretch>
            <a:fillRect/>
          </a:stretch>
        </p:blipFill>
        <p:spPr>
          <a:xfrm>
            <a:off x="-792" y="6022865"/>
            <a:ext cx="9144793" cy="969348"/>
          </a:xfrm>
          <a:prstGeom prst="rect">
            <a:avLst/>
          </a:prstGeom>
        </p:spPr>
      </p:pic>
    </p:spTree>
    <p:extLst>
      <p:ext uri="{BB962C8B-B14F-4D97-AF65-F5344CB8AC3E}">
        <p14:creationId xmlns:p14="http://schemas.microsoft.com/office/powerpoint/2010/main" val="321993123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C9E70B71-4E10-430E-8C93-44AF5449AE3A}"/>
              </a:ext>
            </a:extLst>
          </p:cNvPr>
          <p:cNvPicPr>
            <a:picLocks noChangeAspect="1"/>
          </p:cNvPicPr>
          <p:nvPr/>
        </p:nvPicPr>
        <p:blipFill>
          <a:blip r:embed="rId3"/>
          <a:stretch>
            <a:fillRect/>
          </a:stretch>
        </p:blipFill>
        <p:spPr>
          <a:xfrm>
            <a:off x="-1524000" y="-96982"/>
            <a:ext cx="12192000" cy="6954982"/>
          </a:xfrm>
          <a:prstGeom prst="rect">
            <a:avLst/>
          </a:prstGeom>
        </p:spPr>
      </p:pic>
      <p:sp>
        <p:nvSpPr>
          <p:cNvPr id="3" name="Title 2">
            <a:extLst>
              <a:ext uri="{FF2B5EF4-FFF2-40B4-BE49-F238E27FC236}">
                <a16:creationId xmlns:a16="http://schemas.microsoft.com/office/drawing/2014/main" id="{7F7A8FED-4018-4C45-87B3-903EE28A9992}"/>
              </a:ext>
            </a:extLst>
          </p:cNvPr>
          <p:cNvSpPr>
            <a:spLocks noGrp="1"/>
          </p:cNvSpPr>
          <p:nvPr>
            <p:ph type="ctrTitle"/>
          </p:nvPr>
        </p:nvSpPr>
        <p:spPr/>
        <p:txBody>
          <a:bodyPr>
            <a:normAutofit/>
          </a:bodyPr>
          <a:lstStyle/>
          <a:p>
            <a:r>
              <a:rPr lang="en-US" sz="4800" b="1" dirty="0">
                <a:solidFill>
                  <a:schemeClr val="bg1"/>
                </a:solidFill>
                <a:latin typeface="+mn-lt"/>
              </a:rPr>
              <a:t>INSTRUCTIONS FOR FACILITATORS</a:t>
            </a:r>
          </a:p>
        </p:txBody>
      </p:sp>
      <p:sp>
        <p:nvSpPr>
          <p:cNvPr id="4" name="Subtitle 3">
            <a:extLst>
              <a:ext uri="{FF2B5EF4-FFF2-40B4-BE49-F238E27FC236}">
                <a16:creationId xmlns:a16="http://schemas.microsoft.com/office/drawing/2014/main" id="{F61E5106-A198-4A28-8819-6DB0170B4981}"/>
              </a:ext>
            </a:extLst>
          </p:cNvPr>
          <p:cNvSpPr>
            <a:spLocks noGrp="1"/>
          </p:cNvSpPr>
          <p:nvPr>
            <p:ph type="subTitle" idx="1"/>
          </p:nvPr>
        </p:nvSpPr>
        <p:spPr>
          <a:xfrm>
            <a:off x="1143000" y="4314557"/>
            <a:ext cx="6858000" cy="1655762"/>
          </a:xfrm>
        </p:spPr>
        <p:txBody>
          <a:bodyPr>
            <a:normAutofit/>
          </a:bodyPr>
          <a:lstStyle/>
          <a:p>
            <a:r>
              <a:rPr lang="en-US" sz="4200" b="1" i="1" dirty="0">
                <a:solidFill>
                  <a:schemeClr val="bg1"/>
                </a:solidFill>
              </a:rPr>
              <a:t>See notes below</a:t>
            </a:r>
          </a:p>
        </p:txBody>
      </p:sp>
    </p:spTree>
    <p:extLst>
      <p:ext uri="{BB962C8B-B14F-4D97-AF65-F5344CB8AC3E}">
        <p14:creationId xmlns:p14="http://schemas.microsoft.com/office/powerpoint/2010/main" val="91137744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6FDAF7-F023-8E45-8F3A-536D18FA2325}"/>
              </a:ext>
            </a:extLst>
          </p:cNvPr>
          <p:cNvSpPr>
            <a:spLocks noGrp="1"/>
          </p:cNvSpPr>
          <p:nvPr>
            <p:ph type="title"/>
          </p:nvPr>
        </p:nvSpPr>
        <p:spPr/>
        <p:txBody>
          <a:bodyPr/>
          <a:lstStyle/>
          <a:p>
            <a:r>
              <a:rPr lang="en-US" sz="4000" b="1" dirty="0">
                <a:latin typeface="+mn-lt"/>
              </a:rPr>
              <a:t>Empathy</a:t>
            </a:r>
            <a:r>
              <a:rPr lang="en-US" dirty="0"/>
              <a:t>:  Prerequisite to Being Trauma Informed</a:t>
            </a:r>
          </a:p>
        </p:txBody>
      </p:sp>
      <p:sp>
        <p:nvSpPr>
          <p:cNvPr id="4" name="Rectangle 3">
            <a:extLst>
              <a:ext uri="{FF2B5EF4-FFF2-40B4-BE49-F238E27FC236}">
                <a16:creationId xmlns:a16="http://schemas.microsoft.com/office/drawing/2014/main" id="{B568B7DF-B0A0-C344-B4E9-16227612412D}"/>
              </a:ext>
            </a:extLst>
          </p:cNvPr>
          <p:cNvSpPr/>
          <p:nvPr/>
        </p:nvSpPr>
        <p:spPr>
          <a:xfrm>
            <a:off x="4478705" y="3290500"/>
            <a:ext cx="223138" cy="300082"/>
          </a:xfrm>
          <a:prstGeom prst="rect">
            <a:avLst/>
          </a:prstGeom>
        </p:spPr>
        <p:txBody>
          <a:bodyPr wrap="none">
            <a:spAutoFit/>
          </a:bodyPr>
          <a:lstStyle/>
          <a:p>
            <a:r>
              <a:rPr lang="en-US" sz="1350" dirty="0"/>
              <a:t> </a:t>
            </a:r>
          </a:p>
        </p:txBody>
      </p:sp>
      <p:pic>
        <p:nvPicPr>
          <p:cNvPr id="5" name="Google Shape;277;p43" descr="What is the best way to ease someone's pain and suffering? In this beautifully animated RSA Short, Dr Brené Brown reminds us that we can only create a genuine empathic connection if we are brave enough to really get in touch with our own fragilities. &#10;&#10;Voice: Dr Brené Brown&#10;Animation: Katy Davis (AKA Gobblynne) www.gobblynne.com&#10;Production and Editing: Al Francis-Sears and Abi Stephenson &#10;&#10;Watch Dr Brené Brown's full talk 'The Power of Vulnerability' here:&#10;https://www.youtube.com/watch?v=sXSjc-pbXk4 &#10;&#10;Dr Brené Brown is a research professor and best-selling author of &quot;Daring Greatly: How the Courage to be Vulnerable Transforms the Way We Live, Love, Parent and Lead&quot; (Penguin Portfolio, 2013).  &#10;She has spent the past decade studying vulnerability, courage, worthiness, and shame. &#10;&#10;Find out more about the RSA: http://www.thersa.org &#10;Follow the RSA on Twitter: http://www.twitter.com/thersaorg&#10;Like the RSA on Facebook: http://www.facebook.com/thersaorg" title="Brené Brown on Empathy">
            <a:hlinkClick r:id="rId3"/>
            <a:extLst>
              <a:ext uri="{FF2B5EF4-FFF2-40B4-BE49-F238E27FC236}">
                <a16:creationId xmlns:a16="http://schemas.microsoft.com/office/drawing/2014/main" id="{6FB7631F-7D3A-6149-8E7F-116EDC6B6123}"/>
              </a:ext>
            </a:extLst>
          </p:cNvPr>
          <p:cNvPicPr preferRelativeResize="0"/>
          <p:nvPr/>
        </p:nvPicPr>
        <p:blipFill>
          <a:blip r:embed="rId4">
            <a:alphaModFix/>
          </a:blip>
          <a:stretch>
            <a:fillRect/>
          </a:stretch>
        </p:blipFill>
        <p:spPr>
          <a:xfrm>
            <a:off x="1409700" y="1690691"/>
            <a:ext cx="6400800" cy="3973509"/>
          </a:xfrm>
          <a:prstGeom prst="rect">
            <a:avLst/>
          </a:prstGeom>
          <a:noFill/>
          <a:ln>
            <a:noFill/>
          </a:ln>
        </p:spPr>
      </p:pic>
      <p:pic>
        <p:nvPicPr>
          <p:cNvPr id="3" name="Picture 2"/>
          <p:cNvPicPr>
            <a:picLocks noChangeAspect="1"/>
          </p:cNvPicPr>
          <p:nvPr/>
        </p:nvPicPr>
        <p:blipFill>
          <a:blip r:embed="rId5"/>
          <a:stretch>
            <a:fillRect/>
          </a:stretch>
        </p:blipFill>
        <p:spPr>
          <a:xfrm>
            <a:off x="-396" y="5931362"/>
            <a:ext cx="9144793" cy="969348"/>
          </a:xfrm>
          <a:prstGeom prst="rect">
            <a:avLst/>
          </a:prstGeom>
        </p:spPr>
      </p:pic>
    </p:spTree>
    <p:extLst>
      <p:ext uri="{BB962C8B-B14F-4D97-AF65-F5344CB8AC3E}">
        <p14:creationId xmlns:p14="http://schemas.microsoft.com/office/powerpoint/2010/main" val="90629347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 name="Rectangle 8">
            <a:extLst>
              <a:ext uri="{FF2B5EF4-FFF2-40B4-BE49-F238E27FC236}">
                <a16:creationId xmlns:a16="http://schemas.microsoft.com/office/drawing/2014/main" id="{5396781C-32A1-4FDA-A83B-A7FF8C1B1E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solidFill>
            <a:schemeClr val="tx1"/>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B0DC06C-32AD-7242-A8BD-01B1E5BAD6A3}"/>
              </a:ext>
            </a:extLst>
          </p:cNvPr>
          <p:cNvSpPr>
            <a:spLocks noGrp="1"/>
          </p:cNvSpPr>
          <p:nvPr>
            <p:ph type="title"/>
          </p:nvPr>
        </p:nvSpPr>
        <p:spPr>
          <a:xfrm>
            <a:off x="3888020" y="1161241"/>
            <a:ext cx="4605336" cy="1323439"/>
          </a:xfrm>
        </p:spPr>
        <p:txBody>
          <a:bodyPr anchor="t">
            <a:normAutofit/>
          </a:bodyPr>
          <a:lstStyle/>
          <a:p>
            <a:r>
              <a:rPr lang="en-US" sz="3500" b="1" dirty="0">
                <a:solidFill>
                  <a:schemeClr val="bg1"/>
                </a:solidFill>
                <a:latin typeface="+mn-lt"/>
              </a:rPr>
              <a:t>Components of Empathy</a:t>
            </a:r>
          </a:p>
        </p:txBody>
      </p:sp>
      <p:pic>
        <p:nvPicPr>
          <p:cNvPr id="4" name="Picture 3"/>
          <p:cNvPicPr>
            <a:picLocks noChangeAspect="1"/>
          </p:cNvPicPr>
          <p:nvPr/>
        </p:nvPicPr>
        <p:blipFill rotWithShape="1">
          <a:blip r:embed="rId3"/>
          <a:srcRect t="25117" r="-1" b="40190"/>
          <a:stretch/>
        </p:blipFill>
        <p:spPr>
          <a:xfrm>
            <a:off x="20" y="10"/>
            <a:ext cx="3409931" cy="6857990"/>
          </a:xfrm>
          <a:custGeom>
            <a:avLst/>
            <a:gdLst/>
            <a:ahLst/>
            <a:cxnLst/>
            <a:rect l="l" t="t" r="r" b="b"/>
            <a:pathLst>
              <a:path w="4546602" h="6858000">
                <a:moveTo>
                  <a:pt x="4221600" y="6662544"/>
                </a:moveTo>
                <a:lnTo>
                  <a:pt x="4210150" y="6683027"/>
                </a:lnTo>
                <a:lnTo>
                  <a:pt x="4207002" y="6702976"/>
                </a:lnTo>
                <a:lnTo>
                  <a:pt x="4207002" y="6702977"/>
                </a:lnTo>
                <a:cubicBezTo>
                  <a:pt x="4207407" y="6716169"/>
                  <a:pt x="4212552" y="6729219"/>
                  <a:pt x="4220838" y="6742553"/>
                </a:cubicBezTo>
                <a:lnTo>
                  <a:pt x="4220839" y="6742555"/>
                </a:lnTo>
                <a:lnTo>
                  <a:pt x="4240316" y="6812062"/>
                </a:lnTo>
                <a:lnTo>
                  <a:pt x="4235543" y="6776800"/>
                </a:lnTo>
                <a:lnTo>
                  <a:pt x="4220839" y="6742555"/>
                </a:lnTo>
                <a:lnTo>
                  <a:pt x="4220838" y="6742552"/>
                </a:lnTo>
                <a:lnTo>
                  <a:pt x="4207002" y="6702976"/>
                </a:lnTo>
                <a:close/>
                <a:moveTo>
                  <a:pt x="4189594" y="6564620"/>
                </a:moveTo>
                <a:lnTo>
                  <a:pt x="4189594" y="6564621"/>
                </a:lnTo>
                <a:cubicBezTo>
                  <a:pt x="4199883" y="6575479"/>
                  <a:pt x="4205977" y="6582147"/>
                  <a:pt x="4212073" y="6588626"/>
                </a:cubicBezTo>
                <a:lnTo>
                  <a:pt x="4228695" y="6625225"/>
                </a:lnTo>
                <a:lnTo>
                  <a:pt x="4221601" y="6662541"/>
                </a:lnTo>
                <a:lnTo>
                  <a:pt x="4221600" y="6662541"/>
                </a:lnTo>
                <a:lnTo>
                  <a:pt x="4221600" y="6662542"/>
                </a:lnTo>
                <a:lnTo>
                  <a:pt x="4221601" y="6662541"/>
                </a:lnTo>
                <a:lnTo>
                  <a:pt x="4228684" y="6645552"/>
                </a:lnTo>
                <a:lnTo>
                  <a:pt x="4228695" y="6625225"/>
                </a:lnTo>
                <a:lnTo>
                  <a:pt x="4228695" y="6625224"/>
                </a:lnTo>
                <a:cubicBezTo>
                  <a:pt x="4226599" y="6611342"/>
                  <a:pt x="4220551" y="6597578"/>
                  <a:pt x="4212073" y="6588625"/>
                </a:cubicBezTo>
                <a:close/>
                <a:moveTo>
                  <a:pt x="4269915" y="6438981"/>
                </a:moveTo>
                <a:lnTo>
                  <a:pt x="4249984" y="6463840"/>
                </a:lnTo>
                <a:lnTo>
                  <a:pt x="4249982" y="6463849"/>
                </a:lnTo>
                <a:lnTo>
                  <a:pt x="4236188" y="6513012"/>
                </a:lnTo>
                <a:lnTo>
                  <a:pt x="4217381" y="6546194"/>
                </a:lnTo>
                <a:lnTo>
                  <a:pt x="4217381" y="6546195"/>
                </a:lnTo>
                <a:lnTo>
                  <a:pt x="4233719" y="6521804"/>
                </a:lnTo>
                <a:lnTo>
                  <a:pt x="4236188" y="6513012"/>
                </a:lnTo>
                <a:lnTo>
                  <a:pt x="4238998" y="6508052"/>
                </a:lnTo>
                <a:lnTo>
                  <a:pt x="4249982" y="6463849"/>
                </a:lnTo>
                <a:lnTo>
                  <a:pt x="4249984" y="6463841"/>
                </a:lnTo>
                <a:cubicBezTo>
                  <a:pt x="4252937" y="6451650"/>
                  <a:pt x="4260413" y="6444077"/>
                  <a:pt x="4269915" y="6438981"/>
                </a:cubicBezTo>
                <a:close/>
                <a:moveTo>
                  <a:pt x="4355914" y="6364769"/>
                </a:moveTo>
                <a:lnTo>
                  <a:pt x="4354607" y="6387910"/>
                </a:lnTo>
                <a:lnTo>
                  <a:pt x="4351952" y="6393385"/>
                </a:lnTo>
                <a:lnTo>
                  <a:pt x="4345189" y="6407332"/>
                </a:lnTo>
                <a:lnTo>
                  <a:pt x="4345189" y="6407333"/>
                </a:lnTo>
                <a:lnTo>
                  <a:pt x="4351952" y="6393385"/>
                </a:lnTo>
                <a:lnTo>
                  <a:pt x="4354608" y="6387910"/>
                </a:lnTo>
                <a:close/>
                <a:moveTo>
                  <a:pt x="4116820" y="4221391"/>
                </a:moveTo>
                <a:lnTo>
                  <a:pt x="4116820" y="4221392"/>
                </a:lnTo>
                <a:cubicBezTo>
                  <a:pt x="4117582" y="4232061"/>
                  <a:pt x="4117772" y="4243873"/>
                  <a:pt x="4122536" y="4253015"/>
                </a:cubicBezTo>
                <a:cubicBezTo>
                  <a:pt x="4134729" y="4277402"/>
                  <a:pt x="4150349" y="4300071"/>
                  <a:pt x="4162352" y="4324646"/>
                </a:cubicBezTo>
                <a:lnTo>
                  <a:pt x="4171306" y="4363891"/>
                </a:lnTo>
                <a:lnTo>
                  <a:pt x="4170544" y="4482004"/>
                </a:lnTo>
                <a:cubicBezTo>
                  <a:pt x="4167876" y="4546776"/>
                  <a:pt x="4167304" y="4612500"/>
                  <a:pt x="4110534" y="4659174"/>
                </a:cubicBezTo>
                <a:cubicBezTo>
                  <a:pt x="4105962" y="4662986"/>
                  <a:pt x="4103294" y="4671176"/>
                  <a:pt x="4102532" y="4677655"/>
                </a:cubicBezTo>
                <a:cubicBezTo>
                  <a:pt x="4098913" y="4707564"/>
                  <a:pt x="4098531" y="4738235"/>
                  <a:pt x="4092625" y="4767764"/>
                </a:cubicBezTo>
                <a:cubicBezTo>
                  <a:pt x="4090244" y="4779575"/>
                  <a:pt x="4089435" y="4790386"/>
                  <a:pt x="4091316" y="4800483"/>
                </a:cubicBezTo>
                <a:lnTo>
                  <a:pt x="4091316" y="4800484"/>
                </a:lnTo>
                <a:cubicBezTo>
                  <a:pt x="4093197" y="4810581"/>
                  <a:pt x="4097770" y="4819964"/>
                  <a:pt x="4106152" y="4828917"/>
                </a:cubicBezTo>
                <a:lnTo>
                  <a:pt x="4128333" y="4863343"/>
                </a:lnTo>
                <a:lnTo>
                  <a:pt x="4135862" y="4889275"/>
                </a:lnTo>
                <a:lnTo>
                  <a:pt x="4134157" y="4912168"/>
                </a:lnTo>
                <a:cubicBezTo>
                  <a:pt x="4132442" y="4919978"/>
                  <a:pt x="4132085" y="4927122"/>
                  <a:pt x="4132755" y="4933805"/>
                </a:cubicBezTo>
                <a:lnTo>
                  <a:pt x="4132755" y="4933806"/>
                </a:lnTo>
                <a:lnTo>
                  <a:pt x="4132757" y="4933810"/>
                </a:lnTo>
                <a:lnTo>
                  <a:pt x="4137514" y="4952673"/>
                </a:lnTo>
                <a:lnTo>
                  <a:pt x="4140307" y="4957453"/>
                </a:lnTo>
                <a:lnTo>
                  <a:pt x="4141585" y="4961456"/>
                </a:lnTo>
                <a:cubicBezTo>
                  <a:pt x="4146096" y="4970097"/>
                  <a:pt x="4151802" y="4978393"/>
                  <a:pt x="4157589" y="4987038"/>
                </a:cubicBezTo>
                <a:cubicBezTo>
                  <a:pt x="4168828" y="5003802"/>
                  <a:pt x="4182926" y="5022853"/>
                  <a:pt x="4184068" y="5041522"/>
                </a:cubicBezTo>
                <a:cubicBezTo>
                  <a:pt x="4184687" y="5052096"/>
                  <a:pt x="4187605" y="5062300"/>
                  <a:pt x="4191284" y="5072376"/>
                </a:cubicBezTo>
                <a:lnTo>
                  <a:pt x="4197188" y="5087444"/>
                </a:lnTo>
                <a:lnTo>
                  <a:pt x="4210215" y="5133220"/>
                </a:lnTo>
                <a:lnTo>
                  <a:pt x="4210217" y="5133225"/>
                </a:lnTo>
                <a:lnTo>
                  <a:pt x="4203501" y="5166113"/>
                </a:lnTo>
                <a:lnTo>
                  <a:pt x="4203501" y="5166114"/>
                </a:lnTo>
                <a:cubicBezTo>
                  <a:pt x="4202739" y="5167638"/>
                  <a:pt x="4203311" y="5169781"/>
                  <a:pt x="4204192" y="5172091"/>
                </a:cubicBezTo>
                <a:lnTo>
                  <a:pt x="4206739" y="5179068"/>
                </a:lnTo>
                <a:lnTo>
                  <a:pt x="4206573" y="5229433"/>
                </a:lnTo>
                <a:lnTo>
                  <a:pt x="4196024" y="5248936"/>
                </a:lnTo>
                <a:lnTo>
                  <a:pt x="4183116" y="5272796"/>
                </a:lnTo>
                <a:cubicBezTo>
                  <a:pt x="4171471" y="5285441"/>
                  <a:pt x="4163765" y="5298595"/>
                  <a:pt x="4159213" y="5312288"/>
                </a:cubicBezTo>
                <a:lnTo>
                  <a:pt x="4158157" y="5321350"/>
                </a:lnTo>
                <a:lnTo>
                  <a:pt x="4155683" y="5326163"/>
                </a:lnTo>
                <a:lnTo>
                  <a:pt x="4154237" y="5355014"/>
                </a:lnTo>
                <a:lnTo>
                  <a:pt x="4154237" y="5355015"/>
                </a:lnTo>
                <a:cubicBezTo>
                  <a:pt x="4154886" y="5364883"/>
                  <a:pt x="4156589" y="5375003"/>
                  <a:pt x="4159113" y="5385385"/>
                </a:cubicBezTo>
                <a:cubicBezTo>
                  <a:pt x="4162352" y="5398722"/>
                  <a:pt x="4164638" y="5412058"/>
                  <a:pt x="4167304" y="5425583"/>
                </a:cubicBezTo>
                <a:cubicBezTo>
                  <a:pt x="4171114" y="5443871"/>
                  <a:pt x="4175116" y="5462352"/>
                  <a:pt x="4178926" y="5480638"/>
                </a:cubicBezTo>
                <a:lnTo>
                  <a:pt x="4183450" y="5507668"/>
                </a:lnTo>
                <a:lnTo>
                  <a:pt x="4172831" y="5531692"/>
                </a:lnTo>
                <a:lnTo>
                  <a:pt x="4172830" y="5531693"/>
                </a:lnTo>
                <a:cubicBezTo>
                  <a:pt x="4165781" y="5537600"/>
                  <a:pt x="4162589" y="5542649"/>
                  <a:pt x="4162685" y="5547578"/>
                </a:cubicBezTo>
                <a:lnTo>
                  <a:pt x="4162685" y="5547579"/>
                </a:lnTo>
                <a:cubicBezTo>
                  <a:pt x="4162780" y="5552508"/>
                  <a:pt x="4166162" y="5557318"/>
                  <a:pt x="4172258" y="5562747"/>
                </a:cubicBezTo>
                <a:cubicBezTo>
                  <a:pt x="4214932" y="5600468"/>
                  <a:pt x="4241603" y="5646190"/>
                  <a:pt x="4243506" y="5704484"/>
                </a:cubicBezTo>
                <a:cubicBezTo>
                  <a:pt x="4243888" y="5716486"/>
                  <a:pt x="4246554" y="5728679"/>
                  <a:pt x="4249412" y="5740489"/>
                </a:cubicBezTo>
                <a:cubicBezTo>
                  <a:pt x="4251127" y="5747729"/>
                  <a:pt x="4253033" y="5756494"/>
                  <a:pt x="4258177" y="5760874"/>
                </a:cubicBezTo>
                <a:cubicBezTo>
                  <a:pt x="4297420" y="5794975"/>
                  <a:pt x="4324663" y="5837458"/>
                  <a:pt x="4346573" y="5883752"/>
                </a:cubicBezTo>
                <a:lnTo>
                  <a:pt x="4346575" y="5883756"/>
                </a:lnTo>
                <a:lnTo>
                  <a:pt x="4364477" y="5935946"/>
                </a:lnTo>
                <a:lnTo>
                  <a:pt x="4364478" y="5935950"/>
                </a:lnTo>
                <a:lnTo>
                  <a:pt x="4360859" y="5993290"/>
                </a:lnTo>
                <a:lnTo>
                  <a:pt x="4360858" y="5993291"/>
                </a:lnTo>
                <a:cubicBezTo>
                  <a:pt x="4359717" y="6004531"/>
                  <a:pt x="4359906" y="6017485"/>
                  <a:pt x="4354382" y="6026440"/>
                </a:cubicBezTo>
                <a:cubicBezTo>
                  <a:pt x="4337045" y="6054825"/>
                  <a:pt x="4318377" y="6082258"/>
                  <a:pt x="4298182" y="6108738"/>
                </a:cubicBezTo>
                <a:cubicBezTo>
                  <a:pt x="4289514" y="6120074"/>
                  <a:pt x="4284561" y="6126884"/>
                  <a:pt x="4284490" y="6133314"/>
                </a:cubicBezTo>
                <a:lnTo>
                  <a:pt x="4284490" y="6133315"/>
                </a:lnTo>
                <a:lnTo>
                  <a:pt x="4288190" y="6143190"/>
                </a:lnTo>
                <a:lnTo>
                  <a:pt x="4300086" y="6155600"/>
                </a:lnTo>
                <a:lnTo>
                  <a:pt x="4300088" y="6155603"/>
                </a:lnTo>
                <a:cubicBezTo>
                  <a:pt x="4322377" y="6175798"/>
                  <a:pt x="4333998" y="6200945"/>
                  <a:pt x="4338759" y="6228757"/>
                </a:cubicBezTo>
                <a:lnTo>
                  <a:pt x="4356096" y="6361540"/>
                </a:lnTo>
                <a:lnTo>
                  <a:pt x="4356096" y="6361539"/>
                </a:lnTo>
                <a:cubicBezTo>
                  <a:pt x="4352476" y="6317151"/>
                  <a:pt x="4346190" y="6272764"/>
                  <a:pt x="4338759" y="6228756"/>
                </a:cubicBezTo>
                <a:cubicBezTo>
                  <a:pt x="4333998" y="6200944"/>
                  <a:pt x="4322377" y="6175797"/>
                  <a:pt x="4300088" y="6155602"/>
                </a:cubicBezTo>
                <a:lnTo>
                  <a:pt x="4300086" y="6155600"/>
                </a:lnTo>
                <a:lnTo>
                  <a:pt x="4284490" y="6133315"/>
                </a:lnTo>
                <a:lnTo>
                  <a:pt x="4298182" y="6108739"/>
                </a:lnTo>
                <a:cubicBezTo>
                  <a:pt x="4318377" y="6082259"/>
                  <a:pt x="4337045" y="6054826"/>
                  <a:pt x="4354382" y="6026441"/>
                </a:cubicBezTo>
                <a:cubicBezTo>
                  <a:pt x="4359906" y="6017486"/>
                  <a:pt x="4359717" y="6004532"/>
                  <a:pt x="4360858" y="5993292"/>
                </a:cubicBezTo>
                <a:lnTo>
                  <a:pt x="4360859" y="5993290"/>
                </a:lnTo>
                <a:lnTo>
                  <a:pt x="4364311" y="5964477"/>
                </a:lnTo>
                <a:lnTo>
                  <a:pt x="4364478" y="5935950"/>
                </a:lnTo>
                <a:lnTo>
                  <a:pt x="4364478" y="5935949"/>
                </a:lnTo>
                <a:lnTo>
                  <a:pt x="4364477" y="5935946"/>
                </a:lnTo>
                <a:lnTo>
                  <a:pt x="4357598" y="5909351"/>
                </a:lnTo>
                <a:lnTo>
                  <a:pt x="4346575" y="5883756"/>
                </a:lnTo>
                <a:lnTo>
                  <a:pt x="4346573" y="5883751"/>
                </a:lnTo>
                <a:cubicBezTo>
                  <a:pt x="4324663" y="5837457"/>
                  <a:pt x="4297420" y="5794974"/>
                  <a:pt x="4258177" y="5760873"/>
                </a:cubicBezTo>
                <a:cubicBezTo>
                  <a:pt x="4253033" y="5756493"/>
                  <a:pt x="4251127" y="5747728"/>
                  <a:pt x="4249412" y="5740488"/>
                </a:cubicBezTo>
                <a:cubicBezTo>
                  <a:pt x="4246554" y="5728678"/>
                  <a:pt x="4243888" y="5716485"/>
                  <a:pt x="4243506" y="5704483"/>
                </a:cubicBezTo>
                <a:cubicBezTo>
                  <a:pt x="4241603" y="5646189"/>
                  <a:pt x="4214932" y="5600467"/>
                  <a:pt x="4172258" y="5562746"/>
                </a:cubicBezTo>
                <a:lnTo>
                  <a:pt x="4162685" y="5547578"/>
                </a:lnTo>
                <a:lnTo>
                  <a:pt x="4172830" y="5531694"/>
                </a:lnTo>
                <a:lnTo>
                  <a:pt x="4172831" y="5531692"/>
                </a:lnTo>
                <a:lnTo>
                  <a:pt x="4181230" y="5520422"/>
                </a:lnTo>
                <a:lnTo>
                  <a:pt x="4183450" y="5507668"/>
                </a:lnTo>
                <a:lnTo>
                  <a:pt x="4183450" y="5507667"/>
                </a:lnTo>
                <a:cubicBezTo>
                  <a:pt x="4183403" y="5498832"/>
                  <a:pt x="4180831" y="5489497"/>
                  <a:pt x="4178926" y="5480637"/>
                </a:cubicBezTo>
                <a:cubicBezTo>
                  <a:pt x="4175116" y="5462351"/>
                  <a:pt x="4171114" y="5443870"/>
                  <a:pt x="4167304" y="5425582"/>
                </a:cubicBezTo>
                <a:cubicBezTo>
                  <a:pt x="4164638" y="5412057"/>
                  <a:pt x="4162352" y="5398721"/>
                  <a:pt x="4159113" y="5385384"/>
                </a:cubicBezTo>
                <a:lnTo>
                  <a:pt x="4154237" y="5355014"/>
                </a:lnTo>
                <a:lnTo>
                  <a:pt x="4158157" y="5321350"/>
                </a:lnTo>
                <a:lnTo>
                  <a:pt x="4183116" y="5272797"/>
                </a:lnTo>
                <a:lnTo>
                  <a:pt x="4196024" y="5248936"/>
                </a:lnTo>
                <a:lnTo>
                  <a:pt x="4206573" y="5229434"/>
                </a:lnTo>
                <a:cubicBezTo>
                  <a:pt x="4210407" y="5213598"/>
                  <a:pt x="4210359" y="5196595"/>
                  <a:pt x="4206739" y="5179068"/>
                </a:cubicBezTo>
                <a:lnTo>
                  <a:pt x="4206739" y="5179067"/>
                </a:lnTo>
                <a:cubicBezTo>
                  <a:pt x="4206263" y="5176876"/>
                  <a:pt x="4205074" y="5174400"/>
                  <a:pt x="4204192" y="5172090"/>
                </a:cubicBezTo>
                <a:lnTo>
                  <a:pt x="4203501" y="5166114"/>
                </a:lnTo>
                <a:lnTo>
                  <a:pt x="4210217" y="5133225"/>
                </a:lnTo>
                <a:lnTo>
                  <a:pt x="4210217" y="5133224"/>
                </a:lnTo>
                <a:lnTo>
                  <a:pt x="4210215" y="5133220"/>
                </a:lnTo>
                <a:lnTo>
                  <a:pt x="4203072" y="5102461"/>
                </a:lnTo>
                <a:lnTo>
                  <a:pt x="4197188" y="5087444"/>
                </a:lnTo>
                <a:lnTo>
                  <a:pt x="4197182" y="5087423"/>
                </a:lnTo>
                <a:cubicBezTo>
                  <a:pt x="4191096" y="5072411"/>
                  <a:pt x="4184997" y="5057381"/>
                  <a:pt x="4184068" y="5041521"/>
                </a:cubicBezTo>
                <a:cubicBezTo>
                  <a:pt x="4182926" y="5022852"/>
                  <a:pt x="4168828" y="5003801"/>
                  <a:pt x="4157589" y="4987037"/>
                </a:cubicBezTo>
                <a:lnTo>
                  <a:pt x="4140307" y="4957453"/>
                </a:lnTo>
                <a:lnTo>
                  <a:pt x="4132757" y="4933810"/>
                </a:lnTo>
                <a:lnTo>
                  <a:pt x="4132755" y="4933805"/>
                </a:lnTo>
                <a:lnTo>
                  <a:pt x="4134157" y="4912169"/>
                </a:lnTo>
                <a:cubicBezTo>
                  <a:pt x="4135919" y="4904359"/>
                  <a:pt x="4136431" y="4896714"/>
                  <a:pt x="4135862" y="4889276"/>
                </a:cubicBezTo>
                <a:lnTo>
                  <a:pt x="4135862" y="4889275"/>
                </a:lnTo>
                <a:lnTo>
                  <a:pt x="4131084" y="4867614"/>
                </a:lnTo>
                <a:lnTo>
                  <a:pt x="4128333" y="4863343"/>
                </a:lnTo>
                <a:lnTo>
                  <a:pt x="4126583" y="4857317"/>
                </a:lnTo>
                <a:cubicBezTo>
                  <a:pt x="4121440" y="4847214"/>
                  <a:pt x="4114439" y="4837703"/>
                  <a:pt x="4106152" y="4828916"/>
                </a:cubicBezTo>
                <a:lnTo>
                  <a:pt x="4091316" y="4800483"/>
                </a:lnTo>
                <a:lnTo>
                  <a:pt x="4092625" y="4767765"/>
                </a:lnTo>
                <a:cubicBezTo>
                  <a:pt x="4098531" y="4738236"/>
                  <a:pt x="4098913" y="4707565"/>
                  <a:pt x="4102532" y="4677656"/>
                </a:cubicBezTo>
                <a:cubicBezTo>
                  <a:pt x="4103294" y="4671177"/>
                  <a:pt x="4105962" y="4662987"/>
                  <a:pt x="4110534" y="4659175"/>
                </a:cubicBezTo>
                <a:cubicBezTo>
                  <a:pt x="4167304" y="4612501"/>
                  <a:pt x="4167876" y="4546777"/>
                  <a:pt x="4170544" y="4482005"/>
                </a:cubicBezTo>
                <a:cubicBezTo>
                  <a:pt x="4172258" y="4442762"/>
                  <a:pt x="4172258" y="4403326"/>
                  <a:pt x="4171306" y="4363891"/>
                </a:cubicBezTo>
                <a:lnTo>
                  <a:pt x="4171306" y="4363890"/>
                </a:lnTo>
                <a:cubicBezTo>
                  <a:pt x="4171114" y="4350554"/>
                  <a:pt x="4168066" y="4336457"/>
                  <a:pt x="4162352" y="4324645"/>
                </a:cubicBezTo>
                <a:cubicBezTo>
                  <a:pt x="4150349" y="4300070"/>
                  <a:pt x="4134729" y="4277401"/>
                  <a:pt x="4122536" y="4253014"/>
                </a:cubicBezTo>
                <a:close/>
                <a:moveTo>
                  <a:pt x="4113010" y="4165383"/>
                </a:moveTo>
                <a:lnTo>
                  <a:pt x="4113010" y="4165384"/>
                </a:lnTo>
                <a:lnTo>
                  <a:pt x="4116915" y="4192388"/>
                </a:lnTo>
                <a:lnTo>
                  <a:pt x="4116915" y="4192387"/>
                </a:lnTo>
                <a:cubicBezTo>
                  <a:pt x="4117011" y="4182767"/>
                  <a:pt x="4116439" y="4173480"/>
                  <a:pt x="4113010" y="4165383"/>
                </a:cubicBezTo>
                <a:close/>
                <a:moveTo>
                  <a:pt x="4100628" y="3885338"/>
                </a:moveTo>
                <a:lnTo>
                  <a:pt x="4100628" y="3885339"/>
                </a:lnTo>
                <a:cubicBezTo>
                  <a:pt x="4110344" y="3897722"/>
                  <a:pt x="4117750" y="3910319"/>
                  <a:pt x="4123009" y="3923125"/>
                </a:cubicBezTo>
                <a:lnTo>
                  <a:pt x="4132513" y="3962160"/>
                </a:lnTo>
                <a:lnTo>
                  <a:pt x="4116821" y="4043838"/>
                </a:lnTo>
                <a:lnTo>
                  <a:pt x="4116820" y="4043839"/>
                </a:lnTo>
                <a:cubicBezTo>
                  <a:pt x="4108057" y="4063842"/>
                  <a:pt x="4102675" y="4083702"/>
                  <a:pt x="4101699" y="4103825"/>
                </a:cubicBezTo>
                <a:lnTo>
                  <a:pt x="4101699" y="4103826"/>
                </a:lnTo>
                <a:lnTo>
                  <a:pt x="4103666" y="4134255"/>
                </a:lnTo>
                <a:lnTo>
                  <a:pt x="4113010" y="4165382"/>
                </a:lnTo>
                <a:lnTo>
                  <a:pt x="4101699" y="4103826"/>
                </a:lnTo>
                <a:lnTo>
                  <a:pt x="4116820" y="4043840"/>
                </a:lnTo>
                <a:lnTo>
                  <a:pt x="4116821" y="4043838"/>
                </a:lnTo>
                <a:lnTo>
                  <a:pt x="4130123" y="4002410"/>
                </a:lnTo>
                <a:lnTo>
                  <a:pt x="4132513" y="3962160"/>
                </a:lnTo>
                <a:lnTo>
                  <a:pt x="4132513" y="3962159"/>
                </a:lnTo>
                <a:cubicBezTo>
                  <a:pt x="4130251" y="3935727"/>
                  <a:pt x="4120060" y="3910104"/>
                  <a:pt x="4100628" y="3885338"/>
                </a:cubicBezTo>
                <a:close/>
                <a:moveTo>
                  <a:pt x="4115391" y="3670561"/>
                </a:moveTo>
                <a:lnTo>
                  <a:pt x="4117820" y="3680164"/>
                </a:lnTo>
                <a:lnTo>
                  <a:pt x="4113772" y="3734837"/>
                </a:lnTo>
                <a:lnTo>
                  <a:pt x="4113772" y="3734838"/>
                </a:lnTo>
                <a:cubicBezTo>
                  <a:pt x="4112820" y="3741316"/>
                  <a:pt x="4111486" y="3749126"/>
                  <a:pt x="4114154" y="3754653"/>
                </a:cubicBezTo>
                <a:lnTo>
                  <a:pt x="4120511" y="3789776"/>
                </a:lnTo>
                <a:lnTo>
                  <a:pt x="4105580" y="3822472"/>
                </a:lnTo>
                <a:cubicBezTo>
                  <a:pt x="4098532" y="3831902"/>
                  <a:pt x="4092912" y="3842046"/>
                  <a:pt x="4091245" y="3852619"/>
                </a:cubicBezTo>
                <a:lnTo>
                  <a:pt x="4091245" y="3852620"/>
                </a:lnTo>
                <a:lnTo>
                  <a:pt x="4092025" y="3868764"/>
                </a:lnTo>
                <a:lnTo>
                  <a:pt x="4100628" y="3885337"/>
                </a:lnTo>
                <a:lnTo>
                  <a:pt x="4091245" y="3852620"/>
                </a:lnTo>
                <a:lnTo>
                  <a:pt x="4105580" y="3822473"/>
                </a:lnTo>
                <a:cubicBezTo>
                  <a:pt x="4113772" y="3811614"/>
                  <a:pt x="4118916" y="3800897"/>
                  <a:pt x="4120511" y="3789777"/>
                </a:cubicBezTo>
                <a:lnTo>
                  <a:pt x="4120511" y="3789776"/>
                </a:lnTo>
                <a:cubicBezTo>
                  <a:pt x="4122107" y="3778655"/>
                  <a:pt x="4120154" y="3767130"/>
                  <a:pt x="4114154" y="3754652"/>
                </a:cubicBezTo>
                <a:lnTo>
                  <a:pt x="4113772" y="3734838"/>
                </a:lnTo>
                <a:lnTo>
                  <a:pt x="4117820" y="3680164"/>
                </a:lnTo>
                <a:lnTo>
                  <a:pt x="4117820" y="3680163"/>
                </a:lnTo>
                <a:close/>
                <a:moveTo>
                  <a:pt x="4185711" y="2836172"/>
                </a:moveTo>
                <a:lnTo>
                  <a:pt x="4177020" y="2848793"/>
                </a:lnTo>
                <a:cubicBezTo>
                  <a:pt x="4172020" y="2865010"/>
                  <a:pt x="4166162" y="2881307"/>
                  <a:pt x="4161416" y="2897785"/>
                </a:cubicBezTo>
                <a:lnTo>
                  <a:pt x="4160387" y="2903551"/>
                </a:lnTo>
                <a:lnTo>
                  <a:pt x="4157113" y="2914328"/>
                </a:lnTo>
                <a:lnTo>
                  <a:pt x="4152482" y="2947859"/>
                </a:lnTo>
                <a:lnTo>
                  <a:pt x="4152481" y="2947862"/>
                </a:lnTo>
                <a:lnTo>
                  <a:pt x="4152481" y="2947863"/>
                </a:lnTo>
                <a:cubicBezTo>
                  <a:pt x="4152112" y="2959157"/>
                  <a:pt x="4153112" y="2970576"/>
                  <a:pt x="4156065" y="2982149"/>
                </a:cubicBezTo>
                <a:lnTo>
                  <a:pt x="4167758" y="3077402"/>
                </a:lnTo>
                <a:lnTo>
                  <a:pt x="4155303" y="3172654"/>
                </a:lnTo>
                <a:cubicBezTo>
                  <a:pt x="4129394" y="3276480"/>
                  <a:pt x="4101962" y="3380305"/>
                  <a:pt x="4107676" y="3489467"/>
                </a:cubicBezTo>
                <a:cubicBezTo>
                  <a:pt x="4108628" y="3507563"/>
                  <a:pt x="4097007" y="3529090"/>
                  <a:pt x="4085577" y="3544713"/>
                </a:cubicBezTo>
                <a:cubicBezTo>
                  <a:pt x="4074719" y="3559668"/>
                  <a:pt x="4068860" y="3566811"/>
                  <a:pt x="4067955" y="3574408"/>
                </a:cubicBezTo>
                <a:lnTo>
                  <a:pt x="4067956" y="3574408"/>
                </a:lnTo>
                <a:lnTo>
                  <a:pt x="4067955" y="3574409"/>
                </a:lnTo>
                <a:cubicBezTo>
                  <a:pt x="4067050" y="3582005"/>
                  <a:pt x="4071099" y="3590054"/>
                  <a:pt x="4080053" y="3606818"/>
                </a:cubicBezTo>
                <a:cubicBezTo>
                  <a:pt x="4084435" y="3614820"/>
                  <a:pt x="4087101" y="3624726"/>
                  <a:pt x="4093579" y="3630633"/>
                </a:cubicBezTo>
                <a:lnTo>
                  <a:pt x="4109452" y="3651926"/>
                </a:lnTo>
                <a:lnTo>
                  <a:pt x="4093579" y="3630632"/>
                </a:lnTo>
                <a:cubicBezTo>
                  <a:pt x="4087101" y="3624725"/>
                  <a:pt x="4084435" y="3614819"/>
                  <a:pt x="4080053" y="3606817"/>
                </a:cubicBezTo>
                <a:cubicBezTo>
                  <a:pt x="4075576" y="3598435"/>
                  <a:pt x="4072325" y="3592232"/>
                  <a:pt x="4070307" y="3587174"/>
                </a:cubicBezTo>
                <a:lnTo>
                  <a:pt x="4067956" y="3574408"/>
                </a:lnTo>
                <a:lnTo>
                  <a:pt x="4073034" y="3562321"/>
                </a:lnTo>
                <a:cubicBezTo>
                  <a:pt x="4075969" y="3557716"/>
                  <a:pt x="4080148" y="3552191"/>
                  <a:pt x="4085577" y="3544714"/>
                </a:cubicBezTo>
                <a:cubicBezTo>
                  <a:pt x="4097007" y="3529091"/>
                  <a:pt x="4108628" y="3507564"/>
                  <a:pt x="4107676" y="3489468"/>
                </a:cubicBezTo>
                <a:cubicBezTo>
                  <a:pt x="4101962" y="3380306"/>
                  <a:pt x="4129394" y="3276481"/>
                  <a:pt x="4155303" y="3172655"/>
                </a:cubicBezTo>
                <a:cubicBezTo>
                  <a:pt x="4163305" y="3140650"/>
                  <a:pt x="4167543" y="3109026"/>
                  <a:pt x="4167758" y="3077402"/>
                </a:cubicBezTo>
                <a:lnTo>
                  <a:pt x="4167758" y="3077401"/>
                </a:lnTo>
                <a:cubicBezTo>
                  <a:pt x="4167972" y="3045777"/>
                  <a:pt x="4164162" y="3014153"/>
                  <a:pt x="4156065" y="2982148"/>
                </a:cubicBezTo>
                <a:lnTo>
                  <a:pt x="4152481" y="2947863"/>
                </a:lnTo>
                <a:lnTo>
                  <a:pt x="4152482" y="2947859"/>
                </a:lnTo>
                <a:lnTo>
                  <a:pt x="4160387" y="2903551"/>
                </a:lnTo>
                <a:lnTo>
                  <a:pt x="4177020" y="2848794"/>
                </a:lnTo>
                <a:cubicBezTo>
                  <a:pt x="4178353" y="2844317"/>
                  <a:pt x="4181639" y="2839983"/>
                  <a:pt x="4185711" y="2836173"/>
                </a:cubicBezTo>
                <a:close/>
                <a:moveTo>
                  <a:pt x="3701225" y="1508458"/>
                </a:moveTo>
                <a:lnTo>
                  <a:pt x="3673131" y="1596214"/>
                </a:lnTo>
                <a:cubicBezTo>
                  <a:pt x="3670654" y="1604979"/>
                  <a:pt x="3672179" y="1615837"/>
                  <a:pt x="3675036" y="1624981"/>
                </a:cubicBezTo>
                <a:cubicBezTo>
                  <a:pt x="3684752" y="1656224"/>
                  <a:pt x="3709137" y="1676037"/>
                  <a:pt x="3731617" y="1697754"/>
                </a:cubicBezTo>
                <a:cubicBezTo>
                  <a:pt x="3741524" y="1707280"/>
                  <a:pt x="3748572" y="1720424"/>
                  <a:pt x="3754286" y="1733189"/>
                </a:cubicBezTo>
                <a:cubicBezTo>
                  <a:pt x="3768957" y="1766336"/>
                  <a:pt x="3782101" y="1800247"/>
                  <a:pt x="3796007" y="1833776"/>
                </a:cubicBezTo>
                <a:cubicBezTo>
                  <a:pt x="3797341" y="1837014"/>
                  <a:pt x="3800770" y="1839680"/>
                  <a:pt x="3803628" y="1842159"/>
                </a:cubicBezTo>
                <a:cubicBezTo>
                  <a:pt x="3833729" y="1866923"/>
                  <a:pt x="3864018" y="1891498"/>
                  <a:pt x="3894119" y="1916455"/>
                </a:cubicBezTo>
                <a:cubicBezTo>
                  <a:pt x="3899833" y="1921217"/>
                  <a:pt x="3904025" y="1928077"/>
                  <a:pt x="3909549" y="1933220"/>
                </a:cubicBezTo>
                <a:cubicBezTo>
                  <a:pt x="3917169" y="1940460"/>
                  <a:pt x="3924410" y="1949604"/>
                  <a:pt x="3933554" y="1953414"/>
                </a:cubicBezTo>
                <a:cubicBezTo>
                  <a:pt x="3962319" y="1965225"/>
                  <a:pt x="3974703" y="1987895"/>
                  <a:pt x="3980037" y="2016470"/>
                </a:cubicBezTo>
                <a:cubicBezTo>
                  <a:pt x="3984990" y="2042571"/>
                  <a:pt x="3989182" y="2068670"/>
                  <a:pt x="3994896" y="2094579"/>
                </a:cubicBezTo>
                <a:cubicBezTo>
                  <a:pt x="4001754" y="2126202"/>
                  <a:pt x="4009184" y="2157637"/>
                  <a:pt x="4017567" y="2188880"/>
                </a:cubicBezTo>
                <a:cubicBezTo>
                  <a:pt x="4021187" y="2202405"/>
                  <a:pt x="4025377" y="2216693"/>
                  <a:pt x="4032807" y="2228315"/>
                </a:cubicBezTo>
                <a:cubicBezTo>
                  <a:pt x="4053382" y="2260891"/>
                  <a:pt x="4067288" y="2295754"/>
                  <a:pt x="4061764" y="2334045"/>
                </a:cubicBezTo>
                <a:cubicBezTo>
                  <a:pt x="4057382" y="2364716"/>
                  <a:pt x="4068622" y="2390435"/>
                  <a:pt x="4086149" y="2409486"/>
                </a:cubicBezTo>
                <a:cubicBezTo>
                  <a:pt x="4094103" y="2418155"/>
                  <a:pt x="4099616" y="2426977"/>
                  <a:pt x="4103250" y="2435913"/>
                </a:cubicBezTo>
                <a:lnTo>
                  <a:pt x="4109081" y="2463018"/>
                </a:lnTo>
                <a:lnTo>
                  <a:pt x="4109080" y="2463031"/>
                </a:lnTo>
                <a:lnTo>
                  <a:pt x="4100439" y="2518262"/>
                </a:lnTo>
                <a:lnTo>
                  <a:pt x="4100438" y="2518264"/>
                </a:lnTo>
                <a:cubicBezTo>
                  <a:pt x="4097771" y="2527790"/>
                  <a:pt x="4096627" y="2536458"/>
                  <a:pt x="4096794" y="2545006"/>
                </a:cubicBezTo>
                <a:lnTo>
                  <a:pt x="4096794" y="2545007"/>
                </a:lnTo>
                <a:cubicBezTo>
                  <a:pt x="4096960" y="2553556"/>
                  <a:pt x="4098437" y="2561986"/>
                  <a:pt x="4101008" y="2571035"/>
                </a:cubicBezTo>
                <a:cubicBezTo>
                  <a:pt x="4113010" y="2612946"/>
                  <a:pt x="4145587" y="2640951"/>
                  <a:pt x="4174162" y="2668002"/>
                </a:cubicBezTo>
                <a:cubicBezTo>
                  <a:pt x="4198547" y="2691055"/>
                  <a:pt x="4212264" y="2716964"/>
                  <a:pt x="4222552" y="2745349"/>
                </a:cubicBezTo>
                <a:lnTo>
                  <a:pt x="4222553" y="2745352"/>
                </a:lnTo>
                <a:lnTo>
                  <a:pt x="4228473" y="2778006"/>
                </a:lnTo>
                <a:lnTo>
                  <a:pt x="4228053" y="2785440"/>
                </a:lnTo>
                <a:lnTo>
                  <a:pt x="4217974" y="2811780"/>
                </a:lnTo>
                <a:lnTo>
                  <a:pt x="4217970" y="2811787"/>
                </a:lnTo>
                <a:lnTo>
                  <a:pt x="4217971" y="2811787"/>
                </a:lnTo>
                <a:lnTo>
                  <a:pt x="4217974" y="2811780"/>
                </a:lnTo>
                <a:lnTo>
                  <a:pt x="4227624" y="2793023"/>
                </a:lnTo>
                <a:lnTo>
                  <a:pt x="4228053" y="2785440"/>
                </a:lnTo>
                <a:lnTo>
                  <a:pt x="4229253" y="2782305"/>
                </a:lnTo>
                <a:lnTo>
                  <a:pt x="4228473" y="2778006"/>
                </a:lnTo>
                <a:lnTo>
                  <a:pt x="4228883" y="2770757"/>
                </a:lnTo>
                <a:lnTo>
                  <a:pt x="4222553" y="2745352"/>
                </a:lnTo>
                <a:lnTo>
                  <a:pt x="4222552" y="2745348"/>
                </a:lnTo>
                <a:cubicBezTo>
                  <a:pt x="4212264" y="2716963"/>
                  <a:pt x="4198547" y="2691054"/>
                  <a:pt x="4174162" y="2668001"/>
                </a:cubicBezTo>
                <a:cubicBezTo>
                  <a:pt x="4145587" y="2640950"/>
                  <a:pt x="4113010" y="2612945"/>
                  <a:pt x="4101008" y="2571034"/>
                </a:cubicBezTo>
                <a:lnTo>
                  <a:pt x="4096794" y="2545007"/>
                </a:lnTo>
                <a:lnTo>
                  <a:pt x="4100438" y="2518265"/>
                </a:lnTo>
                <a:lnTo>
                  <a:pt x="4100439" y="2518262"/>
                </a:lnTo>
                <a:lnTo>
                  <a:pt x="4107019" y="2490551"/>
                </a:lnTo>
                <a:lnTo>
                  <a:pt x="4109080" y="2463031"/>
                </a:lnTo>
                <a:lnTo>
                  <a:pt x="4109082" y="2463019"/>
                </a:lnTo>
                <a:lnTo>
                  <a:pt x="4109081" y="2463018"/>
                </a:lnTo>
                <a:lnTo>
                  <a:pt x="4109082" y="2463018"/>
                </a:lnTo>
                <a:cubicBezTo>
                  <a:pt x="4108200" y="2444777"/>
                  <a:pt x="4102057" y="2426822"/>
                  <a:pt x="4086149" y="2409485"/>
                </a:cubicBezTo>
                <a:cubicBezTo>
                  <a:pt x="4068622" y="2390434"/>
                  <a:pt x="4057382" y="2364715"/>
                  <a:pt x="4061764" y="2334044"/>
                </a:cubicBezTo>
                <a:cubicBezTo>
                  <a:pt x="4067288" y="2295753"/>
                  <a:pt x="4053382" y="2260890"/>
                  <a:pt x="4032807" y="2228314"/>
                </a:cubicBezTo>
                <a:cubicBezTo>
                  <a:pt x="4025377" y="2216692"/>
                  <a:pt x="4021187" y="2202404"/>
                  <a:pt x="4017567" y="2188879"/>
                </a:cubicBezTo>
                <a:cubicBezTo>
                  <a:pt x="4009184" y="2157636"/>
                  <a:pt x="4001754" y="2126201"/>
                  <a:pt x="3994896" y="2094578"/>
                </a:cubicBezTo>
                <a:cubicBezTo>
                  <a:pt x="3989182" y="2068669"/>
                  <a:pt x="3984990" y="2042570"/>
                  <a:pt x="3980037" y="2016469"/>
                </a:cubicBezTo>
                <a:cubicBezTo>
                  <a:pt x="3974703" y="1987894"/>
                  <a:pt x="3962319" y="1965224"/>
                  <a:pt x="3933554" y="1953413"/>
                </a:cubicBezTo>
                <a:cubicBezTo>
                  <a:pt x="3924410" y="1949603"/>
                  <a:pt x="3917169" y="1940459"/>
                  <a:pt x="3909549" y="1933219"/>
                </a:cubicBezTo>
                <a:cubicBezTo>
                  <a:pt x="3904025" y="1928076"/>
                  <a:pt x="3899833" y="1921216"/>
                  <a:pt x="3894119" y="1916454"/>
                </a:cubicBezTo>
                <a:cubicBezTo>
                  <a:pt x="3864018" y="1891497"/>
                  <a:pt x="3833729" y="1866922"/>
                  <a:pt x="3803628" y="1842158"/>
                </a:cubicBezTo>
                <a:cubicBezTo>
                  <a:pt x="3800770" y="1839679"/>
                  <a:pt x="3797341" y="1837013"/>
                  <a:pt x="3796007" y="1833775"/>
                </a:cubicBezTo>
                <a:cubicBezTo>
                  <a:pt x="3782101" y="1800246"/>
                  <a:pt x="3768958" y="1766335"/>
                  <a:pt x="3754286" y="1733188"/>
                </a:cubicBezTo>
                <a:cubicBezTo>
                  <a:pt x="3748572" y="1720423"/>
                  <a:pt x="3741524" y="1707279"/>
                  <a:pt x="3731618" y="1697753"/>
                </a:cubicBezTo>
                <a:cubicBezTo>
                  <a:pt x="3709138" y="1676036"/>
                  <a:pt x="3684752" y="1656223"/>
                  <a:pt x="3675036" y="1624980"/>
                </a:cubicBezTo>
                <a:cubicBezTo>
                  <a:pt x="3672180" y="1615836"/>
                  <a:pt x="3670655" y="1604978"/>
                  <a:pt x="3673132" y="1596213"/>
                </a:cubicBezTo>
                <a:close/>
                <a:moveTo>
                  <a:pt x="3719830" y="1459073"/>
                </a:moveTo>
                <a:lnTo>
                  <a:pt x="3719829" y="1459074"/>
                </a:lnTo>
                <a:lnTo>
                  <a:pt x="3710612" y="1481572"/>
                </a:lnTo>
                <a:close/>
                <a:moveTo>
                  <a:pt x="3739023" y="1268758"/>
                </a:moveTo>
                <a:cubicBezTo>
                  <a:pt x="3739475" y="1275402"/>
                  <a:pt x="3741047" y="1281689"/>
                  <a:pt x="3744190" y="1286070"/>
                </a:cubicBezTo>
                <a:cubicBezTo>
                  <a:pt x="3758763" y="1306930"/>
                  <a:pt x="3765003" y="1328553"/>
                  <a:pt x="3766527" y="1350628"/>
                </a:cubicBezTo>
                <a:lnTo>
                  <a:pt x="3760933" y="1413840"/>
                </a:lnTo>
                <a:lnTo>
                  <a:pt x="3766528" y="1350627"/>
                </a:lnTo>
                <a:cubicBezTo>
                  <a:pt x="3765003" y="1328552"/>
                  <a:pt x="3758764" y="1306930"/>
                  <a:pt x="3744190" y="1286069"/>
                </a:cubicBezTo>
                <a:close/>
                <a:moveTo>
                  <a:pt x="3680752" y="773035"/>
                </a:moveTo>
                <a:lnTo>
                  <a:pt x="3680752" y="773036"/>
                </a:lnTo>
                <a:cubicBezTo>
                  <a:pt x="3683038" y="800277"/>
                  <a:pt x="3686276" y="827330"/>
                  <a:pt x="3688752" y="854380"/>
                </a:cubicBezTo>
                <a:cubicBezTo>
                  <a:pt x="3691038" y="878957"/>
                  <a:pt x="3691800" y="903723"/>
                  <a:pt x="3719805" y="915344"/>
                </a:cubicBezTo>
                <a:cubicBezTo>
                  <a:pt x="3724187" y="917060"/>
                  <a:pt x="3727425" y="922774"/>
                  <a:pt x="3730283" y="927156"/>
                </a:cubicBezTo>
                <a:cubicBezTo>
                  <a:pt x="3774291" y="994786"/>
                  <a:pt x="3773147" y="1030981"/>
                  <a:pt x="3726663" y="1097088"/>
                </a:cubicBezTo>
                <a:cubicBezTo>
                  <a:pt x="3721901" y="1103946"/>
                  <a:pt x="3718471" y="1118614"/>
                  <a:pt x="3722281" y="1123186"/>
                </a:cubicBezTo>
                <a:cubicBezTo>
                  <a:pt x="3738093" y="1142618"/>
                  <a:pt x="3745142" y="1162954"/>
                  <a:pt x="3747000" y="1184029"/>
                </a:cubicBezTo>
                <a:cubicBezTo>
                  <a:pt x="3745142" y="1162954"/>
                  <a:pt x="3738094" y="1142617"/>
                  <a:pt x="3722282" y="1123185"/>
                </a:cubicBezTo>
                <a:cubicBezTo>
                  <a:pt x="3718472" y="1118613"/>
                  <a:pt x="3721902" y="1103945"/>
                  <a:pt x="3726664" y="1097087"/>
                </a:cubicBezTo>
                <a:cubicBezTo>
                  <a:pt x="3773148" y="1030980"/>
                  <a:pt x="3774292" y="994785"/>
                  <a:pt x="3730284" y="927155"/>
                </a:cubicBezTo>
                <a:cubicBezTo>
                  <a:pt x="3727426" y="922773"/>
                  <a:pt x="3724188" y="917059"/>
                  <a:pt x="3719806" y="915343"/>
                </a:cubicBezTo>
                <a:cubicBezTo>
                  <a:pt x="3691800" y="903722"/>
                  <a:pt x="3691038" y="878956"/>
                  <a:pt x="3688752" y="854379"/>
                </a:cubicBezTo>
                <a:close/>
                <a:moveTo>
                  <a:pt x="3736153" y="517851"/>
                </a:moveTo>
                <a:lnTo>
                  <a:pt x="3727235" y="556048"/>
                </a:lnTo>
                <a:cubicBezTo>
                  <a:pt x="3725139" y="564049"/>
                  <a:pt x="3719615" y="572623"/>
                  <a:pt x="3720757" y="580051"/>
                </a:cubicBezTo>
                <a:cubicBezTo>
                  <a:pt x="3724091" y="601579"/>
                  <a:pt x="3721662" y="622201"/>
                  <a:pt x="3717376" y="642538"/>
                </a:cubicBezTo>
                <a:lnTo>
                  <a:pt x="3704853" y="694928"/>
                </a:lnTo>
                <a:lnTo>
                  <a:pt x="3717377" y="642537"/>
                </a:lnTo>
                <a:cubicBezTo>
                  <a:pt x="3721663" y="622201"/>
                  <a:pt x="3724092" y="601578"/>
                  <a:pt x="3720758" y="580050"/>
                </a:cubicBezTo>
                <a:cubicBezTo>
                  <a:pt x="3719616" y="572622"/>
                  <a:pt x="3725140" y="564048"/>
                  <a:pt x="3727236" y="556047"/>
                </a:cubicBezTo>
                <a:close/>
                <a:moveTo>
                  <a:pt x="3749448" y="298169"/>
                </a:moveTo>
                <a:lnTo>
                  <a:pt x="3734666" y="313533"/>
                </a:lnTo>
                <a:lnTo>
                  <a:pt x="3734666" y="313533"/>
                </a:lnTo>
                <a:lnTo>
                  <a:pt x="3734665" y="313534"/>
                </a:lnTo>
                <a:cubicBezTo>
                  <a:pt x="3730473" y="316390"/>
                  <a:pt x="3732759" y="330299"/>
                  <a:pt x="3734093" y="338871"/>
                </a:cubicBezTo>
                <a:lnTo>
                  <a:pt x="3734100" y="338903"/>
                </a:lnTo>
                <a:lnTo>
                  <a:pt x="3744000" y="395640"/>
                </a:lnTo>
                <a:lnTo>
                  <a:pt x="3740190" y="367328"/>
                </a:lnTo>
                <a:lnTo>
                  <a:pt x="3734100" y="338903"/>
                </a:lnTo>
                <a:lnTo>
                  <a:pt x="3734094" y="338870"/>
                </a:lnTo>
                <a:cubicBezTo>
                  <a:pt x="3733427" y="334584"/>
                  <a:pt x="3732522" y="328964"/>
                  <a:pt x="3732308" y="324058"/>
                </a:cubicBezTo>
                <a:lnTo>
                  <a:pt x="3734666" y="313533"/>
                </a:lnTo>
                <a:close/>
                <a:moveTo>
                  <a:pt x="3756993" y="281568"/>
                </a:moveTo>
                <a:lnTo>
                  <a:pt x="3752098" y="295415"/>
                </a:lnTo>
                <a:lnTo>
                  <a:pt x="3752099" y="295415"/>
                </a:lnTo>
                <a:close/>
                <a:moveTo>
                  <a:pt x="3743673" y="24486"/>
                </a:moveTo>
                <a:lnTo>
                  <a:pt x="3741410" y="74129"/>
                </a:lnTo>
                <a:cubicBezTo>
                  <a:pt x="3742333" y="91492"/>
                  <a:pt x="3744643" y="108703"/>
                  <a:pt x="3747334" y="125861"/>
                </a:cubicBezTo>
                <a:lnTo>
                  <a:pt x="3751729" y="153388"/>
                </a:lnTo>
                <a:lnTo>
                  <a:pt x="3760002" y="228944"/>
                </a:lnTo>
                <a:lnTo>
                  <a:pt x="3755543" y="177271"/>
                </a:lnTo>
                <a:lnTo>
                  <a:pt x="3751729" y="153388"/>
                </a:lnTo>
                <a:lnTo>
                  <a:pt x="3751530" y="151569"/>
                </a:lnTo>
                <a:cubicBezTo>
                  <a:pt x="3747300" y="125876"/>
                  <a:pt x="3742795" y="100174"/>
                  <a:pt x="3741411" y="74129"/>
                </a:cubicBezTo>
                <a:close/>
                <a:moveTo>
                  <a:pt x="3741092" y="0"/>
                </a:moveTo>
                <a:lnTo>
                  <a:pt x="4205201" y="0"/>
                </a:lnTo>
                <a:lnTo>
                  <a:pt x="4204073" y="2817"/>
                </a:lnTo>
                <a:cubicBezTo>
                  <a:pt x="4195691" y="21486"/>
                  <a:pt x="4193023" y="43012"/>
                  <a:pt x="4189974" y="63587"/>
                </a:cubicBezTo>
                <a:cubicBezTo>
                  <a:pt x="4184450" y="101308"/>
                  <a:pt x="4181020" y="139219"/>
                  <a:pt x="4176068" y="176939"/>
                </a:cubicBezTo>
                <a:cubicBezTo>
                  <a:pt x="4174924" y="184941"/>
                  <a:pt x="4172830" y="194085"/>
                  <a:pt x="4168066" y="200182"/>
                </a:cubicBezTo>
                <a:cubicBezTo>
                  <a:pt x="4136061" y="241901"/>
                  <a:pt x="4127108" y="292579"/>
                  <a:pt x="4130154" y="340774"/>
                </a:cubicBezTo>
                <a:cubicBezTo>
                  <a:pt x="4132443" y="378686"/>
                  <a:pt x="4134157" y="415835"/>
                  <a:pt x="4130919" y="453364"/>
                </a:cubicBezTo>
                <a:cubicBezTo>
                  <a:pt x="4130727" y="456222"/>
                  <a:pt x="4131109" y="460032"/>
                  <a:pt x="4132633" y="462126"/>
                </a:cubicBezTo>
                <a:cubicBezTo>
                  <a:pt x="4142729" y="475081"/>
                  <a:pt x="4143491" y="488607"/>
                  <a:pt x="4145205" y="505182"/>
                </a:cubicBezTo>
                <a:cubicBezTo>
                  <a:pt x="4147683" y="528615"/>
                  <a:pt x="4145967" y="550141"/>
                  <a:pt x="4141777" y="571860"/>
                </a:cubicBezTo>
                <a:cubicBezTo>
                  <a:pt x="4138729" y="587672"/>
                  <a:pt x="4132443" y="603673"/>
                  <a:pt x="4124440" y="617772"/>
                </a:cubicBezTo>
                <a:cubicBezTo>
                  <a:pt x="4113200" y="637392"/>
                  <a:pt x="4108820" y="656255"/>
                  <a:pt x="4123678" y="674923"/>
                </a:cubicBezTo>
                <a:cubicBezTo>
                  <a:pt x="4139491" y="695116"/>
                  <a:pt x="4133967" y="717977"/>
                  <a:pt x="4134537" y="740268"/>
                </a:cubicBezTo>
                <a:cubicBezTo>
                  <a:pt x="4134729" y="749982"/>
                  <a:pt x="4134347" y="760270"/>
                  <a:pt x="4136823" y="769605"/>
                </a:cubicBezTo>
                <a:cubicBezTo>
                  <a:pt x="4143873" y="796655"/>
                  <a:pt x="4154541" y="822756"/>
                  <a:pt x="4159303" y="850189"/>
                </a:cubicBezTo>
                <a:cubicBezTo>
                  <a:pt x="4161970" y="865430"/>
                  <a:pt x="4157207" y="882384"/>
                  <a:pt x="4153779" y="898198"/>
                </a:cubicBezTo>
                <a:cubicBezTo>
                  <a:pt x="4150159" y="914200"/>
                  <a:pt x="4144635" y="930011"/>
                  <a:pt x="4138919" y="945444"/>
                </a:cubicBezTo>
                <a:cubicBezTo>
                  <a:pt x="4135109" y="955920"/>
                  <a:pt x="4131489" y="967350"/>
                  <a:pt x="4124630" y="975733"/>
                </a:cubicBezTo>
                <a:cubicBezTo>
                  <a:pt x="4109010" y="994785"/>
                  <a:pt x="4106342" y="1014406"/>
                  <a:pt x="4114534" y="1036887"/>
                </a:cubicBezTo>
                <a:cubicBezTo>
                  <a:pt x="4115868" y="1040315"/>
                  <a:pt x="4115868" y="1044315"/>
                  <a:pt x="4116058" y="1048125"/>
                </a:cubicBezTo>
                <a:cubicBezTo>
                  <a:pt x="4120058" y="1109091"/>
                  <a:pt x="4122536" y="1170051"/>
                  <a:pt x="4128632" y="1230633"/>
                </a:cubicBezTo>
                <a:cubicBezTo>
                  <a:pt x="4131109" y="1255206"/>
                  <a:pt x="4141967" y="1278829"/>
                  <a:pt x="4148825" y="1303024"/>
                </a:cubicBezTo>
                <a:cubicBezTo>
                  <a:pt x="4150159" y="1307978"/>
                  <a:pt x="4152255" y="1313504"/>
                  <a:pt x="4151301" y="1318456"/>
                </a:cubicBezTo>
                <a:cubicBezTo>
                  <a:pt x="4141777" y="1372368"/>
                  <a:pt x="4155683" y="1422854"/>
                  <a:pt x="4173972" y="1472575"/>
                </a:cubicBezTo>
                <a:cubicBezTo>
                  <a:pt x="4175878" y="1477717"/>
                  <a:pt x="4175306" y="1484004"/>
                  <a:pt x="4174924" y="1489720"/>
                </a:cubicBezTo>
                <a:cubicBezTo>
                  <a:pt x="4173592" y="1505724"/>
                  <a:pt x="4166924" y="1523059"/>
                  <a:pt x="4170924" y="1537537"/>
                </a:cubicBezTo>
                <a:cubicBezTo>
                  <a:pt x="4181974" y="1576019"/>
                  <a:pt x="4195309" y="1614120"/>
                  <a:pt x="4212073" y="1650317"/>
                </a:cubicBezTo>
                <a:cubicBezTo>
                  <a:pt x="4229028" y="1687086"/>
                  <a:pt x="4243316" y="1721185"/>
                  <a:pt x="4226173" y="1763287"/>
                </a:cubicBezTo>
                <a:cubicBezTo>
                  <a:pt x="4218932" y="1781194"/>
                  <a:pt x="4224076" y="1804816"/>
                  <a:pt x="4225981" y="1825393"/>
                </a:cubicBezTo>
                <a:cubicBezTo>
                  <a:pt x="4227504" y="1840441"/>
                  <a:pt x="4236078" y="1854920"/>
                  <a:pt x="4236078" y="1869780"/>
                </a:cubicBezTo>
                <a:cubicBezTo>
                  <a:pt x="4236078" y="1909408"/>
                  <a:pt x="4246174" y="1944649"/>
                  <a:pt x="4266749" y="1978940"/>
                </a:cubicBezTo>
                <a:cubicBezTo>
                  <a:pt x="4274749" y="1992279"/>
                  <a:pt x="4269416" y="2013043"/>
                  <a:pt x="4271512" y="2030378"/>
                </a:cubicBezTo>
                <a:cubicBezTo>
                  <a:pt x="4273987" y="2048668"/>
                  <a:pt x="4276274" y="2067525"/>
                  <a:pt x="4281800" y="2085054"/>
                </a:cubicBezTo>
                <a:cubicBezTo>
                  <a:pt x="4296278" y="2130393"/>
                  <a:pt x="4312661" y="2175163"/>
                  <a:pt x="4327901" y="2220312"/>
                </a:cubicBezTo>
                <a:cubicBezTo>
                  <a:pt x="4340476" y="2257459"/>
                  <a:pt x="4330569" y="2294039"/>
                  <a:pt x="4325236" y="2330806"/>
                </a:cubicBezTo>
                <a:cubicBezTo>
                  <a:pt x="4321805" y="2353859"/>
                  <a:pt x="4313613" y="2375383"/>
                  <a:pt x="4325807" y="2401292"/>
                </a:cubicBezTo>
                <a:cubicBezTo>
                  <a:pt x="4337427" y="2426059"/>
                  <a:pt x="4334759" y="2457492"/>
                  <a:pt x="4341047" y="2485307"/>
                </a:cubicBezTo>
                <a:cubicBezTo>
                  <a:pt x="4346380" y="2508742"/>
                  <a:pt x="4354954" y="2531409"/>
                  <a:pt x="4363336" y="2554079"/>
                </a:cubicBezTo>
                <a:cubicBezTo>
                  <a:pt x="4374768" y="2584942"/>
                  <a:pt x="4386767" y="2615421"/>
                  <a:pt x="4381054" y="2649143"/>
                </a:cubicBezTo>
                <a:cubicBezTo>
                  <a:pt x="4374575" y="2687436"/>
                  <a:pt x="4398960" y="2713723"/>
                  <a:pt x="4415154" y="2743826"/>
                </a:cubicBezTo>
                <a:cubicBezTo>
                  <a:pt x="4426202" y="2764590"/>
                  <a:pt x="4434395" y="2787259"/>
                  <a:pt x="4441254" y="2809930"/>
                </a:cubicBezTo>
                <a:cubicBezTo>
                  <a:pt x="4450207" y="2840219"/>
                  <a:pt x="4455542" y="2871462"/>
                  <a:pt x="4464304" y="2901943"/>
                </a:cubicBezTo>
                <a:cubicBezTo>
                  <a:pt x="4477448" y="2948047"/>
                  <a:pt x="4487736" y="2994722"/>
                  <a:pt x="4480497" y="3042728"/>
                </a:cubicBezTo>
                <a:cubicBezTo>
                  <a:pt x="4477259" y="3064827"/>
                  <a:pt x="4477448" y="3085403"/>
                  <a:pt x="4482212" y="3107500"/>
                </a:cubicBezTo>
                <a:cubicBezTo>
                  <a:pt x="4490023" y="3143695"/>
                  <a:pt x="4490976" y="3180844"/>
                  <a:pt x="4520122" y="3209993"/>
                </a:cubicBezTo>
                <a:cubicBezTo>
                  <a:pt x="4530410" y="3220280"/>
                  <a:pt x="4533076" y="3238758"/>
                  <a:pt x="4538410" y="3253809"/>
                </a:cubicBezTo>
                <a:cubicBezTo>
                  <a:pt x="4544699" y="3271145"/>
                  <a:pt x="4541459" y="3283908"/>
                  <a:pt x="4523170" y="3293244"/>
                </a:cubicBezTo>
                <a:cubicBezTo>
                  <a:pt x="4514979" y="3297434"/>
                  <a:pt x="4506978" y="3309437"/>
                  <a:pt x="4505643" y="3318771"/>
                </a:cubicBezTo>
                <a:cubicBezTo>
                  <a:pt x="4501643" y="3346776"/>
                  <a:pt x="4507549" y="3372495"/>
                  <a:pt x="4520504" y="3399546"/>
                </a:cubicBezTo>
                <a:cubicBezTo>
                  <a:pt x="4532697" y="3424883"/>
                  <a:pt x="4531362" y="3456508"/>
                  <a:pt x="4536124" y="3485275"/>
                </a:cubicBezTo>
                <a:cubicBezTo>
                  <a:pt x="4539554" y="3505657"/>
                  <a:pt x="4546602" y="3526042"/>
                  <a:pt x="4546602" y="3546617"/>
                </a:cubicBezTo>
                <a:cubicBezTo>
                  <a:pt x="4546602" y="3572146"/>
                  <a:pt x="4540506" y="3597482"/>
                  <a:pt x="4538221" y="3623201"/>
                </a:cubicBezTo>
                <a:cubicBezTo>
                  <a:pt x="4536316" y="3643204"/>
                  <a:pt x="4537079" y="3663589"/>
                  <a:pt x="4534792" y="3683591"/>
                </a:cubicBezTo>
                <a:cubicBezTo>
                  <a:pt x="4533076" y="3699976"/>
                  <a:pt x="4528696" y="3716168"/>
                  <a:pt x="4525077" y="3732361"/>
                </a:cubicBezTo>
                <a:cubicBezTo>
                  <a:pt x="4523742" y="3738267"/>
                  <a:pt x="4518597" y="3744173"/>
                  <a:pt x="4519359" y="3749506"/>
                </a:cubicBezTo>
                <a:cubicBezTo>
                  <a:pt x="4527552" y="3802467"/>
                  <a:pt x="4490976" y="3840569"/>
                  <a:pt x="4474782" y="3885338"/>
                </a:cubicBezTo>
                <a:cubicBezTo>
                  <a:pt x="4457636" y="3932394"/>
                  <a:pt x="4431347" y="3977925"/>
                  <a:pt x="4439157" y="4030503"/>
                </a:cubicBezTo>
                <a:cubicBezTo>
                  <a:pt x="4443919" y="4062318"/>
                  <a:pt x="4454971" y="4092989"/>
                  <a:pt x="4461639" y="4124614"/>
                </a:cubicBezTo>
                <a:cubicBezTo>
                  <a:pt x="4463924" y="4135854"/>
                  <a:pt x="4463542" y="4148427"/>
                  <a:pt x="4461256" y="4159667"/>
                </a:cubicBezTo>
                <a:cubicBezTo>
                  <a:pt x="4450777" y="4213961"/>
                  <a:pt x="4449253" y="4267493"/>
                  <a:pt x="4466400" y="4320837"/>
                </a:cubicBezTo>
                <a:cubicBezTo>
                  <a:pt x="4469259" y="4329979"/>
                  <a:pt x="4471924" y="4339695"/>
                  <a:pt x="4471924" y="4349222"/>
                </a:cubicBezTo>
                <a:cubicBezTo>
                  <a:pt x="4471924" y="4401419"/>
                  <a:pt x="4467924" y="4452665"/>
                  <a:pt x="4449253" y="4502579"/>
                </a:cubicBezTo>
                <a:cubicBezTo>
                  <a:pt x="4442967" y="4519343"/>
                  <a:pt x="4446967" y="4539728"/>
                  <a:pt x="4445443" y="4558207"/>
                </a:cubicBezTo>
                <a:cubicBezTo>
                  <a:pt x="4444111" y="4575351"/>
                  <a:pt x="4443539" y="4592878"/>
                  <a:pt x="4439157" y="4609452"/>
                </a:cubicBezTo>
                <a:cubicBezTo>
                  <a:pt x="4432681" y="4633647"/>
                  <a:pt x="4431919" y="4656126"/>
                  <a:pt x="4437633" y="4681083"/>
                </a:cubicBezTo>
                <a:cubicBezTo>
                  <a:pt x="4442967" y="4704895"/>
                  <a:pt x="4440301" y="4730614"/>
                  <a:pt x="4440491" y="4755381"/>
                </a:cubicBezTo>
                <a:cubicBezTo>
                  <a:pt x="4440681" y="4783004"/>
                  <a:pt x="4440871" y="4810627"/>
                  <a:pt x="4439919" y="4838250"/>
                </a:cubicBezTo>
                <a:cubicBezTo>
                  <a:pt x="4439539" y="4849300"/>
                  <a:pt x="4431919" y="4861873"/>
                  <a:pt x="4434967" y="4871019"/>
                </a:cubicBezTo>
                <a:cubicBezTo>
                  <a:pt x="4445254" y="4900546"/>
                  <a:pt x="4432872" y="4930075"/>
                  <a:pt x="4438395" y="4959602"/>
                </a:cubicBezTo>
                <a:cubicBezTo>
                  <a:pt x="4441254" y="4974082"/>
                  <a:pt x="4433444" y="4990465"/>
                  <a:pt x="4432681" y="5006086"/>
                </a:cubicBezTo>
                <a:cubicBezTo>
                  <a:pt x="4431347" y="5031614"/>
                  <a:pt x="4431919" y="5057141"/>
                  <a:pt x="4431537" y="5082670"/>
                </a:cubicBezTo>
                <a:cubicBezTo>
                  <a:pt x="4431347" y="5091052"/>
                  <a:pt x="4430585" y="5099245"/>
                  <a:pt x="4430202" y="5107627"/>
                </a:cubicBezTo>
                <a:cubicBezTo>
                  <a:pt x="4429823" y="5115057"/>
                  <a:pt x="4428108" y="5122867"/>
                  <a:pt x="4429440" y="5129916"/>
                </a:cubicBezTo>
                <a:cubicBezTo>
                  <a:pt x="4434205" y="5155445"/>
                  <a:pt x="4442016" y="5180591"/>
                  <a:pt x="4445063" y="5206308"/>
                </a:cubicBezTo>
                <a:cubicBezTo>
                  <a:pt x="4447729" y="5228597"/>
                  <a:pt x="4444111" y="5251650"/>
                  <a:pt x="4446015" y="5274129"/>
                </a:cubicBezTo>
                <a:cubicBezTo>
                  <a:pt x="4449253" y="5313754"/>
                  <a:pt x="4454971" y="5353379"/>
                  <a:pt x="4458589" y="5393005"/>
                </a:cubicBezTo>
                <a:cubicBezTo>
                  <a:pt x="4459351" y="5401579"/>
                  <a:pt x="4454587" y="5410531"/>
                  <a:pt x="4454207" y="5419295"/>
                </a:cubicBezTo>
                <a:cubicBezTo>
                  <a:pt x="4453255" y="5446728"/>
                  <a:pt x="4453063" y="5474161"/>
                  <a:pt x="4452493" y="5501594"/>
                </a:cubicBezTo>
                <a:cubicBezTo>
                  <a:pt x="4452301" y="5517215"/>
                  <a:pt x="4452873" y="5533027"/>
                  <a:pt x="4451160" y="5548460"/>
                </a:cubicBezTo>
                <a:cubicBezTo>
                  <a:pt x="4448873" y="5568842"/>
                  <a:pt x="4445443" y="5587321"/>
                  <a:pt x="4460304" y="5606372"/>
                </a:cubicBezTo>
                <a:cubicBezTo>
                  <a:pt x="4483354" y="5635711"/>
                  <a:pt x="4474400" y="5673050"/>
                  <a:pt x="4479734" y="5706959"/>
                </a:cubicBezTo>
                <a:cubicBezTo>
                  <a:pt x="4481069" y="5715723"/>
                  <a:pt x="4481259" y="5724678"/>
                  <a:pt x="4482782" y="5733440"/>
                </a:cubicBezTo>
                <a:cubicBezTo>
                  <a:pt x="4485641" y="5749634"/>
                  <a:pt x="4488879" y="5765635"/>
                  <a:pt x="4492119" y="5781830"/>
                </a:cubicBezTo>
                <a:cubicBezTo>
                  <a:pt x="4492690" y="5784686"/>
                  <a:pt x="4492881" y="5787924"/>
                  <a:pt x="4493834" y="5790592"/>
                </a:cubicBezTo>
                <a:cubicBezTo>
                  <a:pt x="4501833" y="5815169"/>
                  <a:pt x="4510977" y="5839361"/>
                  <a:pt x="4517455" y="5864318"/>
                </a:cubicBezTo>
                <a:cubicBezTo>
                  <a:pt x="4520695" y="5876511"/>
                  <a:pt x="4521076" y="5890037"/>
                  <a:pt x="4519359" y="5902610"/>
                </a:cubicBezTo>
                <a:cubicBezTo>
                  <a:pt x="4514407" y="5939377"/>
                  <a:pt x="4512311" y="5975764"/>
                  <a:pt x="4519551" y="6012723"/>
                </a:cubicBezTo>
                <a:cubicBezTo>
                  <a:pt x="4522408" y="6027392"/>
                  <a:pt x="4517645" y="6043776"/>
                  <a:pt x="4515931" y="6059397"/>
                </a:cubicBezTo>
                <a:cubicBezTo>
                  <a:pt x="4511360" y="6096736"/>
                  <a:pt x="4506405" y="6134075"/>
                  <a:pt x="4502025" y="6171605"/>
                </a:cubicBezTo>
                <a:cubicBezTo>
                  <a:pt x="4499358" y="6195037"/>
                  <a:pt x="4497833" y="6218660"/>
                  <a:pt x="4495167" y="6242093"/>
                </a:cubicBezTo>
                <a:cubicBezTo>
                  <a:pt x="4491927" y="6269144"/>
                  <a:pt x="4486975" y="6296005"/>
                  <a:pt x="4484306" y="6323058"/>
                </a:cubicBezTo>
                <a:cubicBezTo>
                  <a:pt x="4481259" y="6353919"/>
                  <a:pt x="4480688" y="6384972"/>
                  <a:pt x="4477448" y="6415833"/>
                </a:cubicBezTo>
                <a:cubicBezTo>
                  <a:pt x="4471162" y="6472225"/>
                  <a:pt x="4463733" y="6528424"/>
                  <a:pt x="4456683" y="6584812"/>
                </a:cubicBezTo>
                <a:cubicBezTo>
                  <a:pt x="4449825" y="6639488"/>
                  <a:pt x="4443729" y="6694164"/>
                  <a:pt x="4435157" y="6748458"/>
                </a:cubicBezTo>
                <a:cubicBezTo>
                  <a:pt x="4431537" y="6771319"/>
                  <a:pt x="4421630" y="6793035"/>
                  <a:pt x="4416106" y="6815516"/>
                </a:cubicBezTo>
                <a:lnTo>
                  <a:pt x="4406407" y="6858000"/>
                </a:lnTo>
                <a:lnTo>
                  <a:pt x="4234154" y="6858000"/>
                </a:lnTo>
                <a:lnTo>
                  <a:pt x="0" y="6858000"/>
                </a:lnTo>
                <a:lnTo>
                  <a:pt x="0" y="2"/>
                </a:lnTo>
                <a:lnTo>
                  <a:pt x="3741092" y="1"/>
                </a:lnTo>
                <a:lnTo>
                  <a:pt x="3743810" y="21486"/>
                </a:lnTo>
                <a:close/>
              </a:path>
            </a:pathLst>
          </a:custGeom>
          <a:effectLst/>
        </p:spPr>
      </p:pic>
      <p:grpSp>
        <p:nvGrpSpPr>
          <p:cNvPr id="16" name="Group 10">
            <a:extLst>
              <a:ext uri="{FF2B5EF4-FFF2-40B4-BE49-F238E27FC236}">
                <a16:creationId xmlns:a16="http://schemas.microsoft.com/office/drawing/2014/main" id="{54A1C8FD-E5B7-4BEC-A74A-A55FB8EA7CFE}"/>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772963" y="-1"/>
            <a:ext cx="663180" cy="6858001"/>
            <a:chOff x="3697284" y="-1"/>
            <a:chExt cx="884241" cy="6858001"/>
          </a:xfrm>
          <a:effectLst>
            <a:outerShdw blurRad="381000" dist="152400" algn="l" rotWithShape="0">
              <a:prstClr val="black">
                <a:alpha val="10000"/>
              </a:prstClr>
            </a:outerShdw>
          </a:effectLst>
        </p:grpSpPr>
        <p:sp>
          <p:nvSpPr>
            <p:cNvPr id="12" name="Freeform: Shape 11">
              <a:extLst>
                <a:ext uri="{FF2B5EF4-FFF2-40B4-BE49-F238E27FC236}">
                  <a16:creationId xmlns:a16="http://schemas.microsoft.com/office/drawing/2014/main" id="{B20D202D-5E48-4B15-9AF5-71BED4FCFFF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flipH="1">
              <a:off x="705641" y="2991642"/>
              <a:ext cx="6858001" cy="874716"/>
            </a:xfrm>
            <a:custGeom>
              <a:avLst/>
              <a:gdLst>
                <a:gd name="connsiteX0" fmla="*/ 0 w 6858001"/>
                <a:gd name="connsiteY0" fmla="*/ 533314 h 874716"/>
                <a:gd name="connsiteX1" fmla="*/ 0 w 6858001"/>
                <a:gd name="connsiteY1" fmla="*/ 69206 h 874716"/>
                <a:gd name="connsiteX2" fmla="*/ 21486 w 6858001"/>
                <a:gd name="connsiteY2" fmla="*/ 71924 h 874716"/>
                <a:gd name="connsiteX3" fmla="*/ 228948 w 6858001"/>
                <a:gd name="connsiteY3" fmla="*/ 88116 h 874716"/>
                <a:gd name="connsiteX4" fmla="*/ 313533 w 6858001"/>
                <a:gd name="connsiteY4" fmla="*/ 62779 h 874716"/>
                <a:gd name="connsiteX5" fmla="*/ 338870 w 6858001"/>
                <a:gd name="connsiteY5" fmla="*/ 62207 h 874716"/>
                <a:gd name="connsiteX6" fmla="*/ 395640 w 6858001"/>
                <a:gd name="connsiteY6" fmla="*/ 72114 h 874716"/>
                <a:gd name="connsiteX7" fmla="*/ 512802 w 6858001"/>
                <a:gd name="connsiteY7" fmla="*/ 65446 h 874716"/>
                <a:gd name="connsiteX8" fmla="*/ 556047 w 6858001"/>
                <a:gd name="connsiteY8" fmla="*/ 55349 h 874716"/>
                <a:gd name="connsiteX9" fmla="*/ 580050 w 6858001"/>
                <a:gd name="connsiteY9" fmla="*/ 48871 h 874716"/>
                <a:gd name="connsiteX10" fmla="*/ 703308 w 6858001"/>
                <a:gd name="connsiteY10" fmla="*/ 30964 h 874716"/>
                <a:gd name="connsiteX11" fmla="*/ 758174 w 6858001"/>
                <a:gd name="connsiteY11" fmla="*/ 11724 h 874716"/>
                <a:gd name="connsiteX12" fmla="*/ 773035 w 6858001"/>
                <a:gd name="connsiteY12" fmla="*/ 8866 h 874716"/>
                <a:gd name="connsiteX13" fmla="*/ 854379 w 6858001"/>
                <a:gd name="connsiteY13" fmla="*/ 16866 h 874716"/>
                <a:gd name="connsiteX14" fmla="*/ 915343 w 6858001"/>
                <a:gd name="connsiteY14" fmla="*/ 47919 h 874716"/>
                <a:gd name="connsiteX15" fmla="*/ 927155 w 6858001"/>
                <a:gd name="connsiteY15" fmla="*/ 58397 h 874716"/>
                <a:gd name="connsiteX16" fmla="*/ 1097087 w 6858001"/>
                <a:gd name="connsiteY16" fmla="*/ 54777 h 874716"/>
                <a:gd name="connsiteX17" fmla="*/ 1123185 w 6858001"/>
                <a:gd name="connsiteY17" fmla="*/ 50395 h 874716"/>
                <a:gd name="connsiteX18" fmla="*/ 1249302 w 6858001"/>
                <a:gd name="connsiteY18" fmla="*/ 68684 h 874716"/>
                <a:gd name="connsiteX19" fmla="*/ 1286069 w 6858001"/>
                <a:gd name="connsiteY19" fmla="*/ 72304 h 874716"/>
                <a:gd name="connsiteX20" fmla="*/ 1417899 w 6858001"/>
                <a:gd name="connsiteY20" fmla="*/ 88688 h 874716"/>
                <a:gd name="connsiteX21" fmla="*/ 1436568 w 6858001"/>
                <a:gd name="connsiteY21" fmla="*/ 73448 h 874716"/>
                <a:gd name="connsiteX22" fmla="*/ 1490292 w 6858001"/>
                <a:gd name="connsiteY22" fmla="*/ 35154 h 874716"/>
                <a:gd name="connsiteX23" fmla="*/ 1596213 w 6858001"/>
                <a:gd name="connsiteY23" fmla="*/ 1245 h 874716"/>
                <a:gd name="connsiteX24" fmla="*/ 1624980 w 6858001"/>
                <a:gd name="connsiteY24" fmla="*/ 3150 h 874716"/>
                <a:gd name="connsiteX25" fmla="*/ 1697753 w 6858001"/>
                <a:gd name="connsiteY25" fmla="*/ 59731 h 874716"/>
                <a:gd name="connsiteX26" fmla="*/ 1733188 w 6858001"/>
                <a:gd name="connsiteY26" fmla="*/ 82400 h 874716"/>
                <a:gd name="connsiteX27" fmla="*/ 1833775 w 6858001"/>
                <a:gd name="connsiteY27" fmla="*/ 124121 h 874716"/>
                <a:gd name="connsiteX28" fmla="*/ 1842158 w 6858001"/>
                <a:gd name="connsiteY28" fmla="*/ 131742 h 874716"/>
                <a:gd name="connsiteX29" fmla="*/ 1916454 w 6858001"/>
                <a:gd name="connsiteY29" fmla="*/ 222233 h 874716"/>
                <a:gd name="connsiteX30" fmla="*/ 1933219 w 6858001"/>
                <a:gd name="connsiteY30" fmla="*/ 237663 h 874716"/>
                <a:gd name="connsiteX31" fmla="*/ 1953413 w 6858001"/>
                <a:gd name="connsiteY31" fmla="*/ 261668 h 874716"/>
                <a:gd name="connsiteX32" fmla="*/ 2016469 w 6858001"/>
                <a:gd name="connsiteY32" fmla="*/ 308151 h 874716"/>
                <a:gd name="connsiteX33" fmla="*/ 2094578 w 6858001"/>
                <a:gd name="connsiteY33" fmla="*/ 323010 h 874716"/>
                <a:gd name="connsiteX34" fmla="*/ 2188879 w 6858001"/>
                <a:gd name="connsiteY34" fmla="*/ 345681 h 874716"/>
                <a:gd name="connsiteX35" fmla="*/ 2228314 w 6858001"/>
                <a:gd name="connsiteY35" fmla="*/ 360921 h 874716"/>
                <a:gd name="connsiteX36" fmla="*/ 2334044 w 6858001"/>
                <a:gd name="connsiteY36" fmla="*/ 389878 h 874716"/>
                <a:gd name="connsiteX37" fmla="*/ 2409485 w 6858001"/>
                <a:gd name="connsiteY37" fmla="*/ 414263 h 874716"/>
                <a:gd name="connsiteX38" fmla="*/ 2518264 w 6858001"/>
                <a:gd name="connsiteY38" fmla="*/ 428552 h 874716"/>
                <a:gd name="connsiteX39" fmla="*/ 2571034 w 6858001"/>
                <a:gd name="connsiteY39" fmla="*/ 429122 h 874716"/>
                <a:gd name="connsiteX40" fmla="*/ 2668001 w 6858001"/>
                <a:gd name="connsiteY40" fmla="*/ 502276 h 874716"/>
                <a:gd name="connsiteX41" fmla="*/ 2745348 w 6858001"/>
                <a:gd name="connsiteY41" fmla="*/ 550666 h 874716"/>
                <a:gd name="connsiteX42" fmla="*/ 2826694 w 6858001"/>
                <a:gd name="connsiteY42" fmla="*/ 527233 h 874716"/>
                <a:gd name="connsiteX43" fmla="*/ 2848793 w 6858001"/>
                <a:gd name="connsiteY43" fmla="*/ 505134 h 874716"/>
                <a:gd name="connsiteX44" fmla="*/ 2982148 w 6858001"/>
                <a:gd name="connsiteY44" fmla="*/ 484179 h 874716"/>
                <a:gd name="connsiteX45" fmla="*/ 3172654 w 6858001"/>
                <a:gd name="connsiteY45" fmla="*/ 483417 h 874716"/>
                <a:gd name="connsiteX46" fmla="*/ 3489467 w 6858001"/>
                <a:gd name="connsiteY46" fmla="*/ 435790 h 874716"/>
                <a:gd name="connsiteX47" fmla="*/ 3544713 w 6858001"/>
                <a:gd name="connsiteY47" fmla="*/ 413691 h 874716"/>
                <a:gd name="connsiteX48" fmla="*/ 3606817 w 6858001"/>
                <a:gd name="connsiteY48" fmla="*/ 408167 h 874716"/>
                <a:gd name="connsiteX49" fmla="*/ 3630632 w 6858001"/>
                <a:gd name="connsiteY49" fmla="*/ 421693 h 874716"/>
                <a:gd name="connsiteX50" fmla="*/ 3734837 w 6858001"/>
                <a:gd name="connsiteY50" fmla="*/ 441886 h 874716"/>
                <a:gd name="connsiteX51" fmla="*/ 3754652 w 6858001"/>
                <a:gd name="connsiteY51" fmla="*/ 442268 h 874716"/>
                <a:gd name="connsiteX52" fmla="*/ 3822472 w 6858001"/>
                <a:gd name="connsiteY52" fmla="*/ 433694 h 874716"/>
                <a:gd name="connsiteX53" fmla="*/ 3885338 w 6858001"/>
                <a:gd name="connsiteY53" fmla="*/ 428742 h 874716"/>
                <a:gd name="connsiteX54" fmla="*/ 4043839 w 6858001"/>
                <a:gd name="connsiteY54" fmla="*/ 444934 h 874716"/>
                <a:gd name="connsiteX55" fmla="*/ 4165383 w 6858001"/>
                <a:gd name="connsiteY55" fmla="*/ 441124 h 874716"/>
                <a:gd name="connsiteX56" fmla="*/ 4221391 w 6858001"/>
                <a:gd name="connsiteY56" fmla="*/ 444934 h 874716"/>
                <a:gd name="connsiteX57" fmla="*/ 4253014 w 6858001"/>
                <a:gd name="connsiteY57" fmla="*/ 450650 h 874716"/>
                <a:gd name="connsiteX58" fmla="*/ 4324645 w 6858001"/>
                <a:gd name="connsiteY58" fmla="*/ 490466 h 874716"/>
                <a:gd name="connsiteX59" fmla="*/ 4363890 w 6858001"/>
                <a:gd name="connsiteY59" fmla="*/ 499420 h 874716"/>
                <a:gd name="connsiteX60" fmla="*/ 4482004 w 6858001"/>
                <a:gd name="connsiteY60" fmla="*/ 498658 h 874716"/>
                <a:gd name="connsiteX61" fmla="*/ 4659174 w 6858001"/>
                <a:gd name="connsiteY61" fmla="*/ 438648 h 874716"/>
                <a:gd name="connsiteX62" fmla="*/ 4677655 w 6858001"/>
                <a:gd name="connsiteY62" fmla="*/ 430646 h 874716"/>
                <a:gd name="connsiteX63" fmla="*/ 4767764 w 6858001"/>
                <a:gd name="connsiteY63" fmla="*/ 420739 h 874716"/>
                <a:gd name="connsiteX64" fmla="*/ 4828916 w 6858001"/>
                <a:gd name="connsiteY64" fmla="*/ 434266 h 874716"/>
                <a:gd name="connsiteX65" fmla="*/ 4912168 w 6858001"/>
                <a:gd name="connsiteY65" fmla="*/ 462271 h 874716"/>
                <a:gd name="connsiteX66" fmla="*/ 4987037 w 6858001"/>
                <a:gd name="connsiteY66" fmla="*/ 485703 h 874716"/>
                <a:gd name="connsiteX67" fmla="*/ 5041521 w 6858001"/>
                <a:gd name="connsiteY67" fmla="*/ 512182 h 874716"/>
                <a:gd name="connsiteX68" fmla="*/ 5166113 w 6858001"/>
                <a:gd name="connsiteY68" fmla="*/ 531615 h 874716"/>
                <a:gd name="connsiteX69" fmla="*/ 5179067 w 6858001"/>
                <a:gd name="connsiteY69" fmla="*/ 534853 h 874716"/>
                <a:gd name="connsiteX70" fmla="*/ 5272796 w 6858001"/>
                <a:gd name="connsiteY70" fmla="*/ 511230 h 874716"/>
                <a:gd name="connsiteX71" fmla="*/ 5385384 w 6858001"/>
                <a:gd name="connsiteY71" fmla="*/ 487227 h 874716"/>
                <a:gd name="connsiteX72" fmla="*/ 5425582 w 6858001"/>
                <a:gd name="connsiteY72" fmla="*/ 495418 h 874716"/>
                <a:gd name="connsiteX73" fmla="*/ 5480637 w 6858001"/>
                <a:gd name="connsiteY73" fmla="*/ 507040 h 874716"/>
                <a:gd name="connsiteX74" fmla="*/ 5531693 w 6858001"/>
                <a:gd name="connsiteY74" fmla="*/ 500944 h 874716"/>
                <a:gd name="connsiteX75" fmla="*/ 5562746 w 6858001"/>
                <a:gd name="connsiteY75" fmla="*/ 500372 h 874716"/>
                <a:gd name="connsiteX76" fmla="*/ 5704483 w 6858001"/>
                <a:gd name="connsiteY76" fmla="*/ 571620 h 874716"/>
                <a:gd name="connsiteX77" fmla="*/ 5740488 w 6858001"/>
                <a:gd name="connsiteY77" fmla="*/ 577526 h 874716"/>
                <a:gd name="connsiteX78" fmla="*/ 5760873 w 6858001"/>
                <a:gd name="connsiteY78" fmla="*/ 586291 h 874716"/>
                <a:gd name="connsiteX79" fmla="*/ 5883751 w 6858001"/>
                <a:gd name="connsiteY79" fmla="*/ 674686 h 874716"/>
                <a:gd name="connsiteX80" fmla="*/ 5935949 w 6858001"/>
                <a:gd name="connsiteY80" fmla="*/ 692592 h 874716"/>
                <a:gd name="connsiteX81" fmla="*/ 5993291 w 6858001"/>
                <a:gd name="connsiteY81" fmla="*/ 688972 h 874716"/>
                <a:gd name="connsiteX82" fmla="*/ 6026440 w 6858001"/>
                <a:gd name="connsiteY82" fmla="*/ 682496 h 874716"/>
                <a:gd name="connsiteX83" fmla="*/ 6108738 w 6858001"/>
                <a:gd name="connsiteY83" fmla="*/ 626296 h 874716"/>
                <a:gd name="connsiteX84" fmla="*/ 6155602 w 6858001"/>
                <a:gd name="connsiteY84" fmla="*/ 628202 h 874716"/>
                <a:gd name="connsiteX85" fmla="*/ 6228756 w 6858001"/>
                <a:gd name="connsiteY85" fmla="*/ 666873 h 874716"/>
                <a:gd name="connsiteX86" fmla="*/ 6361539 w 6858001"/>
                <a:gd name="connsiteY86" fmla="*/ 684210 h 874716"/>
                <a:gd name="connsiteX87" fmla="*/ 6428979 w 6858001"/>
                <a:gd name="connsiteY87" fmla="*/ 630106 h 874716"/>
                <a:gd name="connsiteX88" fmla="*/ 6463840 w 6858001"/>
                <a:gd name="connsiteY88" fmla="*/ 578098 h 874716"/>
                <a:gd name="connsiteX89" fmla="*/ 6564620 w 6858001"/>
                <a:gd name="connsiteY89" fmla="*/ 517708 h 874716"/>
                <a:gd name="connsiteX90" fmla="*/ 6588625 w 6858001"/>
                <a:gd name="connsiteY90" fmla="*/ 540187 h 874716"/>
                <a:gd name="connsiteX91" fmla="*/ 6662541 w 6858001"/>
                <a:gd name="connsiteY91" fmla="*/ 549714 h 874716"/>
                <a:gd name="connsiteX92" fmla="*/ 6742552 w 6858001"/>
                <a:gd name="connsiteY92" fmla="*/ 548952 h 874716"/>
                <a:gd name="connsiteX93" fmla="*/ 6812063 w 6858001"/>
                <a:gd name="connsiteY93" fmla="*/ 568430 h 874716"/>
                <a:gd name="connsiteX94" fmla="*/ 6858001 w 6858001"/>
                <a:gd name="connsiteY94" fmla="*/ 562267 h 874716"/>
                <a:gd name="connsiteX95" fmla="*/ 6858001 w 6858001"/>
                <a:gd name="connsiteY95" fmla="*/ 734520 h 874716"/>
                <a:gd name="connsiteX96" fmla="*/ 6815516 w 6858001"/>
                <a:gd name="connsiteY96" fmla="*/ 744220 h 874716"/>
                <a:gd name="connsiteX97" fmla="*/ 6748458 w 6858001"/>
                <a:gd name="connsiteY97" fmla="*/ 763271 h 874716"/>
                <a:gd name="connsiteX98" fmla="*/ 6584812 w 6858001"/>
                <a:gd name="connsiteY98" fmla="*/ 784797 h 874716"/>
                <a:gd name="connsiteX99" fmla="*/ 6415833 w 6858001"/>
                <a:gd name="connsiteY99" fmla="*/ 805562 h 874716"/>
                <a:gd name="connsiteX100" fmla="*/ 6323058 w 6858001"/>
                <a:gd name="connsiteY100" fmla="*/ 812420 h 874716"/>
                <a:gd name="connsiteX101" fmla="*/ 6242093 w 6858001"/>
                <a:gd name="connsiteY101" fmla="*/ 823281 h 874716"/>
                <a:gd name="connsiteX102" fmla="*/ 6171605 w 6858001"/>
                <a:gd name="connsiteY102" fmla="*/ 830139 h 874716"/>
                <a:gd name="connsiteX103" fmla="*/ 6059397 w 6858001"/>
                <a:gd name="connsiteY103" fmla="*/ 844045 h 874716"/>
                <a:gd name="connsiteX104" fmla="*/ 6012723 w 6858001"/>
                <a:gd name="connsiteY104" fmla="*/ 847665 h 874716"/>
                <a:gd name="connsiteX105" fmla="*/ 5902610 w 6858001"/>
                <a:gd name="connsiteY105" fmla="*/ 847473 h 874716"/>
                <a:gd name="connsiteX106" fmla="*/ 5864318 w 6858001"/>
                <a:gd name="connsiteY106" fmla="*/ 845569 h 874716"/>
                <a:gd name="connsiteX107" fmla="*/ 5790592 w 6858001"/>
                <a:gd name="connsiteY107" fmla="*/ 821947 h 874716"/>
                <a:gd name="connsiteX108" fmla="*/ 5781830 w 6858001"/>
                <a:gd name="connsiteY108" fmla="*/ 820233 h 874716"/>
                <a:gd name="connsiteX109" fmla="*/ 5733440 w 6858001"/>
                <a:gd name="connsiteY109" fmla="*/ 810896 h 874716"/>
                <a:gd name="connsiteX110" fmla="*/ 5706959 w 6858001"/>
                <a:gd name="connsiteY110" fmla="*/ 807848 h 874716"/>
                <a:gd name="connsiteX111" fmla="*/ 5606372 w 6858001"/>
                <a:gd name="connsiteY111" fmla="*/ 788417 h 874716"/>
                <a:gd name="connsiteX112" fmla="*/ 5548460 w 6858001"/>
                <a:gd name="connsiteY112" fmla="*/ 779273 h 874716"/>
                <a:gd name="connsiteX113" fmla="*/ 5501594 w 6858001"/>
                <a:gd name="connsiteY113" fmla="*/ 780607 h 874716"/>
                <a:gd name="connsiteX114" fmla="*/ 5419295 w 6858001"/>
                <a:gd name="connsiteY114" fmla="*/ 782321 h 874716"/>
                <a:gd name="connsiteX115" fmla="*/ 5393005 w 6858001"/>
                <a:gd name="connsiteY115" fmla="*/ 786703 h 874716"/>
                <a:gd name="connsiteX116" fmla="*/ 5274129 w 6858001"/>
                <a:gd name="connsiteY116" fmla="*/ 774129 h 874716"/>
                <a:gd name="connsiteX117" fmla="*/ 5206308 w 6858001"/>
                <a:gd name="connsiteY117" fmla="*/ 773177 h 874716"/>
                <a:gd name="connsiteX118" fmla="*/ 5129916 w 6858001"/>
                <a:gd name="connsiteY118" fmla="*/ 757554 h 874716"/>
                <a:gd name="connsiteX119" fmla="*/ 5107627 w 6858001"/>
                <a:gd name="connsiteY119" fmla="*/ 758316 h 874716"/>
                <a:gd name="connsiteX120" fmla="*/ 5082670 w 6858001"/>
                <a:gd name="connsiteY120" fmla="*/ 759651 h 874716"/>
                <a:gd name="connsiteX121" fmla="*/ 5006086 w 6858001"/>
                <a:gd name="connsiteY121" fmla="*/ 760795 h 874716"/>
                <a:gd name="connsiteX122" fmla="*/ 4959602 w 6858001"/>
                <a:gd name="connsiteY122" fmla="*/ 766509 h 874716"/>
                <a:gd name="connsiteX123" fmla="*/ 4871019 w 6858001"/>
                <a:gd name="connsiteY123" fmla="*/ 763081 h 874716"/>
                <a:gd name="connsiteX124" fmla="*/ 4838250 w 6858001"/>
                <a:gd name="connsiteY124" fmla="*/ 768033 h 874716"/>
                <a:gd name="connsiteX125" fmla="*/ 4755381 w 6858001"/>
                <a:gd name="connsiteY125" fmla="*/ 768605 h 874716"/>
                <a:gd name="connsiteX126" fmla="*/ 4681083 w 6858001"/>
                <a:gd name="connsiteY126" fmla="*/ 765747 h 874716"/>
                <a:gd name="connsiteX127" fmla="*/ 4609452 w 6858001"/>
                <a:gd name="connsiteY127" fmla="*/ 767271 h 874716"/>
                <a:gd name="connsiteX128" fmla="*/ 4558207 w 6858001"/>
                <a:gd name="connsiteY128" fmla="*/ 773557 h 874716"/>
                <a:gd name="connsiteX129" fmla="*/ 4502579 w 6858001"/>
                <a:gd name="connsiteY129" fmla="*/ 777367 h 874716"/>
                <a:gd name="connsiteX130" fmla="*/ 4349222 w 6858001"/>
                <a:gd name="connsiteY130" fmla="*/ 800038 h 874716"/>
                <a:gd name="connsiteX131" fmla="*/ 4320837 w 6858001"/>
                <a:gd name="connsiteY131" fmla="*/ 794514 h 874716"/>
                <a:gd name="connsiteX132" fmla="*/ 4159667 w 6858001"/>
                <a:gd name="connsiteY132" fmla="*/ 789370 h 874716"/>
                <a:gd name="connsiteX133" fmla="*/ 4124614 w 6858001"/>
                <a:gd name="connsiteY133" fmla="*/ 789752 h 874716"/>
                <a:gd name="connsiteX134" fmla="*/ 4030503 w 6858001"/>
                <a:gd name="connsiteY134" fmla="*/ 767271 h 874716"/>
                <a:gd name="connsiteX135" fmla="*/ 3885338 w 6858001"/>
                <a:gd name="connsiteY135" fmla="*/ 802896 h 874716"/>
                <a:gd name="connsiteX136" fmla="*/ 3749506 w 6858001"/>
                <a:gd name="connsiteY136" fmla="*/ 847473 h 874716"/>
                <a:gd name="connsiteX137" fmla="*/ 3732361 w 6858001"/>
                <a:gd name="connsiteY137" fmla="*/ 853190 h 874716"/>
                <a:gd name="connsiteX138" fmla="*/ 3683591 w 6858001"/>
                <a:gd name="connsiteY138" fmla="*/ 862906 h 874716"/>
                <a:gd name="connsiteX139" fmla="*/ 3623201 w 6858001"/>
                <a:gd name="connsiteY139" fmla="*/ 866334 h 874716"/>
                <a:gd name="connsiteX140" fmla="*/ 3546617 w 6858001"/>
                <a:gd name="connsiteY140" fmla="*/ 874716 h 874716"/>
                <a:gd name="connsiteX141" fmla="*/ 3485275 w 6858001"/>
                <a:gd name="connsiteY141" fmla="*/ 864238 h 874716"/>
                <a:gd name="connsiteX142" fmla="*/ 3399546 w 6858001"/>
                <a:gd name="connsiteY142" fmla="*/ 848618 h 874716"/>
                <a:gd name="connsiteX143" fmla="*/ 3318771 w 6858001"/>
                <a:gd name="connsiteY143" fmla="*/ 833757 h 874716"/>
                <a:gd name="connsiteX144" fmla="*/ 3293244 w 6858001"/>
                <a:gd name="connsiteY144" fmla="*/ 851284 h 874716"/>
                <a:gd name="connsiteX145" fmla="*/ 3253809 w 6858001"/>
                <a:gd name="connsiteY145" fmla="*/ 866524 h 874716"/>
                <a:gd name="connsiteX146" fmla="*/ 3209993 w 6858001"/>
                <a:gd name="connsiteY146" fmla="*/ 848235 h 874716"/>
                <a:gd name="connsiteX147" fmla="*/ 3107500 w 6858001"/>
                <a:gd name="connsiteY147" fmla="*/ 810326 h 874716"/>
                <a:gd name="connsiteX148" fmla="*/ 3042728 w 6858001"/>
                <a:gd name="connsiteY148" fmla="*/ 808610 h 874716"/>
                <a:gd name="connsiteX149" fmla="*/ 2901943 w 6858001"/>
                <a:gd name="connsiteY149" fmla="*/ 792418 h 874716"/>
                <a:gd name="connsiteX150" fmla="*/ 2809930 w 6858001"/>
                <a:gd name="connsiteY150" fmla="*/ 769367 h 874716"/>
                <a:gd name="connsiteX151" fmla="*/ 2743826 w 6858001"/>
                <a:gd name="connsiteY151" fmla="*/ 743268 h 874716"/>
                <a:gd name="connsiteX152" fmla="*/ 2649143 w 6858001"/>
                <a:gd name="connsiteY152" fmla="*/ 709167 h 874716"/>
                <a:gd name="connsiteX153" fmla="*/ 2554079 w 6858001"/>
                <a:gd name="connsiteY153" fmla="*/ 691450 h 874716"/>
                <a:gd name="connsiteX154" fmla="*/ 2485307 w 6858001"/>
                <a:gd name="connsiteY154" fmla="*/ 669160 h 874716"/>
                <a:gd name="connsiteX155" fmla="*/ 2401292 w 6858001"/>
                <a:gd name="connsiteY155" fmla="*/ 653919 h 874716"/>
                <a:gd name="connsiteX156" fmla="*/ 2330806 w 6858001"/>
                <a:gd name="connsiteY156" fmla="*/ 653349 h 874716"/>
                <a:gd name="connsiteX157" fmla="*/ 2220312 w 6858001"/>
                <a:gd name="connsiteY157" fmla="*/ 656015 h 874716"/>
                <a:gd name="connsiteX158" fmla="*/ 2085054 w 6858001"/>
                <a:gd name="connsiteY158" fmla="*/ 609914 h 874716"/>
                <a:gd name="connsiteX159" fmla="*/ 2030378 w 6858001"/>
                <a:gd name="connsiteY159" fmla="*/ 599625 h 874716"/>
                <a:gd name="connsiteX160" fmla="*/ 1978940 w 6858001"/>
                <a:gd name="connsiteY160" fmla="*/ 594863 h 874716"/>
                <a:gd name="connsiteX161" fmla="*/ 1869780 w 6858001"/>
                <a:gd name="connsiteY161" fmla="*/ 564192 h 874716"/>
                <a:gd name="connsiteX162" fmla="*/ 1825393 w 6858001"/>
                <a:gd name="connsiteY162" fmla="*/ 554094 h 874716"/>
                <a:gd name="connsiteX163" fmla="*/ 1763287 w 6858001"/>
                <a:gd name="connsiteY163" fmla="*/ 554286 h 874716"/>
                <a:gd name="connsiteX164" fmla="*/ 1650317 w 6858001"/>
                <a:gd name="connsiteY164" fmla="*/ 540187 h 874716"/>
                <a:gd name="connsiteX165" fmla="*/ 1537537 w 6858001"/>
                <a:gd name="connsiteY165" fmla="*/ 499038 h 874716"/>
                <a:gd name="connsiteX166" fmla="*/ 1489720 w 6858001"/>
                <a:gd name="connsiteY166" fmla="*/ 503038 h 874716"/>
                <a:gd name="connsiteX167" fmla="*/ 1472575 w 6858001"/>
                <a:gd name="connsiteY167" fmla="*/ 502086 h 874716"/>
                <a:gd name="connsiteX168" fmla="*/ 1318456 w 6858001"/>
                <a:gd name="connsiteY168" fmla="*/ 479415 h 874716"/>
                <a:gd name="connsiteX169" fmla="*/ 1303024 w 6858001"/>
                <a:gd name="connsiteY169" fmla="*/ 476939 h 874716"/>
                <a:gd name="connsiteX170" fmla="*/ 1230633 w 6858001"/>
                <a:gd name="connsiteY170" fmla="*/ 456746 h 874716"/>
                <a:gd name="connsiteX171" fmla="*/ 1048125 w 6858001"/>
                <a:gd name="connsiteY171" fmla="*/ 444172 h 874716"/>
                <a:gd name="connsiteX172" fmla="*/ 1036887 w 6858001"/>
                <a:gd name="connsiteY172" fmla="*/ 442648 h 874716"/>
                <a:gd name="connsiteX173" fmla="*/ 975733 w 6858001"/>
                <a:gd name="connsiteY173" fmla="*/ 452744 h 874716"/>
                <a:gd name="connsiteX174" fmla="*/ 945444 w 6858001"/>
                <a:gd name="connsiteY174" fmla="*/ 467033 h 874716"/>
                <a:gd name="connsiteX175" fmla="*/ 898198 w 6858001"/>
                <a:gd name="connsiteY175" fmla="*/ 481893 h 874716"/>
                <a:gd name="connsiteX176" fmla="*/ 850189 w 6858001"/>
                <a:gd name="connsiteY176" fmla="*/ 487417 h 874716"/>
                <a:gd name="connsiteX177" fmla="*/ 769605 w 6858001"/>
                <a:gd name="connsiteY177" fmla="*/ 464937 h 874716"/>
                <a:gd name="connsiteX178" fmla="*/ 740268 w 6858001"/>
                <a:gd name="connsiteY178" fmla="*/ 462651 h 874716"/>
                <a:gd name="connsiteX179" fmla="*/ 674923 w 6858001"/>
                <a:gd name="connsiteY179" fmla="*/ 451792 h 874716"/>
                <a:gd name="connsiteX180" fmla="*/ 617772 w 6858001"/>
                <a:gd name="connsiteY180" fmla="*/ 452554 h 874716"/>
                <a:gd name="connsiteX181" fmla="*/ 571860 w 6858001"/>
                <a:gd name="connsiteY181" fmla="*/ 469891 h 874716"/>
                <a:gd name="connsiteX182" fmla="*/ 505182 w 6858001"/>
                <a:gd name="connsiteY182" fmla="*/ 473319 h 874716"/>
                <a:gd name="connsiteX183" fmla="*/ 462126 w 6858001"/>
                <a:gd name="connsiteY183" fmla="*/ 460747 h 874716"/>
                <a:gd name="connsiteX184" fmla="*/ 453364 w 6858001"/>
                <a:gd name="connsiteY184" fmla="*/ 459033 h 874716"/>
                <a:gd name="connsiteX185" fmla="*/ 340774 w 6858001"/>
                <a:gd name="connsiteY185" fmla="*/ 458268 h 874716"/>
                <a:gd name="connsiteX186" fmla="*/ 200182 w 6858001"/>
                <a:gd name="connsiteY186" fmla="*/ 496180 h 874716"/>
                <a:gd name="connsiteX187" fmla="*/ 176939 w 6858001"/>
                <a:gd name="connsiteY187" fmla="*/ 504182 h 874716"/>
                <a:gd name="connsiteX188" fmla="*/ 63587 w 6858001"/>
                <a:gd name="connsiteY188" fmla="*/ 518088 h 874716"/>
                <a:gd name="connsiteX189" fmla="*/ 2817 w 6858001"/>
                <a:gd name="connsiteY189" fmla="*/ 532187 h 874716"/>
                <a:gd name="connsiteX190" fmla="*/ 0 w 6858001"/>
                <a:gd name="connsiteY190" fmla="*/ 533314 h 87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Lst>
              <a:rect l="l" t="t" r="r" b="b"/>
              <a:pathLst>
                <a:path w="6858001" h="874716">
                  <a:moveTo>
                    <a:pt x="0" y="533314"/>
                  </a:moveTo>
                  <a:lnTo>
                    <a:pt x="0" y="69206"/>
                  </a:lnTo>
                  <a:lnTo>
                    <a:pt x="21486" y="71924"/>
                  </a:lnTo>
                  <a:cubicBezTo>
                    <a:pt x="92546" y="60493"/>
                    <a:pt x="159604" y="87354"/>
                    <a:pt x="228948" y="88116"/>
                  </a:cubicBezTo>
                  <a:cubicBezTo>
                    <a:pt x="260382" y="88496"/>
                    <a:pt x="291435" y="94592"/>
                    <a:pt x="313533" y="62779"/>
                  </a:cubicBezTo>
                  <a:cubicBezTo>
                    <a:pt x="316389" y="58587"/>
                    <a:pt x="330298" y="60873"/>
                    <a:pt x="338870" y="62207"/>
                  </a:cubicBezTo>
                  <a:cubicBezTo>
                    <a:pt x="357921" y="65066"/>
                    <a:pt x="376781" y="72304"/>
                    <a:pt x="395640" y="72114"/>
                  </a:cubicBezTo>
                  <a:cubicBezTo>
                    <a:pt x="434695" y="71924"/>
                    <a:pt x="473939" y="68876"/>
                    <a:pt x="512802" y="65446"/>
                  </a:cubicBezTo>
                  <a:cubicBezTo>
                    <a:pt x="527470" y="64112"/>
                    <a:pt x="541569" y="58969"/>
                    <a:pt x="556047" y="55349"/>
                  </a:cubicBezTo>
                  <a:cubicBezTo>
                    <a:pt x="564048" y="53253"/>
                    <a:pt x="572622" y="47729"/>
                    <a:pt x="580050" y="48871"/>
                  </a:cubicBezTo>
                  <a:cubicBezTo>
                    <a:pt x="623106" y="55539"/>
                    <a:pt x="662541" y="39157"/>
                    <a:pt x="703308" y="30964"/>
                  </a:cubicBezTo>
                  <a:cubicBezTo>
                    <a:pt x="722169" y="27154"/>
                    <a:pt x="739886" y="18010"/>
                    <a:pt x="758174" y="11724"/>
                  </a:cubicBezTo>
                  <a:cubicBezTo>
                    <a:pt x="762936" y="10008"/>
                    <a:pt x="768271" y="8484"/>
                    <a:pt x="773035" y="8866"/>
                  </a:cubicBezTo>
                  <a:cubicBezTo>
                    <a:pt x="800276" y="11152"/>
                    <a:pt x="827329" y="14390"/>
                    <a:pt x="854379" y="16866"/>
                  </a:cubicBezTo>
                  <a:cubicBezTo>
                    <a:pt x="878956" y="19152"/>
                    <a:pt x="903722" y="19914"/>
                    <a:pt x="915343" y="47919"/>
                  </a:cubicBezTo>
                  <a:cubicBezTo>
                    <a:pt x="917059" y="52301"/>
                    <a:pt x="922773" y="55539"/>
                    <a:pt x="927155" y="58397"/>
                  </a:cubicBezTo>
                  <a:cubicBezTo>
                    <a:pt x="994785" y="102405"/>
                    <a:pt x="1030980" y="101261"/>
                    <a:pt x="1097087" y="54777"/>
                  </a:cubicBezTo>
                  <a:cubicBezTo>
                    <a:pt x="1103945" y="50015"/>
                    <a:pt x="1118613" y="46585"/>
                    <a:pt x="1123185" y="50395"/>
                  </a:cubicBezTo>
                  <a:cubicBezTo>
                    <a:pt x="1162049" y="82020"/>
                    <a:pt x="1204532" y="78590"/>
                    <a:pt x="1249302" y="68684"/>
                  </a:cubicBezTo>
                  <a:cubicBezTo>
                    <a:pt x="1260922" y="66018"/>
                    <a:pt x="1277307" y="66018"/>
                    <a:pt x="1286069" y="72304"/>
                  </a:cubicBezTo>
                  <a:cubicBezTo>
                    <a:pt x="1327790" y="101451"/>
                    <a:pt x="1372560" y="97261"/>
                    <a:pt x="1417899" y="88688"/>
                  </a:cubicBezTo>
                  <a:cubicBezTo>
                    <a:pt x="1424948" y="87354"/>
                    <a:pt x="1433522" y="80114"/>
                    <a:pt x="1436568" y="73448"/>
                  </a:cubicBezTo>
                  <a:cubicBezTo>
                    <a:pt x="1447428" y="49825"/>
                    <a:pt x="1467813" y="41823"/>
                    <a:pt x="1490292" y="35154"/>
                  </a:cubicBezTo>
                  <a:cubicBezTo>
                    <a:pt x="1525727" y="24296"/>
                    <a:pt x="1560588" y="11532"/>
                    <a:pt x="1596213" y="1245"/>
                  </a:cubicBezTo>
                  <a:cubicBezTo>
                    <a:pt x="1604978" y="-1231"/>
                    <a:pt x="1615836" y="293"/>
                    <a:pt x="1624980" y="3150"/>
                  </a:cubicBezTo>
                  <a:cubicBezTo>
                    <a:pt x="1656223" y="12866"/>
                    <a:pt x="1676036" y="37251"/>
                    <a:pt x="1697753" y="59731"/>
                  </a:cubicBezTo>
                  <a:cubicBezTo>
                    <a:pt x="1707279" y="69638"/>
                    <a:pt x="1720423" y="76686"/>
                    <a:pt x="1733188" y="82400"/>
                  </a:cubicBezTo>
                  <a:cubicBezTo>
                    <a:pt x="1766335" y="97071"/>
                    <a:pt x="1800246" y="110215"/>
                    <a:pt x="1833775" y="124121"/>
                  </a:cubicBezTo>
                  <a:cubicBezTo>
                    <a:pt x="1837013" y="125455"/>
                    <a:pt x="1839679" y="128884"/>
                    <a:pt x="1842158" y="131742"/>
                  </a:cubicBezTo>
                  <a:cubicBezTo>
                    <a:pt x="1866922" y="161843"/>
                    <a:pt x="1891497" y="192132"/>
                    <a:pt x="1916454" y="222233"/>
                  </a:cubicBezTo>
                  <a:cubicBezTo>
                    <a:pt x="1921216" y="227947"/>
                    <a:pt x="1928076" y="232139"/>
                    <a:pt x="1933219" y="237663"/>
                  </a:cubicBezTo>
                  <a:cubicBezTo>
                    <a:pt x="1940459" y="245283"/>
                    <a:pt x="1949603" y="252524"/>
                    <a:pt x="1953413" y="261668"/>
                  </a:cubicBezTo>
                  <a:cubicBezTo>
                    <a:pt x="1965224" y="290433"/>
                    <a:pt x="1987894" y="302817"/>
                    <a:pt x="2016469" y="308151"/>
                  </a:cubicBezTo>
                  <a:cubicBezTo>
                    <a:pt x="2042570" y="313104"/>
                    <a:pt x="2068669" y="317296"/>
                    <a:pt x="2094578" y="323010"/>
                  </a:cubicBezTo>
                  <a:cubicBezTo>
                    <a:pt x="2126201" y="329868"/>
                    <a:pt x="2157636" y="337298"/>
                    <a:pt x="2188879" y="345681"/>
                  </a:cubicBezTo>
                  <a:cubicBezTo>
                    <a:pt x="2202404" y="349301"/>
                    <a:pt x="2216692" y="353491"/>
                    <a:pt x="2228314" y="360921"/>
                  </a:cubicBezTo>
                  <a:cubicBezTo>
                    <a:pt x="2260890" y="381496"/>
                    <a:pt x="2295753" y="395402"/>
                    <a:pt x="2334044" y="389878"/>
                  </a:cubicBezTo>
                  <a:cubicBezTo>
                    <a:pt x="2364715" y="385496"/>
                    <a:pt x="2390434" y="396736"/>
                    <a:pt x="2409485" y="414263"/>
                  </a:cubicBezTo>
                  <a:cubicBezTo>
                    <a:pt x="2444158" y="446078"/>
                    <a:pt x="2481305" y="438838"/>
                    <a:pt x="2518264" y="428552"/>
                  </a:cubicBezTo>
                  <a:cubicBezTo>
                    <a:pt x="2537315" y="423217"/>
                    <a:pt x="2552935" y="423979"/>
                    <a:pt x="2571034" y="429122"/>
                  </a:cubicBezTo>
                  <a:cubicBezTo>
                    <a:pt x="2612945" y="441124"/>
                    <a:pt x="2640950" y="473701"/>
                    <a:pt x="2668001" y="502276"/>
                  </a:cubicBezTo>
                  <a:cubicBezTo>
                    <a:pt x="2691054" y="526661"/>
                    <a:pt x="2716963" y="540377"/>
                    <a:pt x="2745348" y="550666"/>
                  </a:cubicBezTo>
                  <a:cubicBezTo>
                    <a:pt x="2781163" y="563810"/>
                    <a:pt x="2809548" y="558858"/>
                    <a:pt x="2826694" y="527233"/>
                  </a:cubicBezTo>
                  <a:cubicBezTo>
                    <a:pt x="2831457" y="518278"/>
                    <a:pt x="2839839" y="507800"/>
                    <a:pt x="2848793" y="505134"/>
                  </a:cubicBezTo>
                  <a:cubicBezTo>
                    <a:pt x="2892037" y="491800"/>
                    <a:pt x="2935854" y="472367"/>
                    <a:pt x="2982148" y="484179"/>
                  </a:cubicBezTo>
                  <a:cubicBezTo>
                    <a:pt x="3046158" y="500372"/>
                    <a:pt x="3108644" y="499420"/>
                    <a:pt x="3172654" y="483417"/>
                  </a:cubicBezTo>
                  <a:cubicBezTo>
                    <a:pt x="3276480" y="457508"/>
                    <a:pt x="3380305" y="430076"/>
                    <a:pt x="3489467" y="435790"/>
                  </a:cubicBezTo>
                  <a:cubicBezTo>
                    <a:pt x="3507563" y="436742"/>
                    <a:pt x="3529090" y="425121"/>
                    <a:pt x="3544713" y="413691"/>
                  </a:cubicBezTo>
                  <a:cubicBezTo>
                    <a:pt x="3574622" y="391974"/>
                    <a:pt x="3573288" y="390258"/>
                    <a:pt x="3606817" y="408167"/>
                  </a:cubicBezTo>
                  <a:cubicBezTo>
                    <a:pt x="3614819" y="412549"/>
                    <a:pt x="3624725" y="415215"/>
                    <a:pt x="3630632" y="421693"/>
                  </a:cubicBezTo>
                  <a:cubicBezTo>
                    <a:pt x="3660731" y="454650"/>
                    <a:pt x="3697880" y="446648"/>
                    <a:pt x="3734837" y="441886"/>
                  </a:cubicBezTo>
                  <a:cubicBezTo>
                    <a:pt x="3741315" y="440934"/>
                    <a:pt x="3749125" y="439600"/>
                    <a:pt x="3754652" y="442268"/>
                  </a:cubicBezTo>
                  <a:cubicBezTo>
                    <a:pt x="3779607" y="454268"/>
                    <a:pt x="3800753" y="450078"/>
                    <a:pt x="3822472" y="433694"/>
                  </a:cubicBezTo>
                  <a:cubicBezTo>
                    <a:pt x="3841331" y="419597"/>
                    <a:pt x="3863049" y="411215"/>
                    <a:pt x="3885338" y="428742"/>
                  </a:cubicBezTo>
                  <a:cubicBezTo>
                    <a:pt x="3934870" y="467605"/>
                    <a:pt x="3987829" y="469509"/>
                    <a:pt x="4043839" y="444934"/>
                  </a:cubicBezTo>
                  <a:cubicBezTo>
                    <a:pt x="4083845" y="427407"/>
                    <a:pt x="4123280" y="423407"/>
                    <a:pt x="4165383" y="441124"/>
                  </a:cubicBezTo>
                  <a:cubicBezTo>
                    <a:pt x="4181576" y="447982"/>
                    <a:pt x="4202531" y="443410"/>
                    <a:pt x="4221391" y="444934"/>
                  </a:cubicBezTo>
                  <a:cubicBezTo>
                    <a:pt x="4232060" y="445696"/>
                    <a:pt x="4243872" y="445886"/>
                    <a:pt x="4253014" y="450650"/>
                  </a:cubicBezTo>
                  <a:cubicBezTo>
                    <a:pt x="4277401" y="462843"/>
                    <a:pt x="4300070" y="478463"/>
                    <a:pt x="4324645" y="490466"/>
                  </a:cubicBezTo>
                  <a:cubicBezTo>
                    <a:pt x="4336457" y="496180"/>
                    <a:pt x="4350554" y="499228"/>
                    <a:pt x="4363890" y="499420"/>
                  </a:cubicBezTo>
                  <a:cubicBezTo>
                    <a:pt x="4403325" y="500372"/>
                    <a:pt x="4442761" y="500372"/>
                    <a:pt x="4482004" y="498658"/>
                  </a:cubicBezTo>
                  <a:cubicBezTo>
                    <a:pt x="4546776" y="495990"/>
                    <a:pt x="4612500" y="495418"/>
                    <a:pt x="4659174" y="438648"/>
                  </a:cubicBezTo>
                  <a:cubicBezTo>
                    <a:pt x="4662986" y="434076"/>
                    <a:pt x="4671176" y="431408"/>
                    <a:pt x="4677655" y="430646"/>
                  </a:cubicBezTo>
                  <a:cubicBezTo>
                    <a:pt x="4707564" y="427027"/>
                    <a:pt x="4738235" y="426645"/>
                    <a:pt x="4767764" y="420739"/>
                  </a:cubicBezTo>
                  <a:cubicBezTo>
                    <a:pt x="4791386" y="415977"/>
                    <a:pt x="4811009" y="417501"/>
                    <a:pt x="4828916" y="434266"/>
                  </a:cubicBezTo>
                  <a:cubicBezTo>
                    <a:pt x="4852348" y="456364"/>
                    <a:pt x="4880925" y="469319"/>
                    <a:pt x="4912168" y="462271"/>
                  </a:cubicBezTo>
                  <a:cubicBezTo>
                    <a:pt x="4943409" y="455412"/>
                    <a:pt x="4963984" y="470271"/>
                    <a:pt x="4987037" y="485703"/>
                  </a:cubicBezTo>
                  <a:cubicBezTo>
                    <a:pt x="5003801" y="496942"/>
                    <a:pt x="5022852" y="511040"/>
                    <a:pt x="5041521" y="512182"/>
                  </a:cubicBezTo>
                  <a:cubicBezTo>
                    <a:pt x="5083814" y="514658"/>
                    <a:pt x="5120201" y="553904"/>
                    <a:pt x="5166113" y="531615"/>
                  </a:cubicBezTo>
                  <a:cubicBezTo>
                    <a:pt x="5169161" y="530091"/>
                    <a:pt x="5174685" y="533901"/>
                    <a:pt x="5179067" y="534853"/>
                  </a:cubicBezTo>
                  <a:cubicBezTo>
                    <a:pt x="5214121" y="542093"/>
                    <a:pt x="5247078" y="535043"/>
                    <a:pt x="5272796" y="511230"/>
                  </a:cubicBezTo>
                  <a:cubicBezTo>
                    <a:pt x="5306516" y="480177"/>
                    <a:pt x="5343855" y="477129"/>
                    <a:pt x="5385384" y="487227"/>
                  </a:cubicBezTo>
                  <a:cubicBezTo>
                    <a:pt x="5398721" y="490466"/>
                    <a:pt x="5412057" y="492752"/>
                    <a:pt x="5425582" y="495418"/>
                  </a:cubicBezTo>
                  <a:cubicBezTo>
                    <a:pt x="5443870" y="499228"/>
                    <a:pt x="5462351" y="503230"/>
                    <a:pt x="5480637" y="507040"/>
                  </a:cubicBezTo>
                  <a:cubicBezTo>
                    <a:pt x="5498356" y="510850"/>
                    <a:pt x="5517979" y="517326"/>
                    <a:pt x="5531693" y="500944"/>
                  </a:cubicBezTo>
                  <a:cubicBezTo>
                    <a:pt x="5543506" y="486845"/>
                    <a:pt x="5551888" y="488179"/>
                    <a:pt x="5562746" y="500372"/>
                  </a:cubicBezTo>
                  <a:cubicBezTo>
                    <a:pt x="5600467" y="543045"/>
                    <a:pt x="5646189" y="569716"/>
                    <a:pt x="5704483" y="571620"/>
                  </a:cubicBezTo>
                  <a:cubicBezTo>
                    <a:pt x="5716485" y="572002"/>
                    <a:pt x="5728678" y="574668"/>
                    <a:pt x="5740488" y="577526"/>
                  </a:cubicBezTo>
                  <a:cubicBezTo>
                    <a:pt x="5747728" y="579241"/>
                    <a:pt x="5756493" y="581147"/>
                    <a:pt x="5760873" y="586291"/>
                  </a:cubicBezTo>
                  <a:cubicBezTo>
                    <a:pt x="5794974" y="625534"/>
                    <a:pt x="5837457" y="652777"/>
                    <a:pt x="5883751" y="674686"/>
                  </a:cubicBezTo>
                  <a:cubicBezTo>
                    <a:pt x="5900323" y="682496"/>
                    <a:pt x="5918042" y="690306"/>
                    <a:pt x="5935949" y="692592"/>
                  </a:cubicBezTo>
                  <a:cubicBezTo>
                    <a:pt x="5954617" y="694878"/>
                    <a:pt x="5974240" y="691068"/>
                    <a:pt x="5993291" y="688972"/>
                  </a:cubicBezTo>
                  <a:cubicBezTo>
                    <a:pt x="6004531" y="687830"/>
                    <a:pt x="6017485" y="688020"/>
                    <a:pt x="6026440" y="682496"/>
                  </a:cubicBezTo>
                  <a:cubicBezTo>
                    <a:pt x="6054825" y="665159"/>
                    <a:pt x="6082258" y="646491"/>
                    <a:pt x="6108738" y="626296"/>
                  </a:cubicBezTo>
                  <a:cubicBezTo>
                    <a:pt x="6131409" y="608960"/>
                    <a:pt x="6135981" y="606483"/>
                    <a:pt x="6155602" y="628202"/>
                  </a:cubicBezTo>
                  <a:cubicBezTo>
                    <a:pt x="6175797" y="650491"/>
                    <a:pt x="6200944" y="662111"/>
                    <a:pt x="6228756" y="666873"/>
                  </a:cubicBezTo>
                  <a:cubicBezTo>
                    <a:pt x="6272764" y="674304"/>
                    <a:pt x="6317151" y="680590"/>
                    <a:pt x="6361539" y="684210"/>
                  </a:cubicBezTo>
                  <a:cubicBezTo>
                    <a:pt x="6401736" y="687448"/>
                    <a:pt x="6420977" y="669922"/>
                    <a:pt x="6428979" y="630106"/>
                  </a:cubicBezTo>
                  <a:cubicBezTo>
                    <a:pt x="6433551" y="608007"/>
                    <a:pt x="6439458" y="584003"/>
                    <a:pt x="6463840" y="578098"/>
                  </a:cubicBezTo>
                  <a:cubicBezTo>
                    <a:pt x="6503658" y="568572"/>
                    <a:pt x="6544997" y="564382"/>
                    <a:pt x="6564620" y="517708"/>
                  </a:cubicBezTo>
                  <a:cubicBezTo>
                    <a:pt x="6575478" y="527995"/>
                    <a:pt x="6582146" y="534091"/>
                    <a:pt x="6588625" y="540187"/>
                  </a:cubicBezTo>
                  <a:cubicBezTo>
                    <a:pt x="6606531" y="557142"/>
                    <a:pt x="6643678" y="564382"/>
                    <a:pt x="6662541" y="549714"/>
                  </a:cubicBezTo>
                  <a:cubicBezTo>
                    <a:pt x="6690354" y="528377"/>
                    <a:pt x="6715883" y="532377"/>
                    <a:pt x="6742552" y="548952"/>
                  </a:cubicBezTo>
                  <a:cubicBezTo>
                    <a:pt x="6764841" y="562668"/>
                    <a:pt x="6788417" y="567954"/>
                    <a:pt x="6812063" y="568430"/>
                  </a:cubicBezTo>
                  <a:lnTo>
                    <a:pt x="6858001" y="562267"/>
                  </a:lnTo>
                  <a:lnTo>
                    <a:pt x="6858001" y="734520"/>
                  </a:lnTo>
                  <a:lnTo>
                    <a:pt x="6815516" y="744220"/>
                  </a:lnTo>
                  <a:cubicBezTo>
                    <a:pt x="6793035" y="749744"/>
                    <a:pt x="6771319" y="759651"/>
                    <a:pt x="6748458" y="763271"/>
                  </a:cubicBezTo>
                  <a:cubicBezTo>
                    <a:pt x="6694164" y="771843"/>
                    <a:pt x="6639488" y="777939"/>
                    <a:pt x="6584812" y="784797"/>
                  </a:cubicBezTo>
                  <a:cubicBezTo>
                    <a:pt x="6528424" y="791846"/>
                    <a:pt x="6472225" y="799276"/>
                    <a:pt x="6415833" y="805562"/>
                  </a:cubicBezTo>
                  <a:cubicBezTo>
                    <a:pt x="6384972" y="808802"/>
                    <a:pt x="6353919" y="809372"/>
                    <a:pt x="6323058" y="812420"/>
                  </a:cubicBezTo>
                  <a:cubicBezTo>
                    <a:pt x="6296005" y="815088"/>
                    <a:pt x="6269144" y="820041"/>
                    <a:pt x="6242093" y="823281"/>
                  </a:cubicBezTo>
                  <a:cubicBezTo>
                    <a:pt x="6218660" y="825947"/>
                    <a:pt x="6195037" y="827471"/>
                    <a:pt x="6171605" y="830139"/>
                  </a:cubicBezTo>
                  <a:cubicBezTo>
                    <a:pt x="6134075" y="834519"/>
                    <a:pt x="6096736" y="839473"/>
                    <a:pt x="6059397" y="844045"/>
                  </a:cubicBezTo>
                  <a:cubicBezTo>
                    <a:pt x="6043776" y="845759"/>
                    <a:pt x="6027392" y="850522"/>
                    <a:pt x="6012723" y="847665"/>
                  </a:cubicBezTo>
                  <a:cubicBezTo>
                    <a:pt x="5975764" y="840425"/>
                    <a:pt x="5939377" y="842521"/>
                    <a:pt x="5902610" y="847473"/>
                  </a:cubicBezTo>
                  <a:cubicBezTo>
                    <a:pt x="5890037" y="849190"/>
                    <a:pt x="5876511" y="848808"/>
                    <a:pt x="5864318" y="845569"/>
                  </a:cubicBezTo>
                  <a:cubicBezTo>
                    <a:pt x="5839361" y="839091"/>
                    <a:pt x="5815169" y="829947"/>
                    <a:pt x="5790592" y="821947"/>
                  </a:cubicBezTo>
                  <a:cubicBezTo>
                    <a:pt x="5787924" y="820995"/>
                    <a:pt x="5784686" y="820803"/>
                    <a:pt x="5781830" y="820233"/>
                  </a:cubicBezTo>
                  <a:cubicBezTo>
                    <a:pt x="5765635" y="816992"/>
                    <a:pt x="5749634" y="813754"/>
                    <a:pt x="5733440" y="810896"/>
                  </a:cubicBezTo>
                  <a:cubicBezTo>
                    <a:pt x="5724678" y="809372"/>
                    <a:pt x="5715723" y="809182"/>
                    <a:pt x="5706959" y="807848"/>
                  </a:cubicBezTo>
                  <a:cubicBezTo>
                    <a:pt x="5673050" y="802514"/>
                    <a:pt x="5635711" y="811468"/>
                    <a:pt x="5606372" y="788417"/>
                  </a:cubicBezTo>
                  <a:cubicBezTo>
                    <a:pt x="5587321" y="773557"/>
                    <a:pt x="5568842" y="776987"/>
                    <a:pt x="5548460" y="779273"/>
                  </a:cubicBezTo>
                  <a:cubicBezTo>
                    <a:pt x="5533027" y="780987"/>
                    <a:pt x="5517215" y="780415"/>
                    <a:pt x="5501594" y="780607"/>
                  </a:cubicBezTo>
                  <a:cubicBezTo>
                    <a:pt x="5474161" y="781177"/>
                    <a:pt x="5446728" y="781369"/>
                    <a:pt x="5419295" y="782321"/>
                  </a:cubicBezTo>
                  <a:cubicBezTo>
                    <a:pt x="5410531" y="782701"/>
                    <a:pt x="5401579" y="787465"/>
                    <a:pt x="5393005" y="786703"/>
                  </a:cubicBezTo>
                  <a:cubicBezTo>
                    <a:pt x="5353379" y="783083"/>
                    <a:pt x="5313754" y="777367"/>
                    <a:pt x="5274129" y="774129"/>
                  </a:cubicBezTo>
                  <a:cubicBezTo>
                    <a:pt x="5251650" y="772225"/>
                    <a:pt x="5228597" y="775843"/>
                    <a:pt x="5206308" y="773177"/>
                  </a:cubicBezTo>
                  <a:cubicBezTo>
                    <a:pt x="5180591" y="770129"/>
                    <a:pt x="5155445" y="762319"/>
                    <a:pt x="5129916" y="757554"/>
                  </a:cubicBezTo>
                  <a:cubicBezTo>
                    <a:pt x="5122867" y="756222"/>
                    <a:pt x="5115057" y="757936"/>
                    <a:pt x="5107627" y="758316"/>
                  </a:cubicBezTo>
                  <a:cubicBezTo>
                    <a:pt x="5099245" y="758699"/>
                    <a:pt x="5091052" y="759461"/>
                    <a:pt x="5082670" y="759651"/>
                  </a:cubicBezTo>
                  <a:cubicBezTo>
                    <a:pt x="5057141" y="760033"/>
                    <a:pt x="5031614" y="759461"/>
                    <a:pt x="5006086" y="760795"/>
                  </a:cubicBezTo>
                  <a:cubicBezTo>
                    <a:pt x="4990465" y="761557"/>
                    <a:pt x="4974082" y="769367"/>
                    <a:pt x="4959602" y="766509"/>
                  </a:cubicBezTo>
                  <a:cubicBezTo>
                    <a:pt x="4930075" y="760985"/>
                    <a:pt x="4900546" y="773367"/>
                    <a:pt x="4871019" y="763081"/>
                  </a:cubicBezTo>
                  <a:cubicBezTo>
                    <a:pt x="4861873" y="760033"/>
                    <a:pt x="4849300" y="767653"/>
                    <a:pt x="4838250" y="768033"/>
                  </a:cubicBezTo>
                  <a:cubicBezTo>
                    <a:pt x="4810627" y="768985"/>
                    <a:pt x="4783004" y="768795"/>
                    <a:pt x="4755381" y="768605"/>
                  </a:cubicBezTo>
                  <a:cubicBezTo>
                    <a:pt x="4730614" y="768415"/>
                    <a:pt x="4704895" y="771081"/>
                    <a:pt x="4681083" y="765747"/>
                  </a:cubicBezTo>
                  <a:cubicBezTo>
                    <a:pt x="4656126" y="760033"/>
                    <a:pt x="4633647" y="760795"/>
                    <a:pt x="4609452" y="767271"/>
                  </a:cubicBezTo>
                  <a:cubicBezTo>
                    <a:pt x="4592878" y="771653"/>
                    <a:pt x="4575351" y="772225"/>
                    <a:pt x="4558207" y="773557"/>
                  </a:cubicBezTo>
                  <a:cubicBezTo>
                    <a:pt x="4539728" y="775081"/>
                    <a:pt x="4519343" y="771081"/>
                    <a:pt x="4502579" y="777367"/>
                  </a:cubicBezTo>
                  <a:cubicBezTo>
                    <a:pt x="4452665" y="796038"/>
                    <a:pt x="4401419" y="800038"/>
                    <a:pt x="4349222" y="800038"/>
                  </a:cubicBezTo>
                  <a:cubicBezTo>
                    <a:pt x="4339695" y="800038"/>
                    <a:pt x="4329979" y="797372"/>
                    <a:pt x="4320837" y="794514"/>
                  </a:cubicBezTo>
                  <a:cubicBezTo>
                    <a:pt x="4267493" y="777367"/>
                    <a:pt x="4213961" y="778891"/>
                    <a:pt x="4159667" y="789370"/>
                  </a:cubicBezTo>
                  <a:cubicBezTo>
                    <a:pt x="4148427" y="791656"/>
                    <a:pt x="4135854" y="792038"/>
                    <a:pt x="4124614" y="789752"/>
                  </a:cubicBezTo>
                  <a:cubicBezTo>
                    <a:pt x="4092989" y="783083"/>
                    <a:pt x="4062318" y="772033"/>
                    <a:pt x="4030503" y="767271"/>
                  </a:cubicBezTo>
                  <a:cubicBezTo>
                    <a:pt x="3977925" y="759461"/>
                    <a:pt x="3932394" y="785749"/>
                    <a:pt x="3885338" y="802896"/>
                  </a:cubicBezTo>
                  <a:cubicBezTo>
                    <a:pt x="3840569" y="819089"/>
                    <a:pt x="3802467" y="855666"/>
                    <a:pt x="3749506" y="847473"/>
                  </a:cubicBezTo>
                  <a:cubicBezTo>
                    <a:pt x="3744173" y="846711"/>
                    <a:pt x="3738267" y="851856"/>
                    <a:pt x="3732361" y="853190"/>
                  </a:cubicBezTo>
                  <a:cubicBezTo>
                    <a:pt x="3716168" y="856810"/>
                    <a:pt x="3699976" y="861190"/>
                    <a:pt x="3683591" y="862906"/>
                  </a:cubicBezTo>
                  <a:cubicBezTo>
                    <a:pt x="3663589" y="865192"/>
                    <a:pt x="3643204" y="864430"/>
                    <a:pt x="3623201" y="866334"/>
                  </a:cubicBezTo>
                  <a:cubicBezTo>
                    <a:pt x="3597482" y="868620"/>
                    <a:pt x="3572146" y="874716"/>
                    <a:pt x="3546617" y="874716"/>
                  </a:cubicBezTo>
                  <a:cubicBezTo>
                    <a:pt x="3526042" y="874716"/>
                    <a:pt x="3505657" y="867668"/>
                    <a:pt x="3485275" y="864238"/>
                  </a:cubicBezTo>
                  <a:cubicBezTo>
                    <a:pt x="3456508" y="859476"/>
                    <a:pt x="3424883" y="860810"/>
                    <a:pt x="3399546" y="848618"/>
                  </a:cubicBezTo>
                  <a:cubicBezTo>
                    <a:pt x="3372495" y="835663"/>
                    <a:pt x="3346776" y="829757"/>
                    <a:pt x="3318771" y="833757"/>
                  </a:cubicBezTo>
                  <a:cubicBezTo>
                    <a:pt x="3309437" y="835091"/>
                    <a:pt x="3297434" y="843093"/>
                    <a:pt x="3293244" y="851284"/>
                  </a:cubicBezTo>
                  <a:cubicBezTo>
                    <a:pt x="3283908" y="869572"/>
                    <a:pt x="3271145" y="872812"/>
                    <a:pt x="3253809" y="866524"/>
                  </a:cubicBezTo>
                  <a:cubicBezTo>
                    <a:pt x="3238758" y="861190"/>
                    <a:pt x="3220280" y="858524"/>
                    <a:pt x="3209993" y="848235"/>
                  </a:cubicBezTo>
                  <a:cubicBezTo>
                    <a:pt x="3180844" y="819089"/>
                    <a:pt x="3143695" y="818136"/>
                    <a:pt x="3107500" y="810326"/>
                  </a:cubicBezTo>
                  <a:cubicBezTo>
                    <a:pt x="3085403" y="805562"/>
                    <a:pt x="3064827" y="805372"/>
                    <a:pt x="3042728" y="808610"/>
                  </a:cubicBezTo>
                  <a:cubicBezTo>
                    <a:pt x="2994722" y="815850"/>
                    <a:pt x="2948047" y="805562"/>
                    <a:pt x="2901943" y="792418"/>
                  </a:cubicBezTo>
                  <a:cubicBezTo>
                    <a:pt x="2871462" y="783655"/>
                    <a:pt x="2840219" y="778321"/>
                    <a:pt x="2809930" y="769367"/>
                  </a:cubicBezTo>
                  <a:cubicBezTo>
                    <a:pt x="2787259" y="762509"/>
                    <a:pt x="2764590" y="754316"/>
                    <a:pt x="2743826" y="743268"/>
                  </a:cubicBezTo>
                  <a:cubicBezTo>
                    <a:pt x="2713723" y="727073"/>
                    <a:pt x="2687436" y="702689"/>
                    <a:pt x="2649143" y="709167"/>
                  </a:cubicBezTo>
                  <a:cubicBezTo>
                    <a:pt x="2615421" y="714881"/>
                    <a:pt x="2584942" y="702881"/>
                    <a:pt x="2554079" y="691450"/>
                  </a:cubicBezTo>
                  <a:cubicBezTo>
                    <a:pt x="2531409" y="683068"/>
                    <a:pt x="2508742" y="674494"/>
                    <a:pt x="2485307" y="669160"/>
                  </a:cubicBezTo>
                  <a:cubicBezTo>
                    <a:pt x="2457492" y="662873"/>
                    <a:pt x="2426059" y="665541"/>
                    <a:pt x="2401292" y="653919"/>
                  </a:cubicBezTo>
                  <a:cubicBezTo>
                    <a:pt x="2375383" y="641727"/>
                    <a:pt x="2353859" y="649919"/>
                    <a:pt x="2330806" y="653349"/>
                  </a:cubicBezTo>
                  <a:cubicBezTo>
                    <a:pt x="2294039" y="658683"/>
                    <a:pt x="2257459" y="668590"/>
                    <a:pt x="2220312" y="656015"/>
                  </a:cubicBezTo>
                  <a:cubicBezTo>
                    <a:pt x="2175163" y="640775"/>
                    <a:pt x="2130393" y="624392"/>
                    <a:pt x="2085054" y="609914"/>
                  </a:cubicBezTo>
                  <a:cubicBezTo>
                    <a:pt x="2067525" y="604387"/>
                    <a:pt x="2048668" y="602101"/>
                    <a:pt x="2030378" y="599625"/>
                  </a:cubicBezTo>
                  <a:cubicBezTo>
                    <a:pt x="2013043" y="597529"/>
                    <a:pt x="1992279" y="602863"/>
                    <a:pt x="1978940" y="594863"/>
                  </a:cubicBezTo>
                  <a:cubicBezTo>
                    <a:pt x="1944649" y="574288"/>
                    <a:pt x="1909408" y="564192"/>
                    <a:pt x="1869780" y="564192"/>
                  </a:cubicBezTo>
                  <a:cubicBezTo>
                    <a:pt x="1854920" y="564192"/>
                    <a:pt x="1840441" y="555618"/>
                    <a:pt x="1825393" y="554094"/>
                  </a:cubicBezTo>
                  <a:cubicBezTo>
                    <a:pt x="1804816" y="552190"/>
                    <a:pt x="1781194" y="547045"/>
                    <a:pt x="1763287" y="554286"/>
                  </a:cubicBezTo>
                  <a:cubicBezTo>
                    <a:pt x="1721185" y="571430"/>
                    <a:pt x="1687086" y="557142"/>
                    <a:pt x="1650317" y="540187"/>
                  </a:cubicBezTo>
                  <a:cubicBezTo>
                    <a:pt x="1614120" y="523423"/>
                    <a:pt x="1576019" y="510088"/>
                    <a:pt x="1537537" y="499038"/>
                  </a:cubicBezTo>
                  <a:cubicBezTo>
                    <a:pt x="1523059" y="495038"/>
                    <a:pt x="1505724" y="501706"/>
                    <a:pt x="1489720" y="503038"/>
                  </a:cubicBezTo>
                  <a:cubicBezTo>
                    <a:pt x="1484004" y="503420"/>
                    <a:pt x="1477717" y="503992"/>
                    <a:pt x="1472575" y="502086"/>
                  </a:cubicBezTo>
                  <a:cubicBezTo>
                    <a:pt x="1422854" y="483797"/>
                    <a:pt x="1372368" y="469891"/>
                    <a:pt x="1318456" y="479415"/>
                  </a:cubicBezTo>
                  <a:cubicBezTo>
                    <a:pt x="1313504" y="480369"/>
                    <a:pt x="1307978" y="478273"/>
                    <a:pt x="1303024" y="476939"/>
                  </a:cubicBezTo>
                  <a:cubicBezTo>
                    <a:pt x="1278829" y="470081"/>
                    <a:pt x="1255206" y="459223"/>
                    <a:pt x="1230633" y="456746"/>
                  </a:cubicBezTo>
                  <a:cubicBezTo>
                    <a:pt x="1170051" y="450650"/>
                    <a:pt x="1109091" y="448172"/>
                    <a:pt x="1048125" y="444172"/>
                  </a:cubicBezTo>
                  <a:cubicBezTo>
                    <a:pt x="1044315" y="443982"/>
                    <a:pt x="1040315" y="443982"/>
                    <a:pt x="1036887" y="442648"/>
                  </a:cubicBezTo>
                  <a:cubicBezTo>
                    <a:pt x="1014406" y="434456"/>
                    <a:pt x="994785" y="437124"/>
                    <a:pt x="975733" y="452744"/>
                  </a:cubicBezTo>
                  <a:cubicBezTo>
                    <a:pt x="967350" y="459603"/>
                    <a:pt x="955920" y="463223"/>
                    <a:pt x="945444" y="467033"/>
                  </a:cubicBezTo>
                  <a:cubicBezTo>
                    <a:pt x="930011" y="472749"/>
                    <a:pt x="914200" y="478273"/>
                    <a:pt x="898198" y="481893"/>
                  </a:cubicBezTo>
                  <a:cubicBezTo>
                    <a:pt x="882384" y="485321"/>
                    <a:pt x="865430" y="490084"/>
                    <a:pt x="850189" y="487417"/>
                  </a:cubicBezTo>
                  <a:cubicBezTo>
                    <a:pt x="822756" y="482655"/>
                    <a:pt x="796655" y="471987"/>
                    <a:pt x="769605" y="464937"/>
                  </a:cubicBezTo>
                  <a:cubicBezTo>
                    <a:pt x="760270" y="462461"/>
                    <a:pt x="749982" y="462843"/>
                    <a:pt x="740268" y="462651"/>
                  </a:cubicBezTo>
                  <a:cubicBezTo>
                    <a:pt x="717977" y="462081"/>
                    <a:pt x="695116" y="467605"/>
                    <a:pt x="674923" y="451792"/>
                  </a:cubicBezTo>
                  <a:cubicBezTo>
                    <a:pt x="656255" y="436934"/>
                    <a:pt x="637392" y="441314"/>
                    <a:pt x="617772" y="452554"/>
                  </a:cubicBezTo>
                  <a:cubicBezTo>
                    <a:pt x="603673" y="460557"/>
                    <a:pt x="587672" y="466843"/>
                    <a:pt x="571860" y="469891"/>
                  </a:cubicBezTo>
                  <a:cubicBezTo>
                    <a:pt x="550141" y="474081"/>
                    <a:pt x="528615" y="475797"/>
                    <a:pt x="505182" y="473319"/>
                  </a:cubicBezTo>
                  <a:cubicBezTo>
                    <a:pt x="488607" y="471605"/>
                    <a:pt x="475081" y="470843"/>
                    <a:pt x="462126" y="460747"/>
                  </a:cubicBezTo>
                  <a:cubicBezTo>
                    <a:pt x="460032" y="459223"/>
                    <a:pt x="456222" y="458841"/>
                    <a:pt x="453364" y="459033"/>
                  </a:cubicBezTo>
                  <a:cubicBezTo>
                    <a:pt x="415835" y="462271"/>
                    <a:pt x="378686" y="460557"/>
                    <a:pt x="340774" y="458268"/>
                  </a:cubicBezTo>
                  <a:cubicBezTo>
                    <a:pt x="292579" y="455222"/>
                    <a:pt x="241901" y="464175"/>
                    <a:pt x="200182" y="496180"/>
                  </a:cubicBezTo>
                  <a:cubicBezTo>
                    <a:pt x="194085" y="500944"/>
                    <a:pt x="184941" y="503038"/>
                    <a:pt x="176939" y="504182"/>
                  </a:cubicBezTo>
                  <a:cubicBezTo>
                    <a:pt x="139219" y="509134"/>
                    <a:pt x="101308" y="512564"/>
                    <a:pt x="63587" y="518088"/>
                  </a:cubicBezTo>
                  <a:cubicBezTo>
                    <a:pt x="43012" y="521137"/>
                    <a:pt x="21486" y="523805"/>
                    <a:pt x="2817" y="532187"/>
                  </a:cubicBezTo>
                  <a:lnTo>
                    <a:pt x="0" y="533314"/>
                  </a:lnTo>
                  <a:close/>
                </a:path>
              </a:pathLst>
            </a:custGeom>
            <a:solidFill>
              <a:srgbClr val="FFFFF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7" name="Freeform: Shape 12">
              <a:extLst>
                <a:ext uri="{FF2B5EF4-FFF2-40B4-BE49-F238E27FC236}">
                  <a16:creationId xmlns:a16="http://schemas.microsoft.com/office/drawing/2014/main" id="{68D6A069-9380-4E59-A0DA-07053EE8E54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flipH="1">
              <a:off x="715166" y="2991642"/>
              <a:ext cx="6858001" cy="874716"/>
            </a:xfrm>
            <a:custGeom>
              <a:avLst/>
              <a:gdLst>
                <a:gd name="connsiteX0" fmla="*/ 0 w 6858001"/>
                <a:gd name="connsiteY0" fmla="*/ 533314 h 874716"/>
                <a:gd name="connsiteX1" fmla="*/ 0 w 6858001"/>
                <a:gd name="connsiteY1" fmla="*/ 69206 h 874716"/>
                <a:gd name="connsiteX2" fmla="*/ 21486 w 6858001"/>
                <a:gd name="connsiteY2" fmla="*/ 71924 h 874716"/>
                <a:gd name="connsiteX3" fmla="*/ 228948 w 6858001"/>
                <a:gd name="connsiteY3" fmla="*/ 88116 h 874716"/>
                <a:gd name="connsiteX4" fmla="*/ 313533 w 6858001"/>
                <a:gd name="connsiteY4" fmla="*/ 62779 h 874716"/>
                <a:gd name="connsiteX5" fmla="*/ 338870 w 6858001"/>
                <a:gd name="connsiteY5" fmla="*/ 62207 h 874716"/>
                <a:gd name="connsiteX6" fmla="*/ 395640 w 6858001"/>
                <a:gd name="connsiteY6" fmla="*/ 72114 h 874716"/>
                <a:gd name="connsiteX7" fmla="*/ 512802 w 6858001"/>
                <a:gd name="connsiteY7" fmla="*/ 65446 h 874716"/>
                <a:gd name="connsiteX8" fmla="*/ 556047 w 6858001"/>
                <a:gd name="connsiteY8" fmla="*/ 55349 h 874716"/>
                <a:gd name="connsiteX9" fmla="*/ 580050 w 6858001"/>
                <a:gd name="connsiteY9" fmla="*/ 48871 h 874716"/>
                <a:gd name="connsiteX10" fmla="*/ 703308 w 6858001"/>
                <a:gd name="connsiteY10" fmla="*/ 30964 h 874716"/>
                <a:gd name="connsiteX11" fmla="*/ 758174 w 6858001"/>
                <a:gd name="connsiteY11" fmla="*/ 11724 h 874716"/>
                <a:gd name="connsiteX12" fmla="*/ 773035 w 6858001"/>
                <a:gd name="connsiteY12" fmla="*/ 8866 h 874716"/>
                <a:gd name="connsiteX13" fmla="*/ 854379 w 6858001"/>
                <a:gd name="connsiteY13" fmla="*/ 16866 h 874716"/>
                <a:gd name="connsiteX14" fmla="*/ 915343 w 6858001"/>
                <a:gd name="connsiteY14" fmla="*/ 47919 h 874716"/>
                <a:gd name="connsiteX15" fmla="*/ 927155 w 6858001"/>
                <a:gd name="connsiteY15" fmla="*/ 58397 h 874716"/>
                <a:gd name="connsiteX16" fmla="*/ 1097087 w 6858001"/>
                <a:gd name="connsiteY16" fmla="*/ 54777 h 874716"/>
                <a:gd name="connsiteX17" fmla="*/ 1123185 w 6858001"/>
                <a:gd name="connsiteY17" fmla="*/ 50395 h 874716"/>
                <a:gd name="connsiteX18" fmla="*/ 1249302 w 6858001"/>
                <a:gd name="connsiteY18" fmla="*/ 68684 h 874716"/>
                <a:gd name="connsiteX19" fmla="*/ 1286069 w 6858001"/>
                <a:gd name="connsiteY19" fmla="*/ 72304 h 874716"/>
                <a:gd name="connsiteX20" fmla="*/ 1417899 w 6858001"/>
                <a:gd name="connsiteY20" fmla="*/ 88688 h 874716"/>
                <a:gd name="connsiteX21" fmla="*/ 1436568 w 6858001"/>
                <a:gd name="connsiteY21" fmla="*/ 73448 h 874716"/>
                <a:gd name="connsiteX22" fmla="*/ 1490292 w 6858001"/>
                <a:gd name="connsiteY22" fmla="*/ 35154 h 874716"/>
                <a:gd name="connsiteX23" fmla="*/ 1596213 w 6858001"/>
                <a:gd name="connsiteY23" fmla="*/ 1245 h 874716"/>
                <a:gd name="connsiteX24" fmla="*/ 1624980 w 6858001"/>
                <a:gd name="connsiteY24" fmla="*/ 3150 h 874716"/>
                <a:gd name="connsiteX25" fmla="*/ 1697753 w 6858001"/>
                <a:gd name="connsiteY25" fmla="*/ 59731 h 874716"/>
                <a:gd name="connsiteX26" fmla="*/ 1733188 w 6858001"/>
                <a:gd name="connsiteY26" fmla="*/ 82400 h 874716"/>
                <a:gd name="connsiteX27" fmla="*/ 1833775 w 6858001"/>
                <a:gd name="connsiteY27" fmla="*/ 124121 h 874716"/>
                <a:gd name="connsiteX28" fmla="*/ 1842158 w 6858001"/>
                <a:gd name="connsiteY28" fmla="*/ 131742 h 874716"/>
                <a:gd name="connsiteX29" fmla="*/ 1916454 w 6858001"/>
                <a:gd name="connsiteY29" fmla="*/ 222233 h 874716"/>
                <a:gd name="connsiteX30" fmla="*/ 1933219 w 6858001"/>
                <a:gd name="connsiteY30" fmla="*/ 237663 h 874716"/>
                <a:gd name="connsiteX31" fmla="*/ 1953413 w 6858001"/>
                <a:gd name="connsiteY31" fmla="*/ 261668 h 874716"/>
                <a:gd name="connsiteX32" fmla="*/ 2016469 w 6858001"/>
                <a:gd name="connsiteY32" fmla="*/ 308151 h 874716"/>
                <a:gd name="connsiteX33" fmla="*/ 2094578 w 6858001"/>
                <a:gd name="connsiteY33" fmla="*/ 323010 h 874716"/>
                <a:gd name="connsiteX34" fmla="*/ 2188879 w 6858001"/>
                <a:gd name="connsiteY34" fmla="*/ 345681 h 874716"/>
                <a:gd name="connsiteX35" fmla="*/ 2228314 w 6858001"/>
                <a:gd name="connsiteY35" fmla="*/ 360921 h 874716"/>
                <a:gd name="connsiteX36" fmla="*/ 2334044 w 6858001"/>
                <a:gd name="connsiteY36" fmla="*/ 389878 h 874716"/>
                <a:gd name="connsiteX37" fmla="*/ 2409485 w 6858001"/>
                <a:gd name="connsiteY37" fmla="*/ 414263 h 874716"/>
                <a:gd name="connsiteX38" fmla="*/ 2518264 w 6858001"/>
                <a:gd name="connsiteY38" fmla="*/ 428552 h 874716"/>
                <a:gd name="connsiteX39" fmla="*/ 2571034 w 6858001"/>
                <a:gd name="connsiteY39" fmla="*/ 429122 h 874716"/>
                <a:gd name="connsiteX40" fmla="*/ 2668001 w 6858001"/>
                <a:gd name="connsiteY40" fmla="*/ 502276 h 874716"/>
                <a:gd name="connsiteX41" fmla="*/ 2745348 w 6858001"/>
                <a:gd name="connsiteY41" fmla="*/ 550666 h 874716"/>
                <a:gd name="connsiteX42" fmla="*/ 2826694 w 6858001"/>
                <a:gd name="connsiteY42" fmla="*/ 527233 h 874716"/>
                <a:gd name="connsiteX43" fmla="*/ 2848793 w 6858001"/>
                <a:gd name="connsiteY43" fmla="*/ 505134 h 874716"/>
                <a:gd name="connsiteX44" fmla="*/ 2982148 w 6858001"/>
                <a:gd name="connsiteY44" fmla="*/ 484179 h 874716"/>
                <a:gd name="connsiteX45" fmla="*/ 3172654 w 6858001"/>
                <a:gd name="connsiteY45" fmla="*/ 483417 h 874716"/>
                <a:gd name="connsiteX46" fmla="*/ 3489467 w 6858001"/>
                <a:gd name="connsiteY46" fmla="*/ 435790 h 874716"/>
                <a:gd name="connsiteX47" fmla="*/ 3544713 w 6858001"/>
                <a:gd name="connsiteY47" fmla="*/ 413691 h 874716"/>
                <a:gd name="connsiteX48" fmla="*/ 3606817 w 6858001"/>
                <a:gd name="connsiteY48" fmla="*/ 408167 h 874716"/>
                <a:gd name="connsiteX49" fmla="*/ 3630632 w 6858001"/>
                <a:gd name="connsiteY49" fmla="*/ 421693 h 874716"/>
                <a:gd name="connsiteX50" fmla="*/ 3734837 w 6858001"/>
                <a:gd name="connsiteY50" fmla="*/ 441886 h 874716"/>
                <a:gd name="connsiteX51" fmla="*/ 3754652 w 6858001"/>
                <a:gd name="connsiteY51" fmla="*/ 442268 h 874716"/>
                <a:gd name="connsiteX52" fmla="*/ 3822472 w 6858001"/>
                <a:gd name="connsiteY52" fmla="*/ 433694 h 874716"/>
                <a:gd name="connsiteX53" fmla="*/ 3885338 w 6858001"/>
                <a:gd name="connsiteY53" fmla="*/ 428742 h 874716"/>
                <a:gd name="connsiteX54" fmla="*/ 4043839 w 6858001"/>
                <a:gd name="connsiteY54" fmla="*/ 444934 h 874716"/>
                <a:gd name="connsiteX55" fmla="*/ 4165383 w 6858001"/>
                <a:gd name="connsiteY55" fmla="*/ 441124 h 874716"/>
                <a:gd name="connsiteX56" fmla="*/ 4221391 w 6858001"/>
                <a:gd name="connsiteY56" fmla="*/ 444934 h 874716"/>
                <a:gd name="connsiteX57" fmla="*/ 4253014 w 6858001"/>
                <a:gd name="connsiteY57" fmla="*/ 450650 h 874716"/>
                <a:gd name="connsiteX58" fmla="*/ 4324645 w 6858001"/>
                <a:gd name="connsiteY58" fmla="*/ 490466 h 874716"/>
                <a:gd name="connsiteX59" fmla="*/ 4363890 w 6858001"/>
                <a:gd name="connsiteY59" fmla="*/ 499420 h 874716"/>
                <a:gd name="connsiteX60" fmla="*/ 4482004 w 6858001"/>
                <a:gd name="connsiteY60" fmla="*/ 498658 h 874716"/>
                <a:gd name="connsiteX61" fmla="*/ 4659174 w 6858001"/>
                <a:gd name="connsiteY61" fmla="*/ 438648 h 874716"/>
                <a:gd name="connsiteX62" fmla="*/ 4677655 w 6858001"/>
                <a:gd name="connsiteY62" fmla="*/ 430646 h 874716"/>
                <a:gd name="connsiteX63" fmla="*/ 4767764 w 6858001"/>
                <a:gd name="connsiteY63" fmla="*/ 420739 h 874716"/>
                <a:gd name="connsiteX64" fmla="*/ 4828916 w 6858001"/>
                <a:gd name="connsiteY64" fmla="*/ 434266 h 874716"/>
                <a:gd name="connsiteX65" fmla="*/ 4912168 w 6858001"/>
                <a:gd name="connsiteY65" fmla="*/ 462271 h 874716"/>
                <a:gd name="connsiteX66" fmla="*/ 4987037 w 6858001"/>
                <a:gd name="connsiteY66" fmla="*/ 485703 h 874716"/>
                <a:gd name="connsiteX67" fmla="*/ 5041521 w 6858001"/>
                <a:gd name="connsiteY67" fmla="*/ 512182 h 874716"/>
                <a:gd name="connsiteX68" fmla="*/ 5166113 w 6858001"/>
                <a:gd name="connsiteY68" fmla="*/ 531615 h 874716"/>
                <a:gd name="connsiteX69" fmla="*/ 5179067 w 6858001"/>
                <a:gd name="connsiteY69" fmla="*/ 534853 h 874716"/>
                <a:gd name="connsiteX70" fmla="*/ 5272796 w 6858001"/>
                <a:gd name="connsiteY70" fmla="*/ 511230 h 874716"/>
                <a:gd name="connsiteX71" fmla="*/ 5385384 w 6858001"/>
                <a:gd name="connsiteY71" fmla="*/ 487227 h 874716"/>
                <a:gd name="connsiteX72" fmla="*/ 5425582 w 6858001"/>
                <a:gd name="connsiteY72" fmla="*/ 495418 h 874716"/>
                <a:gd name="connsiteX73" fmla="*/ 5480637 w 6858001"/>
                <a:gd name="connsiteY73" fmla="*/ 507040 h 874716"/>
                <a:gd name="connsiteX74" fmla="*/ 5531693 w 6858001"/>
                <a:gd name="connsiteY74" fmla="*/ 500944 h 874716"/>
                <a:gd name="connsiteX75" fmla="*/ 5562746 w 6858001"/>
                <a:gd name="connsiteY75" fmla="*/ 500372 h 874716"/>
                <a:gd name="connsiteX76" fmla="*/ 5704483 w 6858001"/>
                <a:gd name="connsiteY76" fmla="*/ 571620 h 874716"/>
                <a:gd name="connsiteX77" fmla="*/ 5740488 w 6858001"/>
                <a:gd name="connsiteY77" fmla="*/ 577526 h 874716"/>
                <a:gd name="connsiteX78" fmla="*/ 5760873 w 6858001"/>
                <a:gd name="connsiteY78" fmla="*/ 586291 h 874716"/>
                <a:gd name="connsiteX79" fmla="*/ 5883751 w 6858001"/>
                <a:gd name="connsiteY79" fmla="*/ 674686 h 874716"/>
                <a:gd name="connsiteX80" fmla="*/ 5935949 w 6858001"/>
                <a:gd name="connsiteY80" fmla="*/ 692592 h 874716"/>
                <a:gd name="connsiteX81" fmla="*/ 5993291 w 6858001"/>
                <a:gd name="connsiteY81" fmla="*/ 688972 h 874716"/>
                <a:gd name="connsiteX82" fmla="*/ 6026440 w 6858001"/>
                <a:gd name="connsiteY82" fmla="*/ 682496 h 874716"/>
                <a:gd name="connsiteX83" fmla="*/ 6108738 w 6858001"/>
                <a:gd name="connsiteY83" fmla="*/ 626296 h 874716"/>
                <a:gd name="connsiteX84" fmla="*/ 6155602 w 6858001"/>
                <a:gd name="connsiteY84" fmla="*/ 628202 h 874716"/>
                <a:gd name="connsiteX85" fmla="*/ 6228756 w 6858001"/>
                <a:gd name="connsiteY85" fmla="*/ 666873 h 874716"/>
                <a:gd name="connsiteX86" fmla="*/ 6361539 w 6858001"/>
                <a:gd name="connsiteY86" fmla="*/ 684210 h 874716"/>
                <a:gd name="connsiteX87" fmla="*/ 6428979 w 6858001"/>
                <a:gd name="connsiteY87" fmla="*/ 630106 h 874716"/>
                <a:gd name="connsiteX88" fmla="*/ 6463840 w 6858001"/>
                <a:gd name="connsiteY88" fmla="*/ 578098 h 874716"/>
                <a:gd name="connsiteX89" fmla="*/ 6564620 w 6858001"/>
                <a:gd name="connsiteY89" fmla="*/ 517708 h 874716"/>
                <a:gd name="connsiteX90" fmla="*/ 6588625 w 6858001"/>
                <a:gd name="connsiteY90" fmla="*/ 540187 h 874716"/>
                <a:gd name="connsiteX91" fmla="*/ 6662541 w 6858001"/>
                <a:gd name="connsiteY91" fmla="*/ 549714 h 874716"/>
                <a:gd name="connsiteX92" fmla="*/ 6742552 w 6858001"/>
                <a:gd name="connsiteY92" fmla="*/ 548952 h 874716"/>
                <a:gd name="connsiteX93" fmla="*/ 6812063 w 6858001"/>
                <a:gd name="connsiteY93" fmla="*/ 568430 h 874716"/>
                <a:gd name="connsiteX94" fmla="*/ 6858001 w 6858001"/>
                <a:gd name="connsiteY94" fmla="*/ 562267 h 874716"/>
                <a:gd name="connsiteX95" fmla="*/ 6858001 w 6858001"/>
                <a:gd name="connsiteY95" fmla="*/ 734520 h 874716"/>
                <a:gd name="connsiteX96" fmla="*/ 6815516 w 6858001"/>
                <a:gd name="connsiteY96" fmla="*/ 744220 h 874716"/>
                <a:gd name="connsiteX97" fmla="*/ 6748458 w 6858001"/>
                <a:gd name="connsiteY97" fmla="*/ 763271 h 874716"/>
                <a:gd name="connsiteX98" fmla="*/ 6584812 w 6858001"/>
                <a:gd name="connsiteY98" fmla="*/ 784797 h 874716"/>
                <a:gd name="connsiteX99" fmla="*/ 6415833 w 6858001"/>
                <a:gd name="connsiteY99" fmla="*/ 805562 h 874716"/>
                <a:gd name="connsiteX100" fmla="*/ 6323058 w 6858001"/>
                <a:gd name="connsiteY100" fmla="*/ 812420 h 874716"/>
                <a:gd name="connsiteX101" fmla="*/ 6242093 w 6858001"/>
                <a:gd name="connsiteY101" fmla="*/ 823281 h 874716"/>
                <a:gd name="connsiteX102" fmla="*/ 6171605 w 6858001"/>
                <a:gd name="connsiteY102" fmla="*/ 830139 h 874716"/>
                <a:gd name="connsiteX103" fmla="*/ 6059397 w 6858001"/>
                <a:gd name="connsiteY103" fmla="*/ 844045 h 874716"/>
                <a:gd name="connsiteX104" fmla="*/ 6012723 w 6858001"/>
                <a:gd name="connsiteY104" fmla="*/ 847665 h 874716"/>
                <a:gd name="connsiteX105" fmla="*/ 5902610 w 6858001"/>
                <a:gd name="connsiteY105" fmla="*/ 847473 h 874716"/>
                <a:gd name="connsiteX106" fmla="*/ 5864318 w 6858001"/>
                <a:gd name="connsiteY106" fmla="*/ 845569 h 874716"/>
                <a:gd name="connsiteX107" fmla="*/ 5790592 w 6858001"/>
                <a:gd name="connsiteY107" fmla="*/ 821947 h 874716"/>
                <a:gd name="connsiteX108" fmla="*/ 5781830 w 6858001"/>
                <a:gd name="connsiteY108" fmla="*/ 820233 h 874716"/>
                <a:gd name="connsiteX109" fmla="*/ 5733440 w 6858001"/>
                <a:gd name="connsiteY109" fmla="*/ 810896 h 874716"/>
                <a:gd name="connsiteX110" fmla="*/ 5706959 w 6858001"/>
                <a:gd name="connsiteY110" fmla="*/ 807848 h 874716"/>
                <a:gd name="connsiteX111" fmla="*/ 5606372 w 6858001"/>
                <a:gd name="connsiteY111" fmla="*/ 788417 h 874716"/>
                <a:gd name="connsiteX112" fmla="*/ 5548460 w 6858001"/>
                <a:gd name="connsiteY112" fmla="*/ 779273 h 874716"/>
                <a:gd name="connsiteX113" fmla="*/ 5501594 w 6858001"/>
                <a:gd name="connsiteY113" fmla="*/ 780607 h 874716"/>
                <a:gd name="connsiteX114" fmla="*/ 5419295 w 6858001"/>
                <a:gd name="connsiteY114" fmla="*/ 782321 h 874716"/>
                <a:gd name="connsiteX115" fmla="*/ 5393005 w 6858001"/>
                <a:gd name="connsiteY115" fmla="*/ 786703 h 874716"/>
                <a:gd name="connsiteX116" fmla="*/ 5274129 w 6858001"/>
                <a:gd name="connsiteY116" fmla="*/ 774129 h 874716"/>
                <a:gd name="connsiteX117" fmla="*/ 5206308 w 6858001"/>
                <a:gd name="connsiteY117" fmla="*/ 773177 h 874716"/>
                <a:gd name="connsiteX118" fmla="*/ 5129916 w 6858001"/>
                <a:gd name="connsiteY118" fmla="*/ 757554 h 874716"/>
                <a:gd name="connsiteX119" fmla="*/ 5107627 w 6858001"/>
                <a:gd name="connsiteY119" fmla="*/ 758316 h 874716"/>
                <a:gd name="connsiteX120" fmla="*/ 5082670 w 6858001"/>
                <a:gd name="connsiteY120" fmla="*/ 759651 h 874716"/>
                <a:gd name="connsiteX121" fmla="*/ 5006086 w 6858001"/>
                <a:gd name="connsiteY121" fmla="*/ 760795 h 874716"/>
                <a:gd name="connsiteX122" fmla="*/ 4959602 w 6858001"/>
                <a:gd name="connsiteY122" fmla="*/ 766509 h 874716"/>
                <a:gd name="connsiteX123" fmla="*/ 4871019 w 6858001"/>
                <a:gd name="connsiteY123" fmla="*/ 763081 h 874716"/>
                <a:gd name="connsiteX124" fmla="*/ 4838250 w 6858001"/>
                <a:gd name="connsiteY124" fmla="*/ 768033 h 874716"/>
                <a:gd name="connsiteX125" fmla="*/ 4755381 w 6858001"/>
                <a:gd name="connsiteY125" fmla="*/ 768605 h 874716"/>
                <a:gd name="connsiteX126" fmla="*/ 4681083 w 6858001"/>
                <a:gd name="connsiteY126" fmla="*/ 765747 h 874716"/>
                <a:gd name="connsiteX127" fmla="*/ 4609452 w 6858001"/>
                <a:gd name="connsiteY127" fmla="*/ 767271 h 874716"/>
                <a:gd name="connsiteX128" fmla="*/ 4558207 w 6858001"/>
                <a:gd name="connsiteY128" fmla="*/ 773557 h 874716"/>
                <a:gd name="connsiteX129" fmla="*/ 4502579 w 6858001"/>
                <a:gd name="connsiteY129" fmla="*/ 777367 h 874716"/>
                <a:gd name="connsiteX130" fmla="*/ 4349222 w 6858001"/>
                <a:gd name="connsiteY130" fmla="*/ 800038 h 874716"/>
                <a:gd name="connsiteX131" fmla="*/ 4320837 w 6858001"/>
                <a:gd name="connsiteY131" fmla="*/ 794514 h 874716"/>
                <a:gd name="connsiteX132" fmla="*/ 4159667 w 6858001"/>
                <a:gd name="connsiteY132" fmla="*/ 789370 h 874716"/>
                <a:gd name="connsiteX133" fmla="*/ 4124614 w 6858001"/>
                <a:gd name="connsiteY133" fmla="*/ 789752 h 874716"/>
                <a:gd name="connsiteX134" fmla="*/ 4030503 w 6858001"/>
                <a:gd name="connsiteY134" fmla="*/ 767271 h 874716"/>
                <a:gd name="connsiteX135" fmla="*/ 3885338 w 6858001"/>
                <a:gd name="connsiteY135" fmla="*/ 802896 h 874716"/>
                <a:gd name="connsiteX136" fmla="*/ 3749506 w 6858001"/>
                <a:gd name="connsiteY136" fmla="*/ 847473 h 874716"/>
                <a:gd name="connsiteX137" fmla="*/ 3732361 w 6858001"/>
                <a:gd name="connsiteY137" fmla="*/ 853190 h 874716"/>
                <a:gd name="connsiteX138" fmla="*/ 3683591 w 6858001"/>
                <a:gd name="connsiteY138" fmla="*/ 862906 h 874716"/>
                <a:gd name="connsiteX139" fmla="*/ 3623201 w 6858001"/>
                <a:gd name="connsiteY139" fmla="*/ 866334 h 874716"/>
                <a:gd name="connsiteX140" fmla="*/ 3546617 w 6858001"/>
                <a:gd name="connsiteY140" fmla="*/ 874716 h 874716"/>
                <a:gd name="connsiteX141" fmla="*/ 3485275 w 6858001"/>
                <a:gd name="connsiteY141" fmla="*/ 864238 h 874716"/>
                <a:gd name="connsiteX142" fmla="*/ 3399546 w 6858001"/>
                <a:gd name="connsiteY142" fmla="*/ 848618 h 874716"/>
                <a:gd name="connsiteX143" fmla="*/ 3318771 w 6858001"/>
                <a:gd name="connsiteY143" fmla="*/ 833757 h 874716"/>
                <a:gd name="connsiteX144" fmla="*/ 3293244 w 6858001"/>
                <a:gd name="connsiteY144" fmla="*/ 851284 h 874716"/>
                <a:gd name="connsiteX145" fmla="*/ 3253809 w 6858001"/>
                <a:gd name="connsiteY145" fmla="*/ 866524 h 874716"/>
                <a:gd name="connsiteX146" fmla="*/ 3209993 w 6858001"/>
                <a:gd name="connsiteY146" fmla="*/ 848235 h 874716"/>
                <a:gd name="connsiteX147" fmla="*/ 3107500 w 6858001"/>
                <a:gd name="connsiteY147" fmla="*/ 810326 h 874716"/>
                <a:gd name="connsiteX148" fmla="*/ 3042728 w 6858001"/>
                <a:gd name="connsiteY148" fmla="*/ 808610 h 874716"/>
                <a:gd name="connsiteX149" fmla="*/ 2901943 w 6858001"/>
                <a:gd name="connsiteY149" fmla="*/ 792418 h 874716"/>
                <a:gd name="connsiteX150" fmla="*/ 2809930 w 6858001"/>
                <a:gd name="connsiteY150" fmla="*/ 769367 h 874716"/>
                <a:gd name="connsiteX151" fmla="*/ 2743826 w 6858001"/>
                <a:gd name="connsiteY151" fmla="*/ 743268 h 874716"/>
                <a:gd name="connsiteX152" fmla="*/ 2649143 w 6858001"/>
                <a:gd name="connsiteY152" fmla="*/ 709167 h 874716"/>
                <a:gd name="connsiteX153" fmla="*/ 2554079 w 6858001"/>
                <a:gd name="connsiteY153" fmla="*/ 691450 h 874716"/>
                <a:gd name="connsiteX154" fmla="*/ 2485307 w 6858001"/>
                <a:gd name="connsiteY154" fmla="*/ 669160 h 874716"/>
                <a:gd name="connsiteX155" fmla="*/ 2401292 w 6858001"/>
                <a:gd name="connsiteY155" fmla="*/ 653919 h 874716"/>
                <a:gd name="connsiteX156" fmla="*/ 2330806 w 6858001"/>
                <a:gd name="connsiteY156" fmla="*/ 653349 h 874716"/>
                <a:gd name="connsiteX157" fmla="*/ 2220312 w 6858001"/>
                <a:gd name="connsiteY157" fmla="*/ 656015 h 874716"/>
                <a:gd name="connsiteX158" fmla="*/ 2085054 w 6858001"/>
                <a:gd name="connsiteY158" fmla="*/ 609914 h 874716"/>
                <a:gd name="connsiteX159" fmla="*/ 2030378 w 6858001"/>
                <a:gd name="connsiteY159" fmla="*/ 599625 h 874716"/>
                <a:gd name="connsiteX160" fmla="*/ 1978940 w 6858001"/>
                <a:gd name="connsiteY160" fmla="*/ 594863 h 874716"/>
                <a:gd name="connsiteX161" fmla="*/ 1869780 w 6858001"/>
                <a:gd name="connsiteY161" fmla="*/ 564192 h 874716"/>
                <a:gd name="connsiteX162" fmla="*/ 1825393 w 6858001"/>
                <a:gd name="connsiteY162" fmla="*/ 554094 h 874716"/>
                <a:gd name="connsiteX163" fmla="*/ 1763287 w 6858001"/>
                <a:gd name="connsiteY163" fmla="*/ 554286 h 874716"/>
                <a:gd name="connsiteX164" fmla="*/ 1650317 w 6858001"/>
                <a:gd name="connsiteY164" fmla="*/ 540187 h 874716"/>
                <a:gd name="connsiteX165" fmla="*/ 1537537 w 6858001"/>
                <a:gd name="connsiteY165" fmla="*/ 499038 h 874716"/>
                <a:gd name="connsiteX166" fmla="*/ 1489720 w 6858001"/>
                <a:gd name="connsiteY166" fmla="*/ 503038 h 874716"/>
                <a:gd name="connsiteX167" fmla="*/ 1472575 w 6858001"/>
                <a:gd name="connsiteY167" fmla="*/ 502086 h 874716"/>
                <a:gd name="connsiteX168" fmla="*/ 1318456 w 6858001"/>
                <a:gd name="connsiteY168" fmla="*/ 479415 h 874716"/>
                <a:gd name="connsiteX169" fmla="*/ 1303024 w 6858001"/>
                <a:gd name="connsiteY169" fmla="*/ 476939 h 874716"/>
                <a:gd name="connsiteX170" fmla="*/ 1230633 w 6858001"/>
                <a:gd name="connsiteY170" fmla="*/ 456746 h 874716"/>
                <a:gd name="connsiteX171" fmla="*/ 1048125 w 6858001"/>
                <a:gd name="connsiteY171" fmla="*/ 444172 h 874716"/>
                <a:gd name="connsiteX172" fmla="*/ 1036887 w 6858001"/>
                <a:gd name="connsiteY172" fmla="*/ 442648 h 874716"/>
                <a:gd name="connsiteX173" fmla="*/ 975733 w 6858001"/>
                <a:gd name="connsiteY173" fmla="*/ 452744 h 874716"/>
                <a:gd name="connsiteX174" fmla="*/ 945444 w 6858001"/>
                <a:gd name="connsiteY174" fmla="*/ 467033 h 874716"/>
                <a:gd name="connsiteX175" fmla="*/ 898198 w 6858001"/>
                <a:gd name="connsiteY175" fmla="*/ 481893 h 874716"/>
                <a:gd name="connsiteX176" fmla="*/ 850189 w 6858001"/>
                <a:gd name="connsiteY176" fmla="*/ 487417 h 874716"/>
                <a:gd name="connsiteX177" fmla="*/ 769605 w 6858001"/>
                <a:gd name="connsiteY177" fmla="*/ 464937 h 874716"/>
                <a:gd name="connsiteX178" fmla="*/ 740268 w 6858001"/>
                <a:gd name="connsiteY178" fmla="*/ 462651 h 874716"/>
                <a:gd name="connsiteX179" fmla="*/ 674923 w 6858001"/>
                <a:gd name="connsiteY179" fmla="*/ 451792 h 874716"/>
                <a:gd name="connsiteX180" fmla="*/ 617772 w 6858001"/>
                <a:gd name="connsiteY180" fmla="*/ 452554 h 874716"/>
                <a:gd name="connsiteX181" fmla="*/ 571860 w 6858001"/>
                <a:gd name="connsiteY181" fmla="*/ 469891 h 874716"/>
                <a:gd name="connsiteX182" fmla="*/ 505182 w 6858001"/>
                <a:gd name="connsiteY182" fmla="*/ 473319 h 874716"/>
                <a:gd name="connsiteX183" fmla="*/ 462126 w 6858001"/>
                <a:gd name="connsiteY183" fmla="*/ 460747 h 874716"/>
                <a:gd name="connsiteX184" fmla="*/ 453364 w 6858001"/>
                <a:gd name="connsiteY184" fmla="*/ 459033 h 874716"/>
                <a:gd name="connsiteX185" fmla="*/ 340774 w 6858001"/>
                <a:gd name="connsiteY185" fmla="*/ 458268 h 874716"/>
                <a:gd name="connsiteX186" fmla="*/ 200182 w 6858001"/>
                <a:gd name="connsiteY186" fmla="*/ 496180 h 874716"/>
                <a:gd name="connsiteX187" fmla="*/ 176939 w 6858001"/>
                <a:gd name="connsiteY187" fmla="*/ 504182 h 874716"/>
                <a:gd name="connsiteX188" fmla="*/ 63587 w 6858001"/>
                <a:gd name="connsiteY188" fmla="*/ 518088 h 874716"/>
                <a:gd name="connsiteX189" fmla="*/ 2817 w 6858001"/>
                <a:gd name="connsiteY189" fmla="*/ 532187 h 874716"/>
                <a:gd name="connsiteX190" fmla="*/ 0 w 6858001"/>
                <a:gd name="connsiteY190" fmla="*/ 533314 h 87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Lst>
              <a:rect l="l" t="t" r="r" b="b"/>
              <a:pathLst>
                <a:path w="6858001" h="874716">
                  <a:moveTo>
                    <a:pt x="0" y="533314"/>
                  </a:moveTo>
                  <a:lnTo>
                    <a:pt x="0" y="69206"/>
                  </a:lnTo>
                  <a:lnTo>
                    <a:pt x="21486" y="71924"/>
                  </a:lnTo>
                  <a:cubicBezTo>
                    <a:pt x="92546" y="60493"/>
                    <a:pt x="159604" y="87354"/>
                    <a:pt x="228948" y="88116"/>
                  </a:cubicBezTo>
                  <a:cubicBezTo>
                    <a:pt x="260382" y="88496"/>
                    <a:pt x="291435" y="94592"/>
                    <a:pt x="313533" y="62779"/>
                  </a:cubicBezTo>
                  <a:cubicBezTo>
                    <a:pt x="316389" y="58587"/>
                    <a:pt x="330298" y="60873"/>
                    <a:pt x="338870" y="62207"/>
                  </a:cubicBezTo>
                  <a:cubicBezTo>
                    <a:pt x="357921" y="65066"/>
                    <a:pt x="376781" y="72304"/>
                    <a:pt x="395640" y="72114"/>
                  </a:cubicBezTo>
                  <a:cubicBezTo>
                    <a:pt x="434695" y="71924"/>
                    <a:pt x="473939" y="68876"/>
                    <a:pt x="512802" y="65446"/>
                  </a:cubicBezTo>
                  <a:cubicBezTo>
                    <a:pt x="527470" y="64112"/>
                    <a:pt x="541569" y="58969"/>
                    <a:pt x="556047" y="55349"/>
                  </a:cubicBezTo>
                  <a:cubicBezTo>
                    <a:pt x="564048" y="53253"/>
                    <a:pt x="572622" y="47729"/>
                    <a:pt x="580050" y="48871"/>
                  </a:cubicBezTo>
                  <a:cubicBezTo>
                    <a:pt x="623106" y="55539"/>
                    <a:pt x="662541" y="39157"/>
                    <a:pt x="703308" y="30964"/>
                  </a:cubicBezTo>
                  <a:cubicBezTo>
                    <a:pt x="722169" y="27154"/>
                    <a:pt x="739886" y="18010"/>
                    <a:pt x="758174" y="11724"/>
                  </a:cubicBezTo>
                  <a:cubicBezTo>
                    <a:pt x="762936" y="10008"/>
                    <a:pt x="768271" y="8484"/>
                    <a:pt x="773035" y="8866"/>
                  </a:cubicBezTo>
                  <a:cubicBezTo>
                    <a:pt x="800276" y="11152"/>
                    <a:pt x="827329" y="14390"/>
                    <a:pt x="854379" y="16866"/>
                  </a:cubicBezTo>
                  <a:cubicBezTo>
                    <a:pt x="878956" y="19152"/>
                    <a:pt x="903722" y="19914"/>
                    <a:pt x="915343" y="47919"/>
                  </a:cubicBezTo>
                  <a:cubicBezTo>
                    <a:pt x="917059" y="52301"/>
                    <a:pt x="922773" y="55539"/>
                    <a:pt x="927155" y="58397"/>
                  </a:cubicBezTo>
                  <a:cubicBezTo>
                    <a:pt x="994785" y="102405"/>
                    <a:pt x="1030980" y="101261"/>
                    <a:pt x="1097087" y="54777"/>
                  </a:cubicBezTo>
                  <a:cubicBezTo>
                    <a:pt x="1103945" y="50015"/>
                    <a:pt x="1118613" y="46585"/>
                    <a:pt x="1123185" y="50395"/>
                  </a:cubicBezTo>
                  <a:cubicBezTo>
                    <a:pt x="1162049" y="82020"/>
                    <a:pt x="1204532" y="78590"/>
                    <a:pt x="1249302" y="68684"/>
                  </a:cubicBezTo>
                  <a:cubicBezTo>
                    <a:pt x="1260922" y="66018"/>
                    <a:pt x="1277307" y="66018"/>
                    <a:pt x="1286069" y="72304"/>
                  </a:cubicBezTo>
                  <a:cubicBezTo>
                    <a:pt x="1327790" y="101451"/>
                    <a:pt x="1372560" y="97261"/>
                    <a:pt x="1417899" y="88688"/>
                  </a:cubicBezTo>
                  <a:cubicBezTo>
                    <a:pt x="1424948" y="87354"/>
                    <a:pt x="1433522" y="80114"/>
                    <a:pt x="1436568" y="73448"/>
                  </a:cubicBezTo>
                  <a:cubicBezTo>
                    <a:pt x="1447428" y="49825"/>
                    <a:pt x="1467813" y="41823"/>
                    <a:pt x="1490292" y="35154"/>
                  </a:cubicBezTo>
                  <a:cubicBezTo>
                    <a:pt x="1525727" y="24296"/>
                    <a:pt x="1560588" y="11532"/>
                    <a:pt x="1596213" y="1245"/>
                  </a:cubicBezTo>
                  <a:cubicBezTo>
                    <a:pt x="1604978" y="-1231"/>
                    <a:pt x="1615836" y="293"/>
                    <a:pt x="1624980" y="3150"/>
                  </a:cubicBezTo>
                  <a:cubicBezTo>
                    <a:pt x="1656223" y="12866"/>
                    <a:pt x="1676036" y="37251"/>
                    <a:pt x="1697753" y="59731"/>
                  </a:cubicBezTo>
                  <a:cubicBezTo>
                    <a:pt x="1707279" y="69638"/>
                    <a:pt x="1720423" y="76686"/>
                    <a:pt x="1733188" y="82400"/>
                  </a:cubicBezTo>
                  <a:cubicBezTo>
                    <a:pt x="1766335" y="97071"/>
                    <a:pt x="1800246" y="110215"/>
                    <a:pt x="1833775" y="124121"/>
                  </a:cubicBezTo>
                  <a:cubicBezTo>
                    <a:pt x="1837013" y="125455"/>
                    <a:pt x="1839679" y="128884"/>
                    <a:pt x="1842158" y="131742"/>
                  </a:cubicBezTo>
                  <a:cubicBezTo>
                    <a:pt x="1866922" y="161843"/>
                    <a:pt x="1891497" y="192132"/>
                    <a:pt x="1916454" y="222233"/>
                  </a:cubicBezTo>
                  <a:cubicBezTo>
                    <a:pt x="1921216" y="227947"/>
                    <a:pt x="1928076" y="232139"/>
                    <a:pt x="1933219" y="237663"/>
                  </a:cubicBezTo>
                  <a:cubicBezTo>
                    <a:pt x="1940459" y="245283"/>
                    <a:pt x="1949603" y="252524"/>
                    <a:pt x="1953413" y="261668"/>
                  </a:cubicBezTo>
                  <a:cubicBezTo>
                    <a:pt x="1965224" y="290433"/>
                    <a:pt x="1987894" y="302817"/>
                    <a:pt x="2016469" y="308151"/>
                  </a:cubicBezTo>
                  <a:cubicBezTo>
                    <a:pt x="2042570" y="313104"/>
                    <a:pt x="2068669" y="317296"/>
                    <a:pt x="2094578" y="323010"/>
                  </a:cubicBezTo>
                  <a:cubicBezTo>
                    <a:pt x="2126201" y="329868"/>
                    <a:pt x="2157636" y="337298"/>
                    <a:pt x="2188879" y="345681"/>
                  </a:cubicBezTo>
                  <a:cubicBezTo>
                    <a:pt x="2202404" y="349301"/>
                    <a:pt x="2216692" y="353491"/>
                    <a:pt x="2228314" y="360921"/>
                  </a:cubicBezTo>
                  <a:cubicBezTo>
                    <a:pt x="2260890" y="381496"/>
                    <a:pt x="2295753" y="395402"/>
                    <a:pt x="2334044" y="389878"/>
                  </a:cubicBezTo>
                  <a:cubicBezTo>
                    <a:pt x="2364715" y="385496"/>
                    <a:pt x="2390434" y="396736"/>
                    <a:pt x="2409485" y="414263"/>
                  </a:cubicBezTo>
                  <a:cubicBezTo>
                    <a:pt x="2444158" y="446078"/>
                    <a:pt x="2481305" y="438838"/>
                    <a:pt x="2518264" y="428552"/>
                  </a:cubicBezTo>
                  <a:cubicBezTo>
                    <a:pt x="2537315" y="423217"/>
                    <a:pt x="2552935" y="423979"/>
                    <a:pt x="2571034" y="429122"/>
                  </a:cubicBezTo>
                  <a:cubicBezTo>
                    <a:pt x="2612945" y="441124"/>
                    <a:pt x="2640950" y="473701"/>
                    <a:pt x="2668001" y="502276"/>
                  </a:cubicBezTo>
                  <a:cubicBezTo>
                    <a:pt x="2691054" y="526661"/>
                    <a:pt x="2716963" y="540377"/>
                    <a:pt x="2745348" y="550666"/>
                  </a:cubicBezTo>
                  <a:cubicBezTo>
                    <a:pt x="2781163" y="563810"/>
                    <a:pt x="2809548" y="558858"/>
                    <a:pt x="2826694" y="527233"/>
                  </a:cubicBezTo>
                  <a:cubicBezTo>
                    <a:pt x="2831457" y="518278"/>
                    <a:pt x="2839839" y="507800"/>
                    <a:pt x="2848793" y="505134"/>
                  </a:cubicBezTo>
                  <a:cubicBezTo>
                    <a:pt x="2892037" y="491800"/>
                    <a:pt x="2935854" y="472367"/>
                    <a:pt x="2982148" y="484179"/>
                  </a:cubicBezTo>
                  <a:cubicBezTo>
                    <a:pt x="3046158" y="500372"/>
                    <a:pt x="3108644" y="499420"/>
                    <a:pt x="3172654" y="483417"/>
                  </a:cubicBezTo>
                  <a:cubicBezTo>
                    <a:pt x="3276480" y="457508"/>
                    <a:pt x="3380305" y="430076"/>
                    <a:pt x="3489467" y="435790"/>
                  </a:cubicBezTo>
                  <a:cubicBezTo>
                    <a:pt x="3507563" y="436742"/>
                    <a:pt x="3529090" y="425121"/>
                    <a:pt x="3544713" y="413691"/>
                  </a:cubicBezTo>
                  <a:cubicBezTo>
                    <a:pt x="3574622" y="391974"/>
                    <a:pt x="3573288" y="390258"/>
                    <a:pt x="3606817" y="408167"/>
                  </a:cubicBezTo>
                  <a:cubicBezTo>
                    <a:pt x="3614819" y="412549"/>
                    <a:pt x="3624725" y="415215"/>
                    <a:pt x="3630632" y="421693"/>
                  </a:cubicBezTo>
                  <a:cubicBezTo>
                    <a:pt x="3660731" y="454650"/>
                    <a:pt x="3697880" y="446648"/>
                    <a:pt x="3734837" y="441886"/>
                  </a:cubicBezTo>
                  <a:cubicBezTo>
                    <a:pt x="3741315" y="440934"/>
                    <a:pt x="3749125" y="439600"/>
                    <a:pt x="3754652" y="442268"/>
                  </a:cubicBezTo>
                  <a:cubicBezTo>
                    <a:pt x="3779607" y="454268"/>
                    <a:pt x="3800753" y="450078"/>
                    <a:pt x="3822472" y="433694"/>
                  </a:cubicBezTo>
                  <a:cubicBezTo>
                    <a:pt x="3841331" y="419597"/>
                    <a:pt x="3863049" y="411215"/>
                    <a:pt x="3885338" y="428742"/>
                  </a:cubicBezTo>
                  <a:cubicBezTo>
                    <a:pt x="3934870" y="467605"/>
                    <a:pt x="3987829" y="469509"/>
                    <a:pt x="4043839" y="444934"/>
                  </a:cubicBezTo>
                  <a:cubicBezTo>
                    <a:pt x="4083845" y="427407"/>
                    <a:pt x="4123280" y="423407"/>
                    <a:pt x="4165383" y="441124"/>
                  </a:cubicBezTo>
                  <a:cubicBezTo>
                    <a:pt x="4181576" y="447982"/>
                    <a:pt x="4202531" y="443410"/>
                    <a:pt x="4221391" y="444934"/>
                  </a:cubicBezTo>
                  <a:cubicBezTo>
                    <a:pt x="4232060" y="445696"/>
                    <a:pt x="4243872" y="445886"/>
                    <a:pt x="4253014" y="450650"/>
                  </a:cubicBezTo>
                  <a:cubicBezTo>
                    <a:pt x="4277401" y="462843"/>
                    <a:pt x="4300070" y="478463"/>
                    <a:pt x="4324645" y="490466"/>
                  </a:cubicBezTo>
                  <a:cubicBezTo>
                    <a:pt x="4336457" y="496180"/>
                    <a:pt x="4350554" y="499228"/>
                    <a:pt x="4363890" y="499420"/>
                  </a:cubicBezTo>
                  <a:cubicBezTo>
                    <a:pt x="4403325" y="500372"/>
                    <a:pt x="4442761" y="500372"/>
                    <a:pt x="4482004" y="498658"/>
                  </a:cubicBezTo>
                  <a:cubicBezTo>
                    <a:pt x="4546776" y="495990"/>
                    <a:pt x="4612500" y="495418"/>
                    <a:pt x="4659174" y="438648"/>
                  </a:cubicBezTo>
                  <a:cubicBezTo>
                    <a:pt x="4662986" y="434076"/>
                    <a:pt x="4671176" y="431408"/>
                    <a:pt x="4677655" y="430646"/>
                  </a:cubicBezTo>
                  <a:cubicBezTo>
                    <a:pt x="4707564" y="427027"/>
                    <a:pt x="4738235" y="426645"/>
                    <a:pt x="4767764" y="420739"/>
                  </a:cubicBezTo>
                  <a:cubicBezTo>
                    <a:pt x="4791386" y="415977"/>
                    <a:pt x="4811009" y="417501"/>
                    <a:pt x="4828916" y="434266"/>
                  </a:cubicBezTo>
                  <a:cubicBezTo>
                    <a:pt x="4852348" y="456364"/>
                    <a:pt x="4880925" y="469319"/>
                    <a:pt x="4912168" y="462271"/>
                  </a:cubicBezTo>
                  <a:cubicBezTo>
                    <a:pt x="4943409" y="455412"/>
                    <a:pt x="4963984" y="470271"/>
                    <a:pt x="4987037" y="485703"/>
                  </a:cubicBezTo>
                  <a:cubicBezTo>
                    <a:pt x="5003801" y="496942"/>
                    <a:pt x="5022852" y="511040"/>
                    <a:pt x="5041521" y="512182"/>
                  </a:cubicBezTo>
                  <a:cubicBezTo>
                    <a:pt x="5083814" y="514658"/>
                    <a:pt x="5120201" y="553904"/>
                    <a:pt x="5166113" y="531615"/>
                  </a:cubicBezTo>
                  <a:cubicBezTo>
                    <a:pt x="5169161" y="530091"/>
                    <a:pt x="5174685" y="533901"/>
                    <a:pt x="5179067" y="534853"/>
                  </a:cubicBezTo>
                  <a:cubicBezTo>
                    <a:pt x="5214121" y="542093"/>
                    <a:pt x="5247078" y="535043"/>
                    <a:pt x="5272796" y="511230"/>
                  </a:cubicBezTo>
                  <a:cubicBezTo>
                    <a:pt x="5306516" y="480177"/>
                    <a:pt x="5343855" y="477129"/>
                    <a:pt x="5385384" y="487227"/>
                  </a:cubicBezTo>
                  <a:cubicBezTo>
                    <a:pt x="5398721" y="490466"/>
                    <a:pt x="5412057" y="492752"/>
                    <a:pt x="5425582" y="495418"/>
                  </a:cubicBezTo>
                  <a:cubicBezTo>
                    <a:pt x="5443870" y="499228"/>
                    <a:pt x="5462351" y="503230"/>
                    <a:pt x="5480637" y="507040"/>
                  </a:cubicBezTo>
                  <a:cubicBezTo>
                    <a:pt x="5498356" y="510850"/>
                    <a:pt x="5517979" y="517326"/>
                    <a:pt x="5531693" y="500944"/>
                  </a:cubicBezTo>
                  <a:cubicBezTo>
                    <a:pt x="5543506" y="486845"/>
                    <a:pt x="5551888" y="488179"/>
                    <a:pt x="5562746" y="500372"/>
                  </a:cubicBezTo>
                  <a:cubicBezTo>
                    <a:pt x="5600467" y="543045"/>
                    <a:pt x="5646189" y="569716"/>
                    <a:pt x="5704483" y="571620"/>
                  </a:cubicBezTo>
                  <a:cubicBezTo>
                    <a:pt x="5716485" y="572002"/>
                    <a:pt x="5728678" y="574668"/>
                    <a:pt x="5740488" y="577526"/>
                  </a:cubicBezTo>
                  <a:cubicBezTo>
                    <a:pt x="5747728" y="579241"/>
                    <a:pt x="5756493" y="581147"/>
                    <a:pt x="5760873" y="586291"/>
                  </a:cubicBezTo>
                  <a:cubicBezTo>
                    <a:pt x="5794974" y="625534"/>
                    <a:pt x="5837457" y="652777"/>
                    <a:pt x="5883751" y="674686"/>
                  </a:cubicBezTo>
                  <a:cubicBezTo>
                    <a:pt x="5900323" y="682496"/>
                    <a:pt x="5918042" y="690306"/>
                    <a:pt x="5935949" y="692592"/>
                  </a:cubicBezTo>
                  <a:cubicBezTo>
                    <a:pt x="5954617" y="694878"/>
                    <a:pt x="5974240" y="691068"/>
                    <a:pt x="5993291" y="688972"/>
                  </a:cubicBezTo>
                  <a:cubicBezTo>
                    <a:pt x="6004531" y="687830"/>
                    <a:pt x="6017485" y="688020"/>
                    <a:pt x="6026440" y="682496"/>
                  </a:cubicBezTo>
                  <a:cubicBezTo>
                    <a:pt x="6054825" y="665159"/>
                    <a:pt x="6082258" y="646491"/>
                    <a:pt x="6108738" y="626296"/>
                  </a:cubicBezTo>
                  <a:cubicBezTo>
                    <a:pt x="6131409" y="608960"/>
                    <a:pt x="6135981" y="606483"/>
                    <a:pt x="6155602" y="628202"/>
                  </a:cubicBezTo>
                  <a:cubicBezTo>
                    <a:pt x="6175797" y="650491"/>
                    <a:pt x="6200944" y="662111"/>
                    <a:pt x="6228756" y="666873"/>
                  </a:cubicBezTo>
                  <a:cubicBezTo>
                    <a:pt x="6272764" y="674304"/>
                    <a:pt x="6317151" y="680590"/>
                    <a:pt x="6361539" y="684210"/>
                  </a:cubicBezTo>
                  <a:cubicBezTo>
                    <a:pt x="6401736" y="687448"/>
                    <a:pt x="6420977" y="669922"/>
                    <a:pt x="6428979" y="630106"/>
                  </a:cubicBezTo>
                  <a:cubicBezTo>
                    <a:pt x="6433551" y="608007"/>
                    <a:pt x="6439458" y="584003"/>
                    <a:pt x="6463840" y="578098"/>
                  </a:cubicBezTo>
                  <a:cubicBezTo>
                    <a:pt x="6503658" y="568572"/>
                    <a:pt x="6544997" y="564382"/>
                    <a:pt x="6564620" y="517708"/>
                  </a:cubicBezTo>
                  <a:cubicBezTo>
                    <a:pt x="6575478" y="527995"/>
                    <a:pt x="6582146" y="534091"/>
                    <a:pt x="6588625" y="540187"/>
                  </a:cubicBezTo>
                  <a:cubicBezTo>
                    <a:pt x="6606531" y="557142"/>
                    <a:pt x="6643678" y="564382"/>
                    <a:pt x="6662541" y="549714"/>
                  </a:cubicBezTo>
                  <a:cubicBezTo>
                    <a:pt x="6690354" y="528377"/>
                    <a:pt x="6715883" y="532377"/>
                    <a:pt x="6742552" y="548952"/>
                  </a:cubicBezTo>
                  <a:cubicBezTo>
                    <a:pt x="6764841" y="562668"/>
                    <a:pt x="6788417" y="567954"/>
                    <a:pt x="6812063" y="568430"/>
                  </a:cubicBezTo>
                  <a:lnTo>
                    <a:pt x="6858001" y="562267"/>
                  </a:lnTo>
                  <a:lnTo>
                    <a:pt x="6858001" y="734520"/>
                  </a:lnTo>
                  <a:lnTo>
                    <a:pt x="6815516" y="744220"/>
                  </a:lnTo>
                  <a:cubicBezTo>
                    <a:pt x="6793035" y="749744"/>
                    <a:pt x="6771319" y="759651"/>
                    <a:pt x="6748458" y="763271"/>
                  </a:cubicBezTo>
                  <a:cubicBezTo>
                    <a:pt x="6694164" y="771843"/>
                    <a:pt x="6639488" y="777939"/>
                    <a:pt x="6584812" y="784797"/>
                  </a:cubicBezTo>
                  <a:cubicBezTo>
                    <a:pt x="6528424" y="791846"/>
                    <a:pt x="6472225" y="799276"/>
                    <a:pt x="6415833" y="805562"/>
                  </a:cubicBezTo>
                  <a:cubicBezTo>
                    <a:pt x="6384972" y="808802"/>
                    <a:pt x="6353919" y="809372"/>
                    <a:pt x="6323058" y="812420"/>
                  </a:cubicBezTo>
                  <a:cubicBezTo>
                    <a:pt x="6296005" y="815088"/>
                    <a:pt x="6269144" y="820041"/>
                    <a:pt x="6242093" y="823281"/>
                  </a:cubicBezTo>
                  <a:cubicBezTo>
                    <a:pt x="6218660" y="825947"/>
                    <a:pt x="6195037" y="827471"/>
                    <a:pt x="6171605" y="830139"/>
                  </a:cubicBezTo>
                  <a:cubicBezTo>
                    <a:pt x="6134075" y="834519"/>
                    <a:pt x="6096736" y="839473"/>
                    <a:pt x="6059397" y="844045"/>
                  </a:cubicBezTo>
                  <a:cubicBezTo>
                    <a:pt x="6043776" y="845759"/>
                    <a:pt x="6027392" y="850522"/>
                    <a:pt x="6012723" y="847665"/>
                  </a:cubicBezTo>
                  <a:cubicBezTo>
                    <a:pt x="5975764" y="840425"/>
                    <a:pt x="5939377" y="842521"/>
                    <a:pt x="5902610" y="847473"/>
                  </a:cubicBezTo>
                  <a:cubicBezTo>
                    <a:pt x="5890037" y="849190"/>
                    <a:pt x="5876511" y="848808"/>
                    <a:pt x="5864318" y="845569"/>
                  </a:cubicBezTo>
                  <a:cubicBezTo>
                    <a:pt x="5839361" y="839091"/>
                    <a:pt x="5815169" y="829947"/>
                    <a:pt x="5790592" y="821947"/>
                  </a:cubicBezTo>
                  <a:cubicBezTo>
                    <a:pt x="5787924" y="820995"/>
                    <a:pt x="5784686" y="820803"/>
                    <a:pt x="5781830" y="820233"/>
                  </a:cubicBezTo>
                  <a:cubicBezTo>
                    <a:pt x="5765635" y="816992"/>
                    <a:pt x="5749634" y="813754"/>
                    <a:pt x="5733440" y="810896"/>
                  </a:cubicBezTo>
                  <a:cubicBezTo>
                    <a:pt x="5724678" y="809372"/>
                    <a:pt x="5715723" y="809182"/>
                    <a:pt x="5706959" y="807848"/>
                  </a:cubicBezTo>
                  <a:cubicBezTo>
                    <a:pt x="5673050" y="802514"/>
                    <a:pt x="5635711" y="811468"/>
                    <a:pt x="5606372" y="788417"/>
                  </a:cubicBezTo>
                  <a:cubicBezTo>
                    <a:pt x="5587321" y="773557"/>
                    <a:pt x="5568842" y="776987"/>
                    <a:pt x="5548460" y="779273"/>
                  </a:cubicBezTo>
                  <a:cubicBezTo>
                    <a:pt x="5533027" y="780987"/>
                    <a:pt x="5517215" y="780415"/>
                    <a:pt x="5501594" y="780607"/>
                  </a:cubicBezTo>
                  <a:cubicBezTo>
                    <a:pt x="5474161" y="781177"/>
                    <a:pt x="5446728" y="781369"/>
                    <a:pt x="5419295" y="782321"/>
                  </a:cubicBezTo>
                  <a:cubicBezTo>
                    <a:pt x="5410531" y="782701"/>
                    <a:pt x="5401579" y="787465"/>
                    <a:pt x="5393005" y="786703"/>
                  </a:cubicBezTo>
                  <a:cubicBezTo>
                    <a:pt x="5353379" y="783083"/>
                    <a:pt x="5313754" y="777367"/>
                    <a:pt x="5274129" y="774129"/>
                  </a:cubicBezTo>
                  <a:cubicBezTo>
                    <a:pt x="5251650" y="772225"/>
                    <a:pt x="5228597" y="775843"/>
                    <a:pt x="5206308" y="773177"/>
                  </a:cubicBezTo>
                  <a:cubicBezTo>
                    <a:pt x="5180591" y="770129"/>
                    <a:pt x="5155445" y="762319"/>
                    <a:pt x="5129916" y="757554"/>
                  </a:cubicBezTo>
                  <a:cubicBezTo>
                    <a:pt x="5122867" y="756222"/>
                    <a:pt x="5115057" y="757936"/>
                    <a:pt x="5107627" y="758316"/>
                  </a:cubicBezTo>
                  <a:cubicBezTo>
                    <a:pt x="5099245" y="758699"/>
                    <a:pt x="5091052" y="759461"/>
                    <a:pt x="5082670" y="759651"/>
                  </a:cubicBezTo>
                  <a:cubicBezTo>
                    <a:pt x="5057141" y="760033"/>
                    <a:pt x="5031614" y="759461"/>
                    <a:pt x="5006086" y="760795"/>
                  </a:cubicBezTo>
                  <a:cubicBezTo>
                    <a:pt x="4990465" y="761557"/>
                    <a:pt x="4974082" y="769367"/>
                    <a:pt x="4959602" y="766509"/>
                  </a:cubicBezTo>
                  <a:cubicBezTo>
                    <a:pt x="4930075" y="760985"/>
                    <a:pt x="4900546" y="773367"/>
                    <a:pt x="4871019" y="763081"/>
                  </a:cubicBezTo>
                  <a:cubicBezTo>
                    <a:pt x="4861873" y="760033"/>
                    <a:pt x="4849300" y="767653"/>
                    <a:pt x="4838250" y="768033"/>
                  </a:cubicBezTo>
                  <a:cubicBezTo>
                    <a:pt x="4810627" y="768985"/>
                    <a:pt x="4783004" y="768795"/>
                    <a:pt x="4755381" y="768605"/>
                  </a:cubicBezTo>
                  <a:cubicBezTo>
                    <a:pt x="4730614" y="768415"/>
                    <a:pt x="4704895" y="771081"/>
                    <a:pt x="4681083" y="765747"/>
                  </a:cubicBezTo>
                  <a:cubicBezTo>
                    <a:pt x="4656126" y="760033"/>
                    <a:pt x="4633647" y="760795"/>
                    <a:pt x="4609452" y="767271"/>
                  </a:cubicBezTo>
                  <a:cubicBezTo>
                    <a:pt x="4592878" y="771653"/>
                    <a:pt x="4575351" y="772225"/>
                    <a:pt x="4558207" y="773557"/>
                  </a:cubicBezTo>
                  <a:cubicBezTo>
                    <a:pt x="4539728" y="775081"/>
                    <a:pt x="4519343" y="771081"/>
                    <a:pt x="4502579" y="777367"/>
                  </a:cubicBezTo>
                  <a:cubicBezTo>
                    <a:pt x="4452665" y="796038"/>
                    <a:pt x="4401419" y="800038"/>
                    <a:pt x="4349222" y="800038"/>
                  </a:cubicBezTo>
                  <a:cubicBezTo>
                    <a:pt x="4339695" y="800038"/>
                    <a:pt x="4329979" y="797372"/>
                    <a:pt x="4320837" y="794514"/>
                  </a:cubicBezTo>
                  <a:cubicBezTo>
                    <a:pt x="4267493" y="777367"/>
                    <a:pt x="4213961" y="778891"/>
                    <a:pt x="4159667" y="789370"/>
                  </a:cubicBezTo>
                  <a:cubicBezTo>
                    <a:pt x="4148427" y="791656"/>
                    <a:pt x="4135854" y="792038"/>
                    <a:pt x="4124614" y="789752"/>
                  </a:cubicBezTo>
                  <a:cubicBezTo>
                    <a:pt x="4092989" y="783083"/>
                    <a:pt x="4062318" y="772033"/>
                    <a:pt x="4030503" y="767271"/>
                  </a:cubicBezTo>
                  <a:cubicBezTo>
                    <a:pt x="3977925" y="759461"/>
                    <a:pt x="3932394" y="785749"/>
                    <a:pt x="3885338" y="802896"/>
                  </a:cubicBezTo>
                  <a:cubicBezTo>
                    <a:pt x="3840569" y="819089"/>
                    <a:pt x="3802467" y="855666"/>
                    <a:pt x="3749506" y="847473"/>
                  </a:cubicBezTo>
                  <a:cubicBezTo>
                    <a:pt x="3744173" y="846711"/>
                    <a:pt x="3738267" y="851856"/>
                    <a:pt x="3732361" y="853190"/>
                  </a:cubicBezTo>
                  <a:cubicBezTo>
                    <a:pt x="3716168" y="856810"/>
                    <a:pt x="3699976" y="861190"/>
                    <a:pt x="3683591" y="862906"/>
                  </a:cubicBezTo>
                  <a:cubicBezTo>
                    <a:pt x="3663589" y="865192"/>
                    <a:pt x="3643204" y="864430"/>
                    <a:pt x="3623201" y="866334"/>
                  </a:cubicBezTo>
                  <a:cubicBezTo>
                    <a:pt x="3597482" y="868620"/>
                    <a:pt x="3572146" y="874716"/>
                    <a:pt x="3546617" y="874716"/>
                  </a:cubicBezTo>
                  <a:cubicBezTo>
                    <a:pt x="3526042" y="874716"/>
                    <a:pt x="3505657" y="867668"/>
                    <a:pt x="3485275" y="864238"/>
                  </a:cubicBezTo>
                  <a:cubicBezTo>
                    <a:pt x="3456508" y="859476"/>
                    <a:pt x="3424883" y="860810"/>
                    <a:pt x="3399546" y="848618"/>
                  </a:cubicBezTo>
                  <a:cubicBezTo>
                    <a:pt x="3372495" y="835663"/>
                    <a:pt x="3346776" y="829757"/>
                    <a:pt x="3318771" y="833757"/>
                  </a:cubicBezTo>
                  <a:cubicBezTo>
                    <a:pt x="3309437" y="835091"/>
                    <a:pt x="3297434" y="843093"/>
                    <a:pt x="3293244" y="851284"/>
                  </a:cubicBezTo>
                  <a:cubicBezTo>
                    <a:pt x="3283908" y="869572"/>
                    <a:pt x="3271145" y="872812"/>
                    <a:pt x="3253809" y="866524"/>
                  </a:cubicBezTo>
                  <a:cubicBezTo>
                    <a:pt x="3238758" y="861190"/>
                    <a:pt x="3220280" y="858524"/>
                    <a:pt x="3209993" y="848235"/>
                  </a:cubicBezTo>
                  <a:cubicBezTo>
                    <a:pt x="3180844" y="819089"/>
                    <a:pt x="3143695" y="818136"/>
                    <a:pt x="3107500" y="810326"/>
                  </a:cubicBezTo>
                  <a:cubicBezTo>
                    <a:pt x="3085403" y="805562"/>
                    <a:pt x="3064827" y="805372"/>
                    <a:pt x="3042728" y="808610"/>
                  </a:cubicBezTo>
                  <a:cubicBezTo>
                    <a:pt x="2994722" y="815850"/>
                    <a:pt x="2948047" y="805562"/>
                    <a:pt x="2901943" y="792418"/>
                  </a:cubicBezTo>
                  <a:cubicBezTo>
                    <a:pt x="2871462" y="783655"/>
                    <a:pt x="2840219" y="778321"/>
                    <a:pt x="2809930" y="769367"/>
                  </a:cubicBezTo>
                  <a:cubicBezTo>
                    <a:pt x="2787259" y="762509"/>
                    <a:pt x="2764590" y="754316"/>
                    <a:pt x="2743826" y="743268"/>
                  </a:cubicBezTo>
                  <a:cubicBezTo>
                    <a:pt x="2713723" y="727073"/>
                    <a:pt x="2687436" y="702689"/>
                    <a:pt x="2649143" y="709167"/>
                  </a:cubicBezTo>
                  <a:cubicBezTo>
                    <a:pt x="2615421" y="714881"/>
                    <a:pt x="2584942" y="702881"/>
                    <a:pt x="2554079" y="691450"/>
                  </a:cubicBezTo>
                  <a:cubicBezTo>
                    <a:pt x="2531409" y="683068"/>
                    <a:pt x="2508742" y="674494"/>
                    <a:pt x="2485307" y="669160"/>
                  </a:cubicBezTo>
                  <a:cubicBezTo>
                    <a:pt x="2457492" y="662873"/>
                    <a:pt x="2426059" y="665541"/>
                    <a:pt x="2401292" y="653919"/>
                  </a:cubicBezTo>
                  <a:cubicBezTo>
                    <a:pt x="2375383" y="641727"/>
                    <a:pt x="2353859" y="649919"/>
                    <a:pt x="2330806" y="653349"/>
                  </a:cubicBezTo>
                  <a:cubicBezTo>
                    <a:pt x="2294039" y="658683"/>
                    <a:pt x="2257459" y="668590"/>
                    <a:pt x="2220312" y="656015"/>
                  </a:cubicBezTo>
                  <a:cubicBezTo>
                    <a:pt x="2175163" y="640775"/>
                    <a:pt x="2130393" y="624392"/>
                    <a:pt x="2085054" y="609914"/>
                  </a:cubicBezTo>
                  <a:cubicBezTo>
                    <a:pt x="2067525" y="604387"/>
                    <a:pt x="2048668" y="602101"/>
                    <a:pt x="2030378" y="599625"/>
                  </a:cubicBezTo>
                  <a:cubicBezTo>
                    <a:pt x="2013043" y="597529"/>
                    <a:pt x="1992279" y="602863"/>
                    <a:pt x="1978940" y="594863"/>
                  </a:cubicBezTo>
                  <a:cubicBezTo>
                    <a:pt x="1944649" y="574288"/>
                    <a:pt x="1909408" y="564192"/>
                    <a:pt x="1869780" y="564192"/>
                  </a:cubicBezTo>
                  <a:cubicBezTo>
                    <a:pt x="1854920" y="564192"/>
                    <a:pt x="1840441" y="555618"/>
                    <a:pt x="1825393" y="554094"/>
                  </a:cubicBezTo>
                  <a:cubicBezTo>
                    <a:pt x="1804816" y="552190"/>
                    <a:pt x="1781194" y="547045"/>
                    <a:pt x="1763287" y="554286"/>
                  </a:cubicBezTo>
                  <a:cubicBezTo>
                    <a:pt x="1721185" y="571430"/>
                    <a:pt x="1687086" y="557142"/>
                    <a:pt x="1650317" y="540187"/>
                  </a:cubicBezTo>
                  <a:cubicBezTo>
                    <a:pt x="1614120" y="523423"/>
                    <a:pt x="1576019" y="510088"/>
                    <a:pt x="1537537" y="499038"/>
                  </a:cubicBezTo>
                  <a:cubicBezTo>
                    <a:pt x="1523059" y="495038"/>
                    <a:pt x="1505724" y="501706"/>
                    <a:pt x="1489720" y="503038"/>
                  </a:cubicBezTo>
                  <a:cubicBezTo>
                    <a:pt x="1484004" y="503420"/>
                    <a:pt x="1477717" y="503992"/>
                    <a:pt x="1472575" y="502086"/>
                  </a:cubicBezTo>
                  <a:cubicBezTo>
                    <a:pt x="1422854" y="483797"/>
                    <a:pt x="1372368" y="469891"/>
                    <a:pt x="1318456" y="479415"/>
                  </a:cubicBezTo>
                  <a:cubicBezTo>
                    <a:pt x="1313504" y="480369"/>
                    <a:pt x="1307978" y="478273"/>
                    <a:pt x="1303024" y="476939"/>
                  </a:cubicBezTo>
                  <a:cubicBezTo>
                    <a:pt x="1278829" y="470081"/>
                    <a:pt x="1255206" y="459223"/>
                    <a:pt x="1230633" y="456746"/>
                  </a:cubicBezTo>
                  <a:cubicBezTo>
                    <a:pt x="1170051" y="450650"/>
                    <a:pt x="1109091" y="448172"/>
                    <a:pt x="1048125" y="444172"/>
                  </a:cubicBezTo>
                  <a:cubicBezTo>
                    <a:pt x="1044315" y="443982"/>
                    <a:pt x="1040315" y="443982"/>
                    <a:pt x="1036887" y="442648"/>
                  </a:cubicBezTo>
                  <a:cubicBezTo>
                    <a:pt x="1014406" y="434456"/>
                    <a:pt x="994785" y="437124"/>
                    <a:pt x="975733" y="452744"/>
                  </a:cubicBezTo>
                  <a:cubicBezTo>
                    <a:pt x="967350" y="459603"/>
                    <a:pt x="955920" y="463223"/>
                    <a:pt x="945444" y="467033"/>
                  </a:cubicBezTo>
                  <a:cubicBezTo>
                    <a:pt x="930011" y="472749"/>
                    <a:pt x="914200" y="478273"/>
                    <a:pt x="898198" y="481893"/>
                  </a:cubicBezTo>
                  <a:cubicBezTo>
                    <a:pt x="882384" y="485321"/>
                    <a:pt x="865430" y="490084"/>
                    <a:pt x="850189" y="487417"/>
                  </a:cubicBezTo>
                  <a:cubicBezTo>
                    <a:pt x="822756" y="482655"/>
                    <a:pt x="796655" y="471987"/>
                    <a:pt x="769605" y="464937"/>
                  </a:cubicBezTo>
                  <a:cubicBezTo>
                    <a:pt x="760270" y="462461"/>
                    <a:pt x="749982" y="462843"/>
                    <a:pt x="740268" y="462651"/>
                  </a:cubicBezTo>
                  <a:cubicBezTo>
                    <a:pt x="717977" y="462081"/>
                    <a:pt x="695116" y="467605"/>
                    <a:pt x="674923" y="451792"/>
                  </a:cubicBezTo>
                  <a:cubicBezTo>
                    <a:pt x="656255" y="436934"/>
                    <a:pt x="637392" y="441314"/>
                    <a:pt x="617772" y="452554"/>
                  </a:cubicBezTo>
                  <a:cubicBezTo>
                    <a:pt x="603673" y="460557"/>
                    <a:pt x="587672" y="466843"/>
                    <a:pt x="571860" y="469891"/>
                  </a:cubicBezTo>
                  <a:cubicBezTo>
                    <a:pt x="550141" y="474081"/>
                    <a:pt x="528615" y="475797"/>
                    <a:pt x="505182" y="473319"/>
                  </a:cubicBezTo>
                  <a:cubicBezTo>
                    <a:pt x="488607" y="471605"/>
                    <a:pt x="475081" y="470843"/>
                    <a:pt x="462126" y="460747"/>
                  </a:cubicBezTo>
                  <a:cubicBezTo>
                    <a:pt x="460032" y="459223"/>
                    <a:pt x="456222" y="458841"/>
                    <a:pt x="453364" y="459033"/>
                  </a:cubicBezTo>
                  <a:cubicBezTo>
                    <a:pt x="415835" y="462271"/>
                    <a:pt x="378686" y="460557"/>
                    <a:pt x="340774" y="458268"/>
                  </a:cubicBezTo>
                  <a:cubicBezTo>
                    <a:pt x="292579" y="455222"/>
                    <a:pt x="241901" y="464175"/>
                    <a:pt x="200182" y="496180"/>
                  </a:cubicBezTo>
                  <a:cubicBezTo>
                    <a:pt x="194085" y="500944"/>
                    <a:pt x="184941" y="503038"/>
                    <a:pt x="176939" y="504182"/>
                  </a:cubicBezTo>
                  <a:cubicBezTo>
                    <a:pt x="139219" y="509134"/>
                    <a:pt x="101308" y="512564"/>
                    <a:pt x="63587" y="518088"/>
                  </a:cubicBezTo>
                  <a:cubicBezTo>
                    <a:pt x="43012" y="521137"/>
                    <a:pt x="21486" y="523805"/>
                    <a:pt x="2817" y="532187"/>
                  </a:cubicBezTo>
                  <a:lnTo>
                    <a:pt x="0" y="533314"/>
                  </a:lnTo>
                  <a:close/>
                </a:path>
              </a:pathLst>
            </a:custGeom>
            <a:blipFill dpi="0" rotWithShape="1">
              <a:blip r:embed="rId4">
                <a:alphaModFix amt="57000"/>
              </a:blip>
              <a:srcRect/>
              <a:tile tx="0" ty="0" sx="100000" sy="100000" flip="none" algn="tl"/>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3" name="Content Placeholder 2">
            <a:extLst>
              <a:ext uri="{FF2B5EF4-FFF2-40B4-BE49-F238E27FC236}">
                <a16:creationId xmlns:a16="http://schemas.microsoft.com/office/drawing/2014/main" id="{06078F78-2290-5740-80F3-9C39124B583B}"/>
              </a:ext>
            </a:extLst>
          </p:cNvPr>
          <p:cNvSpPr>
            <a:spLocks noGrp="1"/>
          </p:cNvSpPr>
          <p:nvPr>
            <p:ph sz="quarter" idx="1"/>
          </p:nvPr>
        </p:nvSpPr>
        <p:spPr>
          <a:xfrm>
            <a:off x="3924300" y="2484680"/>
            <a:ext cx="4605337" cy="3343720"/>
          </a:xfrm>
        </p:spPr>
        <p:txBody>
          <a:bodyPr>
            <a:normAutofit fontScale="77500" lnSpcReduction="20000"/>
          </a:bodyPr>
          <a:lstStyle/>
          <a:p>
            <a:pPr fontAlgn="base"/>
            <a:r>
              <a:rPr lang="en-US" sz="4100" dirty="0">
                <a:solidFill>
                  <a:schemeClr val="bg1">
                    <a:alpha val="80000"/>
                  </a:schemeClr>
                </a:solidFill>
              </a:rPr>
              <a:t>Perspective-taking </a:t>
            </a:r>
          </a:p>
          <a:p>
            <a:pPr fontAlgn="base"/>
            <a:r>
              <a:rPr lang="en-US" sz="4100" dirty="0">
                <a:solidFill>
                  <a:schemeClr val="bg1">
                    <a:alpha val="80000"/>
                  </a:schemeClr>
                </a:solidFill>
              </a:rPr>
              <a:t>Staying out of judgment </a:t>
            </a:r>
          </a:p>
          <a:p>
            <a:pPr fontAlgn="base"/>
            <a:r>
              <a:rPr lang="en-US" sz="4100" dirty="0">
                <a:solidFill>
                  <a:schemeClr val="bg1">
                    <a:alpha val="80000"/>
                  </a:schemeClr>
                </a:solidFill>
              </a:rPr>
              <a:t>Recognizing the emotion </a:t>
            </a:r>
          </a:p>
          <a:p>
            <a:pPr fontAlgn="base"/>
            <a:r>
              <a:rPr lang="en-US" sz="4100" dirty="0">
                <a:solidFill>
                  <a:schemeClr val="bg1">
                    <a:alpha val="80000"/>
                  </a:schemeClr>
                </a:solidFill>
              </a:rPr>
              <a:t>Communication </a:t>
            </a:r>
          </a:p>
          <a:p>
            <a:pPr fontAlgn="base"/>
            <a:endParaRPr lang="en-US" sz="1900" dirty="0">
              <a:solidFill>
                <a:schemeClr val="bg1">
                  <a:alpha val="80000"/>
                </a:schemeClr>
              </a:solidFill>
            </a:endParaRPr>
          </a:p>
          <a:p>
            <a:pPr fontAlgn="base"/>
            <a:endParaRPr lang="en-US" sz="1900" dirty="0">
              <a:solidFill>
                <a:schemeClr val="bg1">
                  <a:alpha val="80000"/>
                </a:schemeClr>
              </a:solidFill>
            </a:endParaRPr>
          </a:p>
          <a:p>
            <a:pPr marL="0" indent="0" fontAlgn="base">
              <a:buNone/>
            </a:pPr>
            <a:r>
              <a:rPr lang="en-US" sz="1900" i="1" dirty="0">
                <a:solidFill>
                  <a:schemeClr val="bg1">
                    <a:alpha val="80000"/>
                  </a:schemeClr>
                </a:solidFill>
              </a:rPr>
              <a:t>From </a:t>
            </a:r>
            <a:r>
              <a:rPr lang="en-US" sz="1900" i="1" dirty="0" err="1">
                <a:solidFill>
                  <a:schemeClr val="bg1">
                    <a:alpha val="80000"/>
                  </a:schemeClr>
                </a:solidFill>
              </a:rPr>
              <a:t>Brene</a:t>
            </a:r>
            <a:r>
              <a:rPr lang="en-US" sz="1900" i="1" dirty="0">
                <a:solidFill>
                  <a:schemeClr val="bg1">
                    <a:alpha val="80000"/>
                  </a:schemeClr>
                </a:solidFill>
              </a:rPr>
              <a:t> Brown: Empathy vs. Sympathy</a:t>
            </a:r>
          </a:p>
        </p:txBody>
      </p:sp>
    </p:spTree>
    <p:extLst>
      <p:ext uri="{BB962C8B-B14F-4D97-AF65-F5344CB8AC3E}">
        <p14:creationId xmlns:p14="http://schemas.microsoft.com/office/powerpoint/2010/main" val="339468449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B4DD28-A7A3-6A45-A23E-E30F27C95814}"/>
              </a:ext>
            </a:extLst>
          </p:cNvPr>
          <p:cNvSpPr>
            <a:spLocks noGrp="1"/>
          </p:cNvSpPr>
          <p:nvPr>
            <p:ph type="title"/>
          </p:nvPr>
        </p:nvSpPr>
        <p:spPr>
          <a:xfrm>
            <a:off x="1360170" y="336359"/>
            <a:ext cx="7886700" cy="1325563"/>
          </a:xfrm>
        </p:spPr>
        <p:txBody>
          <a:bodyPr>
            <a:normAutofit/>
          </a:bodyPr>
          <a:lstStyle/>
          <a:p>
            <a:r>
              <a:rPr lang="en-US" sz="4000" b="1" dirty="0">
                <a:latin typeface="+mn-lt"/>
              </a:rPr>
              <a:t>Recognizing Perspective Shifts</a:t>
            </a:r>
          </a:p>
        </p:txBody>
      </p:sp>
      <p:sp>
        <p:nvSpPr>
          <p:cNvPr id="3" name="Content Placeholder 2">
            <a:extLst>
              <a:ext uri="{FF2B5EF4-FFF2-40B4-BE49-F238E27FC236}">
                <a16:creationId xmlns:a16="http://schemas.microsoft.com/office/drawing/2014/main" id="{45D00849-5307-D447-A237-E8C167673441}"/>
              </a:ext>
            </a:extLst>
          </p:cNvPr>
          <p:cNvSpPr>
            <a:spLocks noGrp="1"/>
          </p:cNvSpPr>
          <p:nvPr>
            <p:ph sz="quarter" idx="1"/>
          </p:nvPr>
        </p:nvSpPr>
        <p:spPr>
          <a:xfrm>
            <a:off x="1488197" y="1661920"/>
            <a:ext cx="6656061" cy="4351338"/>
          </a:xfrm>
        </p:spPr>
        <p:txBody>
          <a:bodyPr>
            <a:normAutofit/>
          </a:bodyPr>
          <a:lstStyle/>
          <a:p>
            <a:pPr marL="0" indent="0">
              <a:buNone/>
            </a:pPr>
            <a:r>
              <a:rPr lang="en-US" sz="2200" b="1" dirty="0"/>
              <a:t>Thoughts</a:t>
            </a:r>
          </a:p>
          <a:p>
            <a:r>
              <a:rPr lang="en-US" sz="2200" dirty="0"/>
              <a:t>Assumptions we make about people</a:t>
            </a:r>
          </a:p>
          <a:p>
            <a:r>
              <a:rPr lang="en-US" sz="2200" dirty="0"/>
              <a:t>Beliefs about how things should be or what people should do</a:t>
            </a:r>
          </a:p>
          <a:p>
            <a:pPr marL="0" indent="0">
              <a:buNone/>
            </a:pPr>
            <a:r>
              <a:rPr lang="en-US" sz="2200" b="1" dirty="0"/>
              <a:t>Feelings</a:t>
            </a:r>
          </a:p>
          <a:p>
            <a:r>
              <a:rPr lang="en-US" sz="2200" dirty="0"/>
              <a:t>Emotions we feel toward other people </a:t>
            </a:r>
          </a:p>
          <a:p>
            <a:pPr marL="0" indent="0">
              <a:buNone/>
            </a:pPr>
            <a:r>
              <a:rPr lang="en-US" sz="2200" b="1" dirty="0"/>
              <a:t>Interactions</a:t>
            </a:r>
          </a:p>
          <a:p>
            <a:r>
              <a:rPr lang="en-US" sz="2200" dirty="0"/>
              <a:t>How we behave and approach our                relationships, work, and life</a:t>
            </a:r>
          </a:p>
          <a:p>
            <a:endParaRPr lang="en-US" sz="2200" dirty="0"/>
          </a:p>
        </p:txBody>
      </p:sp>
      <p:graphicFrame>
        <p:nvGraphicFramePr>
          <p:cNvPr id="4" name="Diagram 3">
            <a:extLst>
              <a:ext uri="{FF2B5EF4-FFF2-40B4-BE49-F238E27FC236}">
                <a16:creationId xmlns:a16="http://schemas.microsoft.com/office/drawing/2014/main" id="{067C9814-3122-6A43-A4FC-A8E3A71F255E}"/>
              </a:ext>
            </a:extLst>
          </p:cNvPr>
          <p:cNvGraphicFramePr/>
          <p:nvPr>
            <p:extLst>
              <p:ext uri="{D42A27DB-BD31-4B8C-83A1-F6EECF244321}">
                <p14:modId xmlns:p14="http://schemas.microsoft.com/office/powerpoint/2010/main" val="101666853"/>
              </p:ext>
            </p:extLst>
          </p:nvPr>
        </p:nvGraphicFramePr>
        <p:xfrm>
          <a:off x="6206984" y="3246042"/>
          <a:ext cx="2488580" cy="276721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5" name="Picture 4"/>
          <p:cNvPicPr>
            <a:picLocks noChangeAspect="1"/>
          </p:cNvPicPr>
          <p:nvPr/>
        </p:nvPicPr>
        <p:blipFill>
          <a:blip r:embed="rId8"/>
          <a:stretch>
            <a:fillRect/>
          </a:stretch>
        </p:blipFill>
        <p:spPr>
          <a:xfrm>
            <a:off x="2" y="0"/>
            <a:ext cx="1188823" cy="6858594"/>
          </a:xfrm>
          <a:prstGeom prst="rect">
            <a:avLst/>
          </a:prstGeom>
        </p:spPr>
      </p:pic>
    </p:spTree>
    <p:extLst>
      <p:ext uri="{BB962C8B-B14F-4D97-AF65-F5344CB8AC3E}">
        <p14:creationId xmlns:p14="http://schemas.microsoft.com/office/powerpoint/2010/main" val="227751854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791BFA-15E0-6349-809C-70139BC4B20A}"/>
              </a:ext>
            </a:extLst>
          </p:cNvPr>
          <p:cNvSpPr>
            <a:spLocks noGrp="1"/>
          </p:cNvSpPr>
          <p:nvPr>
            <p:ph type="title"/>
          </p:nvPr>
        </p:nvSpPr>
        <p:spPr/>
        <p:txBody>
          <a:bodyPr>
            <a:normAutofit/>
          </a:bodyPr>
          <a:lstStyle/>
          <a:p>
            <a:r>
              <a:rPr lang="en-US" sz="4000" b="1">
                <a:latin typeface="+mn-lt"/>
              </a:rPr>
              <a:t>Knowing ACEs/trauma</a:t>
            </a:r>
            <a:endParaRPr lang="en-US" sz="4000" b="1" dirty="0">
              <a:latin typeface="+mn-lt"/>
            </a:endParaRPr>
          </a:p>
        </p:txBody>
      </p:sp>
      <p:sp>
        <p:nvSpPr>
          <p:cNvPr id="3" name="Content Placeholder 2">
            <a:extLst>
              <a:ext uri="{FF2B5EF4-FFF2-40B4-BE49-F238E27FC236}">
                <a16:creationId xmlns:a16="http://schemas.microsoft.com/office/drawing/2014/main" id="{1CEAF98C-CC69-B341-A134-EB1C39603036}"/>
              </a:ext>
            </a:extLst>
          </p:cNvPr>
          <p:cNvSpPr>
            <a:spLocks noGrp="1"/>
          </p:cNvSpPr>
          <p:nvPr>
            <p:ph sz="quarter" idx="1"/>
          </p:nvPr>
        </p:nvSpPr>
        <p:spPr>
          <a:xfrm>
            <a:off x="726186" y="1690689"/>
            <a:ext cx="7886700" cy="4351338"/>
          </a:xfrm>
        </p:spPr>
        <p:txBody>
          <a:bodyPr>
            <a:normAutofit/>
          </a:bodyPr>
          <a:lstStyle/>
          <a:p>
            <a:pPr marL="0" indent="0">
              <a:buNone/>
            </a:pPr>
            <a:r>
              <a:rPr lang="en-US" sz="2200" i="1"/>
              <a:t>As it relates to knowing ACEs or trauma, what is the prerequisite to being trauma informed?</a:t>
            </a:r>
          </a:p>
          <a:p>
            <a:pPr marL="0" indent="0">
              <a:buNone/>
            </a:pPr>
            <a:endParaRPr lang="en-US" sz="2200"/>
          </a:p>
          <a:p>
            <a:r>
              <a:rPr lang="en-US" sz="2200"/>
              <a:t>Knowing what happened…</a:t>
            </a:r>
          </a:p>
          <a:p>
            <a:r>
              <a:rPr lang="en-US" sz="2200"/>
              <a:t>Knowing something happened…</a:t>
            </a:r>
          </a:p>
          <a:p>
            <a:r>
              <a:rPr lang="en-US" sz="2200"/>
              <a:t>Starting with generous assumptions about all people we encounter…</a:t>
            </a:r>
            <a:endParaRPr lang="en-US" sz="2200" dirty="0"/>
          </a:p>
        </p:txBody>
      </p:sp>
      <p:pic>
        <p:nvPicPr>
          <p:cNvPr id="4" name="Picture 3"/>
          <p:cNvPicPr>
            <a:picLocks noChangeAspect="1"/>
          </p:cNvPicPr>
          <p:nvPr/>
        </p:nvPicPr>
        <p:blipFill>
          <a:blip r:embed="rId3"/>
          <a:stretch>
            <a:fillRect/>
          </a:stretch>
        </p:blipFill>
        <p:spPr>
          <a:xfrm>
            <a:off x="2" y="5888652"/>
            <a:ext cx="9144793" cy="969348"/>
          </a:xfrm>
          <a:prstGeom prst="rect">
            <a:avLst/>
          </a:prstGeom>
        </p:spPr>
      </p:pic>
    </p:spTree>
    <p:extLst>
      <p:ext uri="{BB962C8B-B14F-4D97-AF65-F5344CB8AC3E}">
        <p14:creationId xmlns:p14="http://schemas.microsoft.com/office/powerpoint/2010/main" val="9630093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C6D09588-9668-4D38-8AD4-C27CF2B2D41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CF15AC9-5C2B-154D-8F91-8ECE8B4B1FF9}"/>
              </a:ext>
            </a:extLst>
          </p:cNvPr>
          <p:cNvSpPr>
            <a:spLocks noGrp="1"/>
          </p:cNvSpPr>
          <p:nvPr>
            <p:ph type="title"/>
          </p:nvPr>
        </p:nvSpPr>
        <p:spPr>
          <a:xfrm>
            <a:off x="628649" y="1498512"/>
            <a:ext cx="6555580" cy="1323439"/>
          </a:xfrm>
        </p:spPr>
        <p:txBody>
          <a:bodyPr anchor="t">
            <a:normAutofit/>
          </a:bodyPr>
          <a:lstStyle/>
          <a:p>
            <a:r>
              <a:rPr lang="en-US" sz="3500" b="1">
                <a:latin typeface="+mn-lt"/>
              </a:rPr>
              <a:t>Group Talk: Sharing Your Shifts</a:t>
            </a:r>
          </a:p>
        </p:txBody>
      </p:sp>
      <p:sp>
        <p:nvSpPr>
          <p:cNvPr id="3" name="Content Placeholder 2">
            <a:extLst>
              <a:ext uri="{FF2B5EF4-FFF2-40B4-BE49-F238E27FC236}">
                <a16:creationId xmlns:a16="http://schemas.microsoft.com/office/drawing/2014/main" id="{ECEAB6C4-70DF-5F4F-A375-187A14C08A25}"/>
              </a:ext>
            </a:extLst>
          </p:cNvPr>
          <p:cNvSpPr>
            <a:spLocks noGrp="1"/>
          </p:cNvSpPr>
          <p:nvPr>
            <p:ph sz="quarter" idx="1"/>
          </p:nvPr>
        </p:nvSpPr>
        <p:spPr>
          <a:xfrm>
            <a:off x="628649" y="3003160"/>
            <a:ext cx="6555581" cy="2454300"/>
          </a:xfrm>
        </p:spPr>
        <p:txBody>
          <a:bodyPr>
            <a:normAutofit/>
          </a:bodyPr>
          <a:lstStyle/>
          <a:p>
            <a:r>
              <a:rPr lang="en-US" sz="2100" dirty="0">
                <a:solidFill>
                  <a:schemeClr val="tx1">
                    <a:alpha val="80000"/>
                  </a:schemeClr>
                </a:solidFill>
              </a:rPr>
              <a:t>Do you have a story of your perspective shift?</a:t>
            </a:r>
          </a:p>
          <a:p>
            <a:r>
              <a:rPr lang="en-US" sz="2100" dirty="0">
                <a:solidFill>
                  <a:schemeClr val="tx1">
                    <a:alpha val="80000"/>
                  </a:schemeClr>
                </a:solidFill>
              </a:rPr>
              <a:t>If I knew then what I know now…</a:t>
            </a:r>
          </a:p>
          <a:p>
            <a:r>
              <a:rPr lang="en-US" sz="2100" dirty="0">
                <a:solidFill>
                  <a:schemeClr val="tx1">
                    <a:alpha val="80000"/>
                  </a:schemeClr>
                </a:solidFill>
              </a:rPr>
              <a:t>What was one of your a-ha moments?</a:t>
            </a:r>
          </a:p>
          <a:p>
            <a:r>
              <a:rPr lang="en-US" sz="2100" dirty="0">
                <a:solidFill>
                  <a:schemeClr val="tx1">
                    <a:alpha val="80000"/>
                  </a:schemeClr>
                </a:solidFill>
              </a:rPr>
              <a:t>What would you tell your younger self?</a:t>
            </a:r>
          </a:p>
        </p:txBody>
      </p:sp>
      <p:grpSp>
        <p:nvGrpSpPr>
          <p:cNvPr id="11" name="Group 10">
            <a:extLst>
              <a:ext uri="{FF2B5EF4-FFF2-40B4-BE49-F238E27FC236}">
                <a16:creationId xmlns:a16="http://schemas.microsoft.com/office/drawing/2014/main" id="{95A28492-272D-4814-AE2C-61575C989EA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6142518"/>
            <a:ext cx="7841659" cy="715482"/>
            <a:chOff x="0" y="6142518"/>
            <a:chExt cx="10455568" cy="715482"/>
          </a:xfrm>
          <a:effectLst>
            <a:outerShdw blurRad="381000" dist="152400" dir="16200000" algn="ctr" rotWithShape="0">
              <a:srgbClr val="000000">
                <a:alpha val="10000"/>
              </a:srgbClr>
            </a:outerShdw>
          </a:effectLst>
        </p:grpSpPr>
        <p:sp>
          <p:nvSpPr>
            <p:cNvPr id="12" name="Freeform: Shape 11">
              <a:extLst>
                <a:ext uri="{FF2B5EF4-FFF2-40B4-BE49-F238E27FC236}">
                  <a16:creationId xmlns:a16="http://schemas.microsoft.com/office/drawing/2014/main" id="{4F778866-9933-4309-8E11-F83DDDBB10C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17789" y="6848400"/>
              <a:ext cx="153399" cy="9600"/>
            </a:xfrm>
            <a:custGeom>
              <a:avLst/>
              <a:gdLst>
                <a:gd name="connsiteX0" fmla="*/ 92746 w 153399"/>
                <a:gd name="connsiteY0" fmla="*/ 43 h 9600"/>
                <a:gd name="connsiteX1" fmla="*/ 144918 w 153399"/>
                <a:gd name="connsiteY1" fmla="*/ 6433 h 9600"/>
                <a:gd name="connsiteX2" fmla="*/ 153399 w 153399"/>
                <a:gd name="connsiteY2" fmla="*/ 9600 h 9600"/>
                <a:gd name="connsiteX3" fmla="*/ 0 w 153399"/>
                <a:gd name="connsiteY3" fmla="*/ 9600 h 9600"/>
                <a:gd name="connsiteX4" fmla="*/ 26678 w 153399"/>
                <a:gd name="connsiteY4" fmla="*/ 6286 h 9600"/>
                <a:gd name="connsiteX5" fmla="*/ 92746 w 153399"/>
                <a:gd name="connsiteY5" fmla="*/ 43 h 9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3399" h="9600">
                  <a:moveTo>
                    <a:pt x="92746" y="43"/>
                  </a:moveTo>
                  <a:cubicBezTo>
                    <a:pt x="111004" y="-358"/>
                    <a:pt x="128295" y="2072"/>
                    <a:pt x="144918" y="6433"/>
                  </a:cubicBezTo>
                  <a:lnTo>
                    <a:pt x="153399" y="9600"/>
                  </a:lnTo>
                  <a:lnTo>
                    <a:pt x="0" y="9600"/>
                  </a:lnTo>
                  <a:lnTo>
                    <a:pt x="26678" y="6286"/>
                  </a:lnTo>
                  <a:cubicBezTo>
                    <a:pt x="48667" y="3255"/>
                    <a:pt x="70647" y="552"/>
                    <a:pt x="92746" y="43"/>
                  </a:cubicBezTo>
                  <a:close/>
                </a:path>
              </a:pathLst>
            </a:custGeom>
            <a:blipFill dpi="0" rotWithShape="1">
              <a:blip r:embed="rId3">
                <a:alphaModFix amt="57000"/>
              </a:blip>
              <a:srcRect/>
              <a:tile tx="0" ty="0" sx="100000" sy="100000" flip="none" algn="tl"/>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13" name="Group 12">
              <a:extLst>
                <a:ext uri="{FF2B5EF4-FFF2-40B4-BE49-F238E27FC236}">
                  <a16:creationId xmlns:a16="http://schemas.microsoft.com/office/drawing/2014/main" id="{6D21D106-ABCB-4A50-84B3-D35C3B2B67B8}"/>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rot="10800000" flipH="1">
              <a:off x="0" y="6142518"/>
              <a:ext cx="10455568" cy="715481"/>
              <a:chOff x="0" y="0"/>
              <a:chExt cx="10455568" cy="715481"/>
            </a:xfrm>
          </p:grpSpPr>
          <p:sp>
            <p:nvSpPr>
              <p:cNvPr id="14" name="Freeform: Shape 13">
                <a:extLst>
                  <a:ext uri="{FF2B5EF4-FFF2-40B4-BE49-F238E27FC236}">
                    <a16:creationId xmlns:a16="http://schemas.microsoft.com/office/drawing/2014/main" id="{65E4ED97-1207-4104-A25F-8791916BF24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
                <a:ext cx="10455568" cy="715479"/>
              </a:xfrm>
              <a:custGeom>
                <a:avLst/>
                <a:gdLst>
                  <a:gd name="connsiteX0" fmla="*/ 0 w 10455568"/>
                  <a:gd name="connsiteY0" fmla="*/ 0 h 715479"/>
                  <a:gd name="connsiteX1" fmla="*/ 10455568 w 10455568"/>
                  <a:gd name="connsiteY1" fmla="*/ 0 h 715479"/>
                  <a:gd name="connsiteX2" fmla="*/ 10434629 w 10455568"/>
                  <a:gd name="connsiteY2" fmla="*/ 8947 h 715479"/>
                  <a:gd name="connsiteX3" fmla="*/ 10249341 w 10455568"/>
                  <a:gd name="connsiteY3" fmla="*/ 73146 h 715479"/>
                  <a:gd name="connsiteX4" fmla="*/ 10172148 w 10455568"/>
                  <a:gd name="connsiteY4" fmla="*/ 103170 h 715479"/>
                  <a:gd name="connsiteX5" fmla="*/ 9994576 w 10455568"/>
                  <a:gd name="connsiteY5" fmla="*/ 156647 h 715479"/>
                  <a:gd name="connsiteX6" fmla="*/ 9894474 w 10455568"/>
                  <a:gd name="connsiteY6" fmla="*/ 192604 h 715479"/>
                  <a:gd name="connsiteX7" fmla="*/ 9647603 w 10455568"/>
                  <a:gd name="connsiteY7" fmla="*/ 242354 h 715479"/>
                  <a:gd name="connsiteX8" fmla="*/ 9392533 w 10455568"/>
                  <a:gd name="connsiteY8" fmla="*/ 291498 h 715479"/>
                  <a:gd name="connsiteX9" fmla="*/ 9252019 w 10455568"/>
                  <a:gd name="connsiteY9" fmla="*/ 311564 h 715479"/>
                  <a:gd name="connsiteX10" fmla="*/ 9129899 w 10455568"/>
                  <a:gd name="connsiteY10" fmla="*/ 336497 h 715479"/>
                  <a:gd name="connsiteX11" fmla="*/ 9023312 w 10455568"/>
                  <a:gd name="connsiteY11" fmla="*/ 354253 h 715479"/>
                  <a:gd name="connsiteX12" fmla="*/ 8853949 w 10455568"/>
                  <a:gd name="connsiteY12" fmla="*/ 387064 h 715479"/>
                  <a:gd name="connsiteX13" fmla="*/ 8783278 w 10455568"/>
                  <a:gd name="connsiteY13" fmla="*/ 397418 h 715479"/>
                  <a:gd name="connsiteX14" fmla="*/ 8615640 w 10455568"/>
                  <a:gd name="connsiteY14" fmla="*/ 408552 h 715479"/>
                  <a:gd name="connsiteX15" fmla="*/ 8557154 w 10455568"/>
                  <a:gd name="connsiteY15" fmla="*/ 409627 h 715479"/>
                  <a:gd name="connsiteX16" fmla="*/ 8442474 w 10455568"/>
                  <a:gd name="connsiteY16" fmla="*/ 381318 h 715479"/>
                  <a:gd name="connsiteX17" fmla="*/ 8428959 w 10455568"/>
                  <a:gd name="connsiteY17" fmla="*/ 379618 h 715479"/>
                  <a:gd name="connsiteX18" fmla="*/ 8354329 w 10455568"/>
                  <a:gd name="connsiteY18" fmla="*/ 370428 h 715479"/>
                  <a:gd name="connsiteX19" fmla="*/ 8313705 w 10455568"/>
                  <a:gd name="connsiteY19" fmla="*/ 368535 h 715479"/>
                  <a:gd name="connsiteX20" fmla="*/ 8158571 w 10455568"/>
                  <a:gd name="connsiteY20" fmla="*/ 349396 h 715479"/>
                  <a:gd name="connsiteX21" fmla="*/ 8069467 w 10455568"/>
                  <a:gd name="connsiteY21" fmla="*/ 341485 h 715479"/>
                  <a:gd name="connsiteX22" fmla="*/ 7998265 w 10455568"/>
                  <a:gd name="connsiteY22" fmla="*/ 348379 h 715479"/>
                  <a:gd name="connsiteX23" fmla="*/ 7873167 w 10455568"/>
                  <a:gd name="connsiteY23" fmla="*/ 359529 h 715479"/>
                  <a:gd name="connsiteX24" fmla="*/ 7833600 w 10455568"/>
                  <a:gd name="connsiteY24" fmla="*/ 368926 h 715479"/>
                  <a:gd name="connsiteX25" fmla="*/ 7651338 w 10455568"/>
                  <a:gd name="connsiteY25" fmla="*/ 362121 h 715479"/>
                  <a:gd name="connsiteX26" fmla="*/ 7548003 w 10455568"/>
                  <a:gd name="connsiteY26" fmla="*/ 367710 h 715479"/>
                  <a:gd name="connsiteX27" fmla="*/ 7430093 w 10455568"/>
                  <a:gd name="connsiteY27" fmla="*/ 351855 h 715479"/>
                  <a:gd name="connsiteX28" fmla="*/ 7396245 w 10455568"/>
                  <a:gd name="connsiteY28" fmla="*/ 355328 h 715479"/>
                  <a:gd name="connsiteX29" fmla="*/ 7358394 w 10455568"/>
                  <a:gd name="connsiteY29" fmla="*/ 359950 h 715479"/>
                  <a:gd name="connsiteX30" fmla="*/ 7241933 w 10455568"/>
                  <a:gd name="connsiteY30" fmla="*/ 369637 h 715479"/>
                  <a:gd name="connsiteX31" fmla="*/ 7171767 w 10455568"/>
                  <a:gd name="connsiteY31" fmla="*/ 383160 h 715479"/>
                  <a:gd name="connsiteX32" fmla="*/ 7036569 w 10455568"/>
                  <a:gd name="connsiteY32" fmla="*/ 387132 h 715479"/>
                  <a:gd name="connsiteX33" fmla="*/ 6987200 w 10455568"/>
                  <a:gd name="connsiteY33" fmla="*/ 398073 h 715479"/>
                  <a:gd name="connsiteX34" fmla="*/ 6861115 w 10455568"/>
                  <a:gd name="connsiteY34" fmla="*/ 407542 h 715479"/>
                  <a:gd name="connsiteX35" fmla="*/ 6747718 w 10455568"/>
                  <a:gd name="connsiteY35" fmla="*/ 410900 h 715479"/>
                  <a:gd name="connsiteX36" fmla="*/ 6638839 w 10455568"/>
                  <a:gd name="connsiteY36" fmla="*/ 420654 h 715479"/>
                  <a:gd name="connsiteX37" fmla="*/ 6561486 w 10455568"/>
                  <a:gd name="connsiteY37" fmla="*/ 435540 h 715479"/>
                  <a:gd name="connsiteX38" fmla="*/ 6477200 w 10455568"/>
                  <a:gd name="connsiteY38" fmla="*/ 447113 h 715479"/>
                  <a:gd name="connsiteX39" fmla="*/ 6246111 w 10455568"/>
                  <a:gd name="connsiteY39" fmla="*/ 497537 h 715479"/>
                  <a:gd name="connsiteX40" fmla="*/ 6202328 w 10455568"/>
                  <a:gd name="connsiteY40" fmla="*/ 492074 h 715479"/>
                  <a:gd name="connsiteX41" fmla="*/ 5956458 w 10455568"/>
                  <a:gd name="connsiteY41" fmla="*/ 500965 h 715479"/>
                  <a:gd name="connsiteX42" fmla="*/ 5903139 w 10455568"/>
                  <a:gd name="connsiteY42" fmla="*/ 505186 h 715479"/>
                  <a:gd name="connsiteX43" fmla="*/ 5757547 w 10455568"/>
                  <a:gd name="connsiteY43" fmla="*/ 480730 h 715479"/>
                  <a:gd name="connsiteX44" fmla="*/ 5540270 w 10455568"/>
                  <a:gd name="connsiteY44" fmla="*/ 550023 h 715479"/>
                  <a:gd name="connsiteX45" fmla="*/ 5338128 w 10455568"/>
                  <a:gd name="connsiteY45" fmla="*/ 631974 h 715479"/>
                  <a:gd name="connsiteX46" fmla="*/ 5312622 w 10455568"/>
                  <a:gd name="connsiteY46" fmla="*/ 642454 h 715479"/>
                  <a:gd name="connsiteX47" fmla="*/ 5239393 w 10455568"/>
                  <a:gd name="connsiteY47" fmla="*/ 662307 h 715479"/>
                  <a:gd name="connsiteX48" fmla="*/ 5147821 w 10455568"/>
                  <a:gd name="connsiteY48" fmla="*/ 673791 h 715479"/>
                  <a:gd name="connsiteX49" fmla="*/ 5032111 w 10455568"/>
                  <a:gd name="connsiteY49" fmla="*/ 694497 h 715479"/>
                  <a:gd name="connsiteX50" fmla="*/ 4937648 w 10455568"/>
                  <a:gd name="connsiteY50" fmla="*/ 684913 h 715479"/>
                  <a:gd name="connsiteX51" fmla="*/ 4805529 w 10455568"/>
                  <a:gd name="connsiteY51" fmla="*/ 670032 h 715479"/>
                  <a:gd name="connsiteX52" fmla="*/ 4681029 w 10455568"/>
                  <a:gd name="connsiteY52" fmla="*/ 655792 h 715479"/>
                  <a:gd name="connsiteX53" fmla="*/ 4643990 w 10455568"/>
                  <a:gd name="connsiteY53" fmla="*/ 685120 h 715479"/>
                  <a:gd name="connsiteX54" fmla="*/ 4585542 w 10455568"/>
                  <a:gd name="connsiteY54" fmla="*/ 712411 h 715479"/>
                  <a:gd name="connsiteX55" fmla="*/ 4516947 w 10455568"/>
                  <a:gd name="connsiteY55" fmla="*/ 689117 h 715479"/>
                  <a:gd name="connsiteX56" fmla="*/ 4356995 w 10455568"/>
                  <a:gd name="connsiteY56" fmla="*/ 642048 h 715479"/>
                  <a:gd name="connsiteX57" fmla="*/ 4258219 w 10455568"/>
                  <a:gd name="connsiteY57" fmla="*/ 646156 h 715479"/>
                  <a:gd name="connsiteX58" fmla="*/ 4042233 w 10455568"/>
                  <a:gd name="connsiteY58" fmla="*/ 636117 h 715479"/>
                  <a:gd name="connsiteX59" fmla="*/ 3899777 w 10455568"/>
                  <a:gd name="connsiteY59" fmla="*/ 610576 h 715479"/>
                  <a:gd name="connsiteX60" fmla="*/ 3796441 w 10455568"/>
                  <a:gd name="connsiteY60" fmla="*/ 577707 h 715479"/>
                  <a:gd name="connsiteX61" fmla="*/ 3648774 w 10455568"/>
                  <a:gd name="connsiteY61" fmla="*/ 535623 h 715479"/>
                  <a:gd name="connsiteX62" fmla="*/ 3502227 w 10455568"/>
                  <a:gd name="connsiteY62" fmla="*/ 518518 h 715479"/>
                  <a:gd name="connsiteX63" fmla="*/ 3395228 w 10455568"/>
                  <a:gd name="connsiteY63" fmla="*/ 491723 h 715479"/>
                  <a:gd name="connsiteX64" fmla="*/ 3265757 w 10455568"/>
                  <a:gd name="connsiteY64" fmla="*/ 477242 h 715479"/>
                  <a:gd name="connsiteX65" fmla="*/ 3158404 w 10455568"/>
                  <a:gd name="connsiteY65" fmla="*/ 483689 h 715479"/>
                  <a:gd name="connsiteX66" fmla="*/ 2990483 w 10455568"/>
                  <a:gd name="connsiteY66" fmla="*/ 499212 h 715479"/>
                  <a:gd name="connsiteX67" fmla="*/ 2779802 w 10455568"/>
                  <a:gd name="connsiteY67" fmla="*/ 443069 h 715479"/>
                  <a:gd name="connsiteX68" fmla="*/ 2695508 w 10455568"/>
                  <a:gd name="connsiteY68" fmla="*/ 433082 h 715479"/>
                  <a:gd name="connsiteX69" fmla="*/ 2616713 w 10455568"/>
                  <a:gd name="connsiteY69" fmla="*/ 431172 h 715479"/>
                  <a:gd name="connsiteX70" fmla="*/ 2447364 w 10455568"/>
                  <a:gd name="connsiteY70" fmla="*/ 395810 h 715479"/>
                  <a:gd name="connsiteX71" fmla="*/ 2378751 w 10455568"/>
                  <a:gd name="connsiteY71" fmla="*/ 385044 h 715479"/>
                  <a:gd name="connsiteX72" fmla="*/ 2284230 w 10455568"/>
                  <a:gd name="connsiteY72" fmla="*/ 391782 h 715479"/>
                  <a:gd name="connsiteX73" fmla="*/ 2110801 w 10455568"/>
                  <a:gd name="connsiteY73" fmla="*/ 382042 h 715479"/>
                  <a:gd name="connsiteX74" fmla="*/ 1934854 w 10455568"/>
                  <a:gd name="connsiteY74" fmla="*/ 331108 h 715479"/>
                  <a:gd name="connsiteX75" fmla="*/ 1862479 w 10455568"/>
                  <a:gd name="connsiteY75" fmla="*/ 342158 h 715479"/>
                  <a:gd name="connsiteX76" fmla="*/ 1836283 w 10455568"/>
                  <a:gd name="connsiteY76" fmla="*/ 342488 h 715479"/>
                  <a:gd name="connsiteX77" fmla="*/ 1599327 w 10455568"/>
                  <a:gd name="connsiteY77" fmla="*/ 323970 h 715479"/>
                  <a:gd name="connsiteX78" fmla="*/ 1575578 w 10455568"/>
                  <a:gd name="connsiteY78" fmla="*/ 321802 h 715479"/>
                  <a:gd name="connsiteX79" fmla="*/ 1463288 w 10455568"/>
                  <a:gd name="connsiteY79" fmla="*/ 298576 h 715479"/>
                  <a:gd name="connsiteX80" fmla="*/ 1184165 w 10455568"/>
                  <a:gd name="connsiteY80" fmla="*/ 298373 h 715479"/>
                  <a:gd name="connsiteX81" fmla="*/ 1166899 w 10455568"/>
                  <a:gd name="connsiteY81" fmla="*/ 297220 h 715479"/>
                  <a:gd name="connsiteX82" fmla="*/ 1074855 w 10455568"/>
                  <a:gd name="connsiteY82" fmla="*/ 318934 h 715479"/>
                  <a:gd name="connsiteX83" fmla="*/ 1030232 w 10455568"/>
                  <a:gd name="connsiteY83" fmla="*/ 343829 h 715479"/>
                  <a:gd name="connsiteX84" fmla="*/ 959854 w 10455568"/>
                  <a:gd name="connsiteY84" fmla="*/ 371351 h 715479"/>
                  <a:gd name="connsiteX85" fmla="*/ 887350 w 10455568"/>
                  <a:gd name="connsiteY85" fmla="*/ 384742 h 715479"/>
                  <a:gd name="connsiteX86" fmla="*/ 762349 w 10455568"/>
                  <a:gd name="connsiteY86" fmla="*/ 358882 h 715479"/>
                  <a:gd name="connsiteX87" fmla="*/ 717454 w 10455568"/>
                  <a:gd name="connsiteY87" fmla="*/ 358448 h 715479"/>
                  <a:gd name="connsiteX88" fmla="*/ 616859 w 10455568"/>
                  <a:gd name="connsiteY88" fmla="*/ 348700 h 715479"/>
                  <a:gd name="connsiteX89" fmla="*/ 529939 w 10455568"/>
                  <a:gd name="connsiteY89" fmla="*/ 355789 h 715479"/>
                  <a:gd name="connsiteX90" fmla="*/ 461851 w 10455568"/>
                  <a:gd name="connsiteY90" fmla="*/ 386945 h 715479"/>
                  <a:gd name="connsiteX91" fmla="*/ 360707 w 10455568"/>
                  <a:gd name="connsiteY91" fmla="*/ 399082 h 715479"/>
                  <a:gd name="connsiteX92" fmla="*/ 293863 w 10455568"/>
                  <a:gd name="connsiteY92" fmla="*/ 384410 h 715479"/>
                  <a:gd name="connsiteX93" fmla="*/ 280347 w 10455568"/>
                  <a:gd name="connsiteY93" fmla="*/ 382711 h 715479"/>
                  <a:gd name="connsiteX94" fmla="*/ 108881 w 10455568"/>
                  <a:gd name="connsiteY94" fmla="*/ 393231 h 715479"/>
                  <a:gd name="connsiteX95" fmla="*/ 53435 w 10455568"/>
                  <a:gd name="connsiteY95" fmla="*/ 397222 h 715479"/>
                  <a:gd name="connsiteX96" fmla="*/ 0 w 10455568"/>
                  <a:gd name="connsiteY96" fmla="*/ 409348 h 7154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Lst>
                <a:rect l="l" t="t" r="r" b="b"/>
                <a:pathLst>
                  <a:path w="10455568" h="715479">
                    <a:moveTo>
                      <a:pt x="0" y="0"/>
                    </a:moveTo>
                    <a:lnTo>
                      <a:pt x="10455568" y="0"/>
                    </a:lnTo>
                    <a:lnTo>
                      <a:pt x="10434629" y="8947"/>
                    </a:lnTo>
                    <a:cubicBezTo>
                      <a:pt x="10373917" y="32898"/>
                      <a:pt x="10311087" y="51455"/>
                      <a:pt x="10249341" y="73146"/>
                    </a:cubicBezTo>
                    <a:cubicBezTo>
                      <a:pt x="10223176" y="82504"/>
                      <a:pt x="10198388" y="94974"/>
                      <a:pt x="10172148" y="103170"/>
                    </a:cubicBezTo>
                    <a:cubicBezTo>
                      <a:pt x="10113395" y="121743"/>
                      <a:pt x="10053617" y="138053"/>
                      <a:pt x="9994576" y="156647"/>
                    </a:cubicBezTo>
                    <a:cubicBezTo>
                      <a:pt x="9960929" y="167389"/>
                      <a:pt x="9928899" y="184724"/>
                      <a:pt x="9894474" y="192604"/>
                    </a:cubicBezTo>
                    <a:cubicBezTo>
                      <a:pt x="9812718" y="211289"/>
                      <a:pt x="9730121" y="226242"/>
                      <a:pt x="9647603" y="242354"/>
                    </a:cubicBezTo>
                    <a:cubicBezTo>
                      <a:pt x="9562500" y="258935"/>
                      <a:pt x="9477721" y="276078"/>
                      <a:pt x="9392533" y="291498"/>
                    </a:cubicBezTo>
                    <a:cubicBezTo>
                      <a:pt x="9345891" y="299632"/>
                      <a:pt x="9298681" y="303723"/>
                      <a:pt x="9252019" y="311564"/>
                    </a:cubicBezTo>
                    <a:cubicBezTo>
                      <a:pt x="9211115" y="318433"/>
                      <a:pt x="9170740" y="328758"/>
                      <a:pt x="9129899" y="336497"/>
                    </a:cubicBezTo>
                    <a:cubicBezTo>
                      <a:pt x="9094507" y="342987"/>
                      <a:pt x="9058706" y="347759"/>
                      <a:pt x="9023312" y="354253"/>
                    </a:cubicBezTo>
                    <a:cubicBezTo>
                      <a:pt x="8966639" y="364814"/>
                      <a:pt x="8910315" y="376230"/>
                      <a:pt x="8853949" y="387064"/>
                    </a:cubicBezTo>
                    <a:cubicBezTo>
                      <a:pt x="8830350" y="391295"/>
                      <a:pt x="8805902" y="400245"/>
                      <a:pt x="8783278" y="397418"/>
                    </a:cubicBezTo>
                    <a:cubicBezTo>
                      <a:pt x="8726267" y="390232"/>
                      <a:pt x="8671093" y="397198"/>
                      <a:pt x="8615640" y="408552"/>
                    </a:cubicBezTo>
                    <a:cubicBezTo>
                      <a:pt x="8596680" y="412471"/>
                      <a:pt x="8576049" y="413291"/>
                      <a:pt x="8557154" y="409627"/>
                    </a:cubicBezTo>
                    <a:cubicBezTo>
                      <a:pt x="8518491" y="402356"/>
                      <a:pt x="8480716" y="390947"/>
                      <a:pt x="8442474" y="381318"/>
                    </a:cubicBezTo>
                    <a:cubicBezTo>
                      <a:pt x="8438313" y="380145"/>
                      <a:pt x="8433365" y="380189"/>
                      <a:pt x="8428959" y="379618"/>
                    </a:cubicBezTo>
                    <a:cubicBezTo>
                      <a:pt x="8403970" y="376366"/>
                      <a:pt x="8379279" y="373098"/>
                      <a:pt x="8354329" y="370428"/>
                    </a:cubicBezTo>
                    <a:cubicBezTo>
                      <a:pt x="8340833" y="369017"/>
                      <a:pt x="8327184" y="369657"/>
                      <a:pt x="8313705" y="368535"/>
                    </a:cubicBezTo>
                    <a:cubicBezTo>
                      <a:pt x="8261532" y="363935"/>
                      <a:pt x="8205623" y="381441"/>
                      <a:pt x="8158571" y="349396"/>
                    </a:cubicBezTo>
                    <a:cubicBezTo>
                      <a:pt x="8128030" y="328752"/>
                      <a:pt x="8100257" y="335890"/>
                      <a:pt x="8069467" y="341485"/>
                    </a:cubicBezTo>
                    <a:cubicBezTo>
                      <a:pt x="8046153" y="345696"/>
                      <a:pt x="8022024" y="346466"/>
                      <a:pt x="7998265" y="348379"/>
                    </a:cubicBezTo>
                    <a:cubicBezTo>
                      <a:pt x="7956565" y="352093"/>
                      <a:pt x="7914826" y="355232"/>
                      <a:pt x="7873167" y="359529"/>
                    </a:cubicBezTo>
                    <a:cubicBezTo>
                      <a:pt x="7859864" y="361016"/>
                      <a:pt x="7846730" y="369197"/>
                      <a:pt x="7833600" y="368926"/>
                    </a:cubicBezTo>
                    <a:cubicBezTo>
                      <a:pt x="7772906" y="367528"/>
                      <a:pt x="7711993" y="362939"/>
                      <a:pt x="7651338" y="362121"/>
                    </a:cubicBezTo>
                    <a:cubicBezTo>
                      <a:pt x="7616924" y="361556"/>
                      <a:pt x="7582209" y="369456"/>
                      <a:pt x="7548003" y="367710"/>
                    </a:cubicBezTo>
                    <a:cubicBezTo>
                      <a:pt x="7508539" y="365739"/>
                      <a:pt x="7469448" y="356458"/>
                      <a:pt x="7430093" y="351855"/>
                    </a:cubicBezTo>
                    <a:cubicBezTo>
                      <a:pt x="7419227" y="350559"/>
                      <a:pt x="7407516" y="353979"/>
                      <a:pt x="7396245" y="355328"/>
                    </a:cubicBezTo>
                    <a:cubicBezTo>
                      <a:pt x="7383524" y="356781"/>
                      <a:pt x="7371134" y="358791"/>
                      <a:pt x="7358394" y="359950"/>
                    </a:cubicBezTo>
                    <a:cubicBezTo>
                      <a:pt x="7319573" y="363179"/>
                      <a:pt x="7280655" y="364958"/>
                      <a:pt x="7241933" y="369637"/>
                    </a:cubicBezTo>
                    <a:cubicBezTo>
                      <a:pt x="7218235" y="372418"/>
                      <a:pt x="7194108" y="386008"/>
                      <a:pt x="7171767" y="383160"/>
                    </a:cubicBezTo>
                    <a:cubicBezTo>
                      <a:pt x="7126248" y="377813"/>
                      <a:pt x="7082583" y="399728"/>
                      <a:pt x="7036569" y="387132"/>
                    </a:cubicBezTo>
                    <a:cubicBezTo>
                      <a:pt x="7022328" y="383442"/>
                      <a:pt x="7003983" y="396347"/>
                      <a:pt x="6987200" y="398073"/>
                    </a:cubicBezTo>
                    <a:cubicBezTo>
                      <a:pt x="6945251" y="402388"/>
                      <a:pt x="6903183" y="404965"/>
                      <a:pt x="6861115" y="407542"/>
                    </a:cubicBezTo>
                    <a:cubicBezTo>
                      <a:pt x="6823394" y="409822"/>
                      <a:pt x="6784520" y="416550"/>
                      <a:pt x="6747718" y="410900"/>
                    </a:cubicBezTo>
                    <a:cubicBezTo>
                      <a:pt x="6709137" y="404791"/>
                      <a:pt x="6674999" y="408284"/>
                      <a:pt x="6638839" y="420654"/>
                    </a:cubicBezTo>
                    <a:cubicBezTo>
                      <a:pt x="6614066" y="429044"/>
                      <a:pt x="6587444" y="431733"/>
                      <a:pt x="6561486" y="435540"/>
                    </a:cubicBezTo>
                    <a:cubicBezTo>
                      <a:pt x="6533513" y="439778"/>
                      <a:pt x="6502069" y="435804"/>
                      <a:pt x="6477200" y="447113"/>
                    </a:cubicBezTo>
                    <a:cubicBezTo>
                      <a:pt x="6403159" y="480713"/>
                      <a:pt x="6325566" y="492119"/>
                      <a:pt x="6246111" y="497537"/>
                    </a:cubicBezTo>
                    <a:cubicBezTo>
                      <a:pt x="6231608" y="498524"/>
                      <a:pt x="6216540" y="495475"/>
                      <a:pt x="6202328" y="492074"/>
                    </a:cubicBezTo>
                    <a:cubicBezTo>
                      <a:pt x="6119346" y="471508"/>
                      <a:pt x="6038018" y="479381"/>
                      <a:pt x="5956458" y="500965"/>
                    </a:cubicBezTo>
                    <a:cubicBezTo>
                      <a:pt x="5939584" y="505613"/>
                      <a:pt x="5920486" y="507499"/>
                      <a:pt x="5903139" y="505186"/>
                    </a:cubicBezTo>
                    <a:cubicBezTo>
                      <a:pt x="5854306" y="498315"/>
                      <a:pt x="5806470" y="484677"/>
                      <a:pt x="5757547" y="480730"/>
                    </a:cubicBezTo>
                    <a:cubicBezTo>
                      <a:pt x="5676701" y="474297"/>
                      <a:pt x="5610121" y="519038"/>
                      <a:pt x="5540270" y="550023"/>
                    </a:cubicBezTo>
                    <a:cubicBezTo>
                      <a:pt x="5473801" y="579316"/>
                      <a:pt x="5419599" y="638949"/>
                      <a:pt x="5338128" y="631974"/>
                    </a:cubicBezTo>
                    <a:cubicBezTo>
                      <a:pt x="5329931" y="631367"/>
                      <a:pt x="5321476" y="639812"/>
                      <a:pt x="5312622" y="642454"/>
                    </a:cubicBezTo>
                    <a:cubicBezTo>
                      <a:pt x="5288350" y="649647"/>
                      <a:pt x="5264155" y="657994"/>
                      <a:pt x="5239393" y="662307"/>
                    </a:cubicBezTo>
                    <a:cubicBezTo>
                      <a:pt x="5209181" y="667862"/>
                      <a:pt x="5178072" y="668817"/>
                      <a:pt x="5147821" y="673791"/>
                    </a:cubicBezTo>
                    <a:cubicBezTo>
                      <a:pt x="5108908" y="679940"/>
                      <a:pt x="5070972" y="691848"/>
                      <a:pt x="5032111" y="694497"/>
                    </a:cubicBezTo>
                    <a:cubicBezTo>
                      <a:pt x="5000793" y="696632"/>
                      <a:pt x="4969032" y="688019"/>
                      <a:pt x="4937648" y="684913"/>
                    </a:cubicBezTo>
                    <a:cubicBezTo>
                      <a:pt x="4893363" y="680649"/>
                      <a:pt x="4845361" y="685962"/>
                      <a:pt x="4805529" y="670032"/>
                    </a:cubicBezTo>
                    <a:cubicBezTo>
                      <a:pt x="4763006" y="653119"/>
                      <a:pt x="4723244" y="646796"/>
                      <a:pt x="4681029" y="655792"/>
                    </a:cubicBezTo>
                    <a:cubicBezTo>
                      <a:pt x="4666957" y="658791"/>
                      <a:pt x="4649519" y="672217"/>
                      <a:pt x="4643990" y="685120"/>
                    </a:cubicBezTo>
                    <a:cubicBezTo>
                      <a:pt x="4631676" y="713928"/>
                      <a:pt x="4612585" y="720184"/>
                      <a:pt x="4585542" y="712411"/>
                    </a:cubicBezTo>
                    <a:cubicBezTo>
                      <a:pt x="4562077" y="705853"/>
                      <a:pt x="4533672" y="703713"/>
                      <a:pt x="4516947" y="689117"/>
                    </a:cubicBezTo>
                    <a:cubicBezTo>
                      <a:pt x="4469552" y="647774"/>
                      <a:pt x="4412904" y="650180"/>
                      <a:pt x="4356995" y="642048"/>
                    </a:cubicBezTo>
                    <a:cubicBezTo>
                      <a:pt x="4322867" y="637088"/>
                      <a:pt x="4291523" y="638934"/>
                      <a:pt x="4258219" y="646156"/>
                    </a:cubicBezTo>
                    <a:cubicBezTo>
                      <a:pt x="4185895" y="662159"/>
                      <a:pt x="4113776" y="651342"/>
                      <a:pt x="4042233" y="636117"/>
                    </a:cubicBezTo>
                    <a:cubicBezTo>
                      <a:pt x="3994923" y="625941"/>
                      <a:pt x="3946812" y="621063"/>
                      <a:pt x="3899777" y="610576"/>
                    </a:cubicBezTo>
                    <a:cubicBezTo>
                      <a:pt x="3864554" y="602488"/>
                      <a:pt x="3829196" y="592371"/>
                      <a:pt x="3796441" y="577707"/>
                    </a:cubicBezTo>
                    <a:cubicBezTo>
                      <a:pt x="3748937" y="556178"/>
                      <a:pt x="3706395" y="521788"/>
                      <a:pt x="3648774" y="535623"/>
                    </a:cubicBezTo>
                    <a:cubicBezTo>
                      <a:pt x="3598036" y="547820"/>
                      <a:pt x="3550396" y="532716"/>
                      <a:pt x="3502227" y="518518"/>
                    </a:cubicBezTo>
                    <a:cubicBezTo>
                      <a:pt x="3466848" y="508111"/>
                      <a:pt x="3431455" y="497410"/>
                      <a:pt x="3395228" y="491723"/>
                    </a:cubicBezTo>
                    <a:cubicBezTo>
                      <a:pt x="3352235" y="485040"/>
                      <a:pt x="3304663" y="492363"/>
                      <a:pt x="3265757" y="477242"/>
                    </a:cubicBezTo>
                    <a:cubicBezTo>
                      <a:pt x="3225052" y="461369"/>
                      <a:pt x="3193136" y="476075"/>
                      <a:pt x="3158404" y="483689"/>
                    </a:cubicBezTo>
                    <a:cubicBezTo>
                      <a:pt x="3102986" y="495623"/>
                      <a:pt x="3048333" y="514498"/>
                      <a:pt x="2990483" y="499212"/>
                    </a:cubicBezTo>
                    <a:cubicBezTo>
                      <a:pt x="2920173" y="480697"/>
                      <a:pt x="2850324" y="460405"/>
                      <a:pt x="2779802" y="443069"/>
                    </a:cubicBezTo>
                    <a:cubicBezTo>
                      <a:pt x="2752548" y="436477"/>
                      <a:pt x="2723606" y="434954"/>
                      <a:pt x="2695508" y="433082"/>
                    </a:cubicBezTo>
                    <a:cubicBezTo>
                      <a:pt x="2668903" y="431690"/>
                      <a:pt x="2637847" y="441965"/>
                      <a:pt x="2616713" y="431172"/>
                    </a:cubicBezTo>
                    <a:cubicBezTo>
                      <a:pt x="2562378" y="403411"/>
                      <a:pt x="2507687" y="391698"/>
                      <a:pt x="2447364" y="395810"/>
                    </a:cubicBezTo>
                    <a:cubicBezTo>
                      <a:pt x="2424744" y="397352"/>
                      <a:pt x="2401814" y="385802"/>
                      <a:pt x="2378751" y="385044"/>
                    </a:cubicBezTo>
                    <a:cubicBezTo>
                      <a:pt x="2347229" y="384281"/>
                      <a:pt x="2310735" y="378901"/>
                      <a:pt x="2284230" y="391782"/>
                    </a:cubicBezTo>
                    <a:cubicBezTo>
                      <a:pt x="2221919" y="422248"/>
                      <a:pt x="2168532" y="404037"/>
                      <a:pt x="2110801" y="382042"/>
                    </a:cubicBezTo>
                    <a:cubicBezTo>
                      <a:pt x="2053961" y="360279"/>
                      <a:pt x="1994577" y="343935"/>
                      <a:pt x="1934854" y="331108"/>
                    </a:cubicBezTo>
                    <a:cubicBezTo>
                      <a:pt x="1912400" y="326519"/>
                      <a:pt x="1886705" y="338470"/>
                      <a:pt x="1862479" y="342158"/>
                    </a:cubicBezTo>
                    <a:cubicBezTo>
                      <a:pt x="1853818" y="343333"/>
                      <a:pt x="1844309" y="344855"/>
                      <a:pt x="1836283" y="342488"/>
                    </a:cubicBezTo>
                    <a:cubicBezTo>
                      <a:pt x="1758698" y="319808"/>
                      <a:pt x="1680403" y="303878"/>
                      <a:pt x="1599327" y="323970"/>
                    </a:cubicBezTo>
                    <a:cubicBezTo>
                      <a:pt x="1591888" y="325937"/>
                      <a:pt x="1583257" y="323319"/>
                      <a:pt x="1575578" y="321802"/>
                    </a:cubicBezTo>
                    <a:cubicBezTo>
                      <a:pt x="1538035" y="313873"/>
                      <a:pt x="1500950" y="299795"/>
                      <a:pt x="1463288" y="298576"/>
                    </a:cubicBezTo>
                    <a:cubicBezTo>
                      <a:pt x="1370438" y="295582"/>
                      <a:pt x="1277384" y="298137"/>
                      <a:pt x="1184165" y="298373"/>
                    </a:cubicBezTo>
                    <a:cubicBezTo>
                      <a:pt x="1178344" y="298480"/>
                      <a:pt x="1172255" y="298896"/>
                      <a:pt x="1166899" y="297220"/>
                    </a:cubicBezTo>
                    <a:cubicBezTo>
                      <a:pt x="1131827" y="287082"/>
                      <a:pt x="1102238" y="293180"/>
                      <a:pt x="1074855" y="318934"/>
                    </a:cubicBezTo>
                    <a:cubicBezTo>
                      <a:pt x="1062808" y="330244"/>
                      <a:pt x="1045783" y="336940"/>
                      <a:pt x="1030232" y="343829"/>
                    </a:cubicBezTo>
                    <a:cubicBezTo>
                      <a:pt x="1007334" y="354132"/>
                      <a:pt x="983839" y="364180"/>
                      <a:pt x="959854" y="371351"/>
                    </a:cubicBezTo>
                    <a:cubicBezTo>
                      <a:pt x="936141" y="378210"/>
                      <a:pt x="910825" y="387219"/>
                      <a:pt x="887350" y="384742"/>
                    </a:cubicBezTo>
                    <a:cubicBezTo>
                      <a:pt x="845096" y="380339"/>
                      <a:pt x="804258" y="366810"/>
                      <a:pt x="762349" y="358882"/>
                    </a:cubicBezTo>
                    <a:cubicBezTo>
                      <a:pt x="747884" y="356082"/>
                      <a:pt x="732263" y="357732"/>
                      <a:pt x="717454" y="358448"/>
                    </a:cubicBezTo>
                    <a:cubicBezTo>
                      <a:pt x="683463" y="359893"/>
                      <a:pt x="649238" y="370675"/>
                      <a:pt x="616859" y="348700"/>
                    </a:cubicBezTo>
                    <a:cubicBezTo>
                      <a:pt x="586900" y="328019"/>
                      <a:pt x="558641" y="336644"/>
                      <a:pt x="529939" y="355789"/>
                    </a:cubicBezTo>
                    <a:cubicBezTo>
                      <a:pt x="509309" y="369433"/>
                      <a:pt x="485605" y="380664"/>
                      <a:pt x="461851" y="386945"/>
                    </a:cubicBezTo>
                    <a:cubicBezTo>
                      <a:pt x="429225" y="395576"/>
                      <a:pt x="396634" y="400422"/>
                      <a:pt x="360707" y="399082"/>
                    </a:cubicBezTo>
                    <a:cubicBezTo>
                      <a:pt x="335299" y="398193"/>
                      <a:pt x="314629" y="398437"/>
                      <a:pt x="293863" y="384410"/>
                    </a:cubicBezTo>
                    <a:cubicBezTo>
                      <a:pt x="290517" y="382308"/>
                      <a:pt x="284678" y="382122"/>
                      <a:pt x="280347" y="382711"/>
                    </a:cubicBezTo>
                    <a:cubicBezTo>
                      <a:pt x="223554" y="391535"/>
                      <a:pt x="166827" y="392780"/>
                      <a:pt x="108881" y="393231"/>
                    </a:cubicBezTo>
                    <a:cubicBezTo>
                      <a:pt x="90460" y="393322"/>
                      <a:pt x="71882" y="394571"/>
                      <a:pt x="53435" y="397222"/>
                    </a:cubicBezTo>
                    <a:lnTo>
                      <a:pt x="0" y="409348"/>
                    </a:lnTo>
                    <a:close/>
                  </a:path>
                </a:pathLst>
              </a:custGeom>
              <a:solidFill>
                <a:schemeClr val="lt1"/>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024CB190-EFCD-4B40-9CDD-E3C0EB4B3C2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0455568" cy="715479"/>
              </a:xfrm>
              <a:custGeom>
                <a:avLst/>
                <a:gdLst>
                  <a:gd name="connsiteX0" fmla="*/ 0 w 10455568"/>
                  <a:gd name="connsiteY0" fmla="*/ 0 h 715479"/>
                  <a:gd name="connsiteX1" fmla="*/ 10455568 w 10455568"/>
                  <a:gd name="connsiteY1" fmla="*/ 0 h 715479"/>
                  <a:gd name="connsiteX2" fmla="*/ 10434629 w 10455568"/>
                  <a:gd name="connsiteY2" fmla="*/ 8947 h 715479"/>
                  <a:gd name="connsiteX3" fmla="*/ 10249341 w 10455568"/>
                  <a:gd name="connsiteY3" fmla="*/ 73146 h 715479"/>
                  <a:gd name="connsiteX4" fmla="*/ 10172148 w 10455568"/>
                  <a:gd name="connsiteY4" fmla="*/ 103170 h 715479"/>
                  <a:gd name="connsiteX5" fmla="*/ 9994576 w 10455568"/>
                  <a:gd name="connsiteY5" fmla="*/ 156647 h 715479"/>
                  <a:gd name="connsiteX6" fmla="*/ 9894474 w 10455568"/>
                  <a:gd name="connsiteY6" fmla="*/ 192604 h 715479"/>
                  <a:gd name="connsiteX7" fmla="*/ 9647603 w 10455568"/>
                  <a:gd name="connsiteY7" fmla="*/ 242354 h 715479"/>
                  <a:gd name="connsiteX8" fmla="*/ 9392533 w 10455568"/>
                  <a:gd name="connsiteY8" fmla="*/ 291498 h 715479"/>
                  <a:gd name="connsiteX9" fmla="*/ 9252019 w 10455568"/>
                  <a:gd name="connsiteY9" fmla="*/ 311564 h 715479"/>
                  <a:gd name="connsiteX10" fmla="*/ 9129899 w 10455568"/>
                  <a:gd name="connsiteY10" fmla="*/ 336497 h 715479"/>
                  <a:gd name="connsiteX11" fmla="*/ 9023312 w 10455568"/>
                  <a:gd name="connsiteY11" fmla="*/ 354253 h 715479"/>
                  <a:gd name="connsiteX12" fmla="*/ 8853949 w 10455568"/>
                  <a:gd name="connsiteY12" fmla="*/ 387064 h 715479"/>
                  <a:gd name="connsiteX13" fmla="*/ 8783278 w 10455568"/>
                  <a:gd name="connsiteY13" fmla="*/ 397418 h 715479"/>
                  <a:gd name="connsiteX14" fmla="*/ 8615640 w 10455568"/>
                  <a:gd name="connsiteY14" fmla="*/ 408552 h 715479"/>
                  <a:gd name="connsiteX15" fmla="*/ 8557154 w 10455568"/>
                  <a:gd name="connsiteY15" fmla="*/ 409627 h 715479"/>
                  <a:gd name="connsiteX16" fmla="*/ 8442474 w 10455568"/>
                  <a:gd name="connsiteY16" fmla="*/ 381318 h 715479"/>
                  <a:gd name="connsiteX17" fmla="*/ 8428959 w 10455568"/>
                  <a:gd name="connsiteY17" fmla="*/ 379618 h 715479"/>
                  <a:gd name="connsiteX18" fmla="*/ 8354329 w 10455568"/>
                  <a:gd name="connsiteY18" fmla="*/ 370428 h 715479"/>
                  <a:gd name="connsiteX19" fmla="*/ 8313705 w 10455568"/>
                  <a:gd name="connsiteY19" fmla="*/ 368535 h 715479"/>
                  <a:gd name="connsiteX20" fmla="*/ 8158571 w 10455568"/>
                  <a:gd name="connsiteY20" fmla="*/ 349396 h 715479"/>
                  <a:gd name="connsiteX21" fmla="*/ 8069467 w 10455568"/>
                  <a:gd name="connsiteY21" fmla="*/ 341485 h 715479"/>
                  <a:gd name="connsiteX22" fmla="*/ 7998265 w 10455568"/>
                  <a:gd name="connsiteY22" fmla="*/ 348379 h 715479"/>
                  <a:gd name="connsiteX23" fmla="*/ 7873167 w 10455568"/>
                  <a:gd name="connsiteY23" fmla="*/ 359529 h 715479"/>
                  <a:gd name="connsiteX24" fmla="*/ 7833600 w 10455568"/>
                  <a:gd name="connsiteY24" fmla="*/ 368926 h 715479"/>
                  <a:gd name="connsiteX25" fmla="*/ 7651338 w 10455568"/>
                  <a:gd name="connsiteY25" fmla="*/ 362121 h 715479"/>
                  <a:gd name="connsiteX26" fmla="*/ 7548003 w 10455568"/>
                  <a:gd name="connsiteY26" fmla="*/ 367710 h 715479"/>
                  <a:gd name="connsiteX27" fmla="*/ 7430093 w 10455568"/>
                  <a:gd name="connsiteY27" fmla="*/ 351855 h 715479"/>
                  <a:gd name="connsiteX28" fmla="*/ 7396245 w 10455568"/>
                  <a:gd name="connsiteY28" fmla="*/ 355328 h 715479"/>
                  <a:gd name="connsiteX29" fmla="*/ 7358394 w 10455568"/>
                  <a:gd name="connsiteY29" fmla="*/ 359950 h 715479"/>
                  <a:gd name="connsiteX30" fmla="*/ 7241933 w 10455568"/>
                  <a:gd name="connsiteY30" fmla="*/ 369637 h 715479"/>
                  <a:gd name="connsiteX31" fmla="*/ 7171767 w 10455568"/>
                  <a:gd name="connsiteY31" fmla="*/ 383160 h 715479"/>
                  <a:gd name="connsiteX32" fmla="*/ 7036569 w 10455568"/>
                  <a:gd name="connsiteY32" fmla="*/ 387132 h 715479"/>
                  <a:gd name="connsiteX33" fmla="*/ 6987200 w 10455568"/>
                  <a:gd name="connsiteY33" fmla="*/ 398073 h 715479"/>
                  <a:gd name="connsiteX34" fmla="*/ 6861115 w 10455568"/>
                  <a:gd name="connsiteY34" fmla="*/ 407542 h 715479"/>
                  <a:gd name="connsiteX35" fmla="*/ 6747718 w 10455568"/>
                  <a:gd name="connsiteY35" fmla="*/ 410900 h 715479"/>
                  <a:gd name="connsiteX36" fmla="*/ 6638839 w 10455568"/>
                  <a:gd name="connsiteY36" fmla="*/ 420654 h 715479"/>
                  <a:gd name="connsiteX37" fmla="*/ 6561486 w 10455568"/>
                  <a:gd name="connsiteY37" fmla="*/ 435540 h 715479"/>
                  <a:gd name="connsiteX38" fmla="*/ 6477200 w 10455568"/>
                  <a:gd name="connsiteY38" fmla="*/ 447113 h 715479"/>
                  <a:gd name="connsiteX39" fmla="*/ 6246111 w 10455568"/>
                  <a:gd name="connsiteY39" fmla="*/ 497537 h 715479"/>
                  <a:gd name="connsiteX40" fmla="*/ 6202328 w 10455568"/>
                  <a:gd name="connsiteY40" fmla="*/ 492074 h 715479"/>
                  <a:gd name="connsiteX41" fmla="*/ 5956458 w 10455568"/>
                  <a:gd name="connsiteY41" fmla="*/ 500965 h 715479"/>
                  <a:gd name="connsiteX42" fmla="*/ 5903139 w 10455568"/>
                  <a:gd name="connsiteY42" fmla="*/ 505186 h 715479"/>
                  <a:gd name="connsiteX43" fmla="*/ 5757547 w 10455568"/>
                  <a:gd name="connsiteY43" fmla="*/ 480730 h 715479"/>
                  <a:gd name="connsiteX44" fmla="*/ 5540270 w 10455568"/>
                  <a:gd name="connsiteY44" fmla="*/ 550023 h 715479"/>
                  <a:gd name="connsiteX45" fmla="*/ 5338128 w 10455568"/>
                  <a:gd name="connsiteY45" fmla="*/ 631974 h 715479"/>
                  <a:gd name="connsiteX46" fmla="*/ 5312622 w 10455568"/>
                  <a:gd name="connsiteY46" fmla="*/ 642454 h 715479"/>
                  <a:gd name="connsiteX47" fmla="*/ 5239393 w 10455568"/>
                  <a:gd name="connsiteY47" fmla="*/ 662307 h 715479"/>
                  <a:gd name="connsiteX48" fmla="*/ 5147821 w 10455568"/>
                  <a:gd name="connsiteY48" fmla="*/ 673791 h 715479"/>
                  <a:gd name="connsiteX49" fmla="*/ 5032111 w 10455568"/>
                  <a:gd name="connsiteY49" fmla="*/ 694497 h 715479"/>
                  <a:gd name="connsiteX50" fmla="*/ 4937648 w 10455568"/>
                  <a:gd name="connsiteY50" fmla="*/ 684913 h 715479"/>
                  <a:gd name="connsiteX51" fmla="*/ 4805529 w 10455568"/>
                  <a:gd name="connsiteY51" fmla="*/ 670032 h 715479"/>
                  <a:gd name="connsiteX52" fmla="*/ 4681029 w 10455568"/>
                  <a:gd name="connsiteY52" fmla="*/ 655792 h 715479"/>
                  <a:gd name="connsiteX53" fmla="*/ 4643990 w 10455568"/>
                  <a:gd name="connsiteY53" fmla="*/ 685120 h 715479"/>
                  <a:gd name="connsiteX54" fmla="*/ 4585542 w 10455568"/>
                  <a:gd name="connsiteY54" fmla="*/ 712411 h 715479"/>
                  <a:gd name="connsiteX55" fmla="*/ 4516947 w 10455568"/>
                  <a:gd name="connsiteY55" fmla="*/ 689117 h 715479"/>
                  <a:gd name="connsiteX56" fmla="*/ 4356995 w 10455568"/>
                  <a:gd name="connsiteY56" fmla="*/ 642048 h 715479"/>
                  <a:gd name="connsiteX57" fmla="*/ 4258219 w 10455568"/>
                  <a:gd name="connsiteY57" fmla="*/ 646156 h 715479"/>
                  <a:gd name="connsiteX58" fmla="*/ 4042233 w 10455568"/>
                  <a:gd name="connsiteY58" fmla="*/ 636117 h 715479"/>
                  <a:gd name="connsiteX59" fmla="*/ 3899777 w 10455568"/>
                  <a:gd name="connsiteY59" fmla="*/ 610576 h 715479"/>
                  <a:gd name="connsiteX60" fmla="*/ 3796441 w 10455568"/>
                  <a:gd name="connsiteY60" fmla="*/ 577707 h 715479"/>
                  <a:gd name="connsiteX61" fmla="*/ 3648774 w 10455568"/>
                  <a:gd name="connsiteY61" fmla="*/ 535623 h 715479"/>
                  <a:gd name="connsiteX62" fmla="*/ 3502227 w 10455568"/>
                  <a:gd name="connsiteY62" fmla="*/ 518518 h 715479"/>
                  <a:gd name="connsiteX63" fmla="*/ 3395228 w 10455568"/>
                  <a:gd name="connsiteY63" fmla="*/ 491723 h 715479"/>
                  <a:gd name="connsiteX64" fmla="*/ 3265757 w 10455568"/>
                  <a:gd name="connsiteY64" fmla="*/ 477242 h 715479"/>
                  <a:gd name="connsiteX65" fmla="*/ 3158404 w 10455568"/>
                  <a:gd name="connsiteY65" fmla="*/ 483689 h 715479"/>
                  <a:gd name="connsiteX66" fmla="*/ 2990483 w 10455568"/>
                  <a:gd name="connsiteY66" fmla="*/ 499212 h 715479"/>
                  <a:gd name="connsiteX67" fmla="*/ 2779802 w 10455568"/>
                  <a:gd name="connsiteY67" fmla="*/ 443069 h 715479"/>
                  <a:gd name="connsiteX68" fmla="*/ 2695508 w 10455568"/>
                  <a:gd name="connsiteY68" fmla="*/ 433082 h 715479"/>
                  <a:gd name="connsiteX69" fmla="*/ 2616713 w 10455568"/>
                  <a:gd name="connsiteY69" fmla="*/ 431172 h 715479"/>
                  <a:gd name="connsiteX70" fmla="*/ 2447364 w 10455568"/>
                  <a:gd name="connsiteY70" fmla="*/ 395810 h 715479"/>
                  <a:gd name="connsiteX71" fmla="*/ 2378751 w 10455568"/>
                  <a:gd name="connsiteY71" fmla="*/ 385044 h 715479"/>
                  <a:gd name="connsiteX72" fmla="*/ 2284230 w 10455568"/>
                  <a:gd name="connsiteY72" fmla="*/ 391782 h 715479"/>
                  <a:gd name="connsiteX73" fmla="*/ 2110801 w 10455568"/>
                  <a:gd name="connsiteY73" fmla="*/ 382042 h 715479"/>
                  <a:gd name="connsiteX74" fmla="*/ 1934854 w 10455568"/>
                  <a:gd name="connsiteY74" fmla="*/ 331108 h 715479"/>
                  <a:gd name="connsiteX75" fmla="*/ 1862479 w 10455568"/>
                  <a:gd name="connsiteY75" fmla="*/ 342158 h 715479"/>
                  <a:gd name="connsiteX76" fmla="*/ 1836283 w 10455568"/>
                  <a:gd name="connsiteY76" fmla="*/ 342488 h 715479"/>
                  <a:gd name="connsiteX77" fmla="*/ 1599327 w 10455568"/>
                  <a:gd name="connsiteY77" fmla="*/ 323970 h 715479"/>
                  <a:gd name="connsiteX78" fmla="*/ 1575578 w 10455568"/>
                  <a:gd name="connsiteY78" fmla="*/ 321802 h 715479"/>
                  <a:gd name="connsiteX79" fmla="*/ 1463288 w 10455568"/>
                  <a:gd name="connsiteY79" fmla="*/ 298576 h 715479"/>
                  <a:gd name="connsiteX80" fmla="*/ 1184165 w 10455568"/>
                  <a:gd name="connsiteY80" fmla="*/ 298373 h 715479"/>
                  <a:gd name="connsiteX81" fmla="*/ 1166899 w 10455568"/>
                  <a:gd name="connsiteY81" fmla="*/ 297220 h 715479"/>
                  <a:gd name="connsiteX82" fmla="*/ 1074855 w 10455568"/>
                  <a:gd name="connsiteY82" fmla="*/ 318934 h 715479"/>
                  <a:gd name="connsiteX83" fmla="*/ 1030232 w 10455568"/>
                  <a:gd name="connsiteY83" fmla="*/ 343829 h 715479"/>
                  <a:gd name="connsiteX84" fmla="*/ 959854 w 10455568"/>
                  <a:gd name="connsiteY84" fmla="*/ 371351 h 715479"/>
                  <a:gd name="connsiteX85" fmla="*/ 887350 w 10455568"/>
                  <a:gd name="connsiteY85" fmla="*/ 384742 h 715479"/>
                  <a:gd name="connsiteX86" fmla="*/ 762349 w 10455568"/>
                  <a:gd name="connsiteY86" fmla="*/ 358882 h 715479"/>
                  <a:gd name="connsiteX87" fmla="*/ 717454 w 10455568"/>
                  <a:gd name="connsiteY87" fmla="*/ 358448 h 715479"/>
                  <a:gd name="connsiteX88" fmla="*/ 616859 w 10455568"/>
                  <a:gd name="connsiteY88" fmla="*/ 348700 h 715479"/>
                  <a:gd name="connsiteX89" fmla="*/ 529939 w 10455568"/>
                  <a:gd name="connsiteY89" fmla="*/ 355789 h 715479"/>
                  <a:gd name="connsiteX90" fmla="*/ 461851 w 10455568"/>
                  <a:gd name="connsiteY90" fmla="*/ 386945 h 715479"/>
                  <a:gd name="connsiteX91" fmla="*/ 360707 w 10455568"/>
                  <a:gd name="connsiteY91" fmla="*/ 399082 h 715479"/>
                  <a:gd name="connsiteX92" fmla="*/ 293863 w 10455568"/>
                  <a:gd name="connsiteY92" fmla="*/ 384410 h 715479"/>
                  <a:gd name="connsiteX93" fmla="*/ 280347 w 10455568"/>
                  <a:gd name="connsiteY93" fmla="*/ 382711 h 715479"/>
                  <a:gd name="connsiteX94" fmla="*/ 108881 w 10455568"/>
                  <a:gd name="connsiteY94" fmla="*/ 393231 h 715479"/>
                  <a:gd name="connsiteX95" fmla="*/ 53435 w 10455568"/>
                  <a:gd name="connsiteY95" fmla="*/ 397222 h 715479"/>
                  <a:gd name="connsiteX96" fmla="*/ 0 w 10455568"/>
                  <a:gd name="connsiteY96" fmla="*/ 409348 h 7154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Lst>
                <a:rect l="l" t="t" r="r" b="b"/>
                <a:pathLst>
                  <a:path w="10455568" h="715479">
                    <a:moveTo>
                      <a:pt x="0" y="0"/>
                    </a:moveTo>
                    <a:lnTo>
                      <a:pt x="10455568" y="0"/>
                    </a:lnTo>
                    <a:lnTo>
                      <a:pt x="10434629" y="8947"/>
                    </a:lnTo>
                    <a:cubicBezTo>
                      <a:pt x="10373917" y="32898"/>
                      <a:pt x="10311087" y="51455"/>
                      <a:pt x="10249341" y="73146"/>
                    </a:cubicBezTo>
                    <a:cubicBezTo>
                      <a:pt x="10223176" y="82504"/>
                      <a:pt x="10198388" y="94974"/>
                      <a:pt x="10172148" y="103170"/>
                    </a:cubicBezTo>
                    <a:cubicBezTo>
                      <a:pt x="10113395" y="121743"/>
                      <a:pt x="10053617" y="138053"/>
                      <a:pt x="9994576" y="156647"/>
                    </a:cubicBezTo>
                    <a:cubicBezTo>
                      <a:pt x="9960929" y="167389"/>
                      <a:pt x="9928899" y="184724"/>
                      <a:pt x="9894474" y="192604"/>
                    </a:cubicBezTo>
                    <a:cubicBezTo>
                      <a:pt x="9812718" y="211289"/>
                      <a:pt x="9730121" y="226242"/>
                      <a:pt x="9647603" y="242354"/>
                    </a:cubicBezTo>
                    <a:cubicBezTo>
                      <a:pt x="9562500" y="258935"/>
                      <a:pt x="9477721" y="276078"/>
                      <a:pt x="9392533" y="291498"/>
                    </a:cubicBezTo>
                    <a:cubicBezTo>
                      <a:pt x="9345891" y="299632"/>
                      <a:pt x="9298681" y="303723"/>
                      <a:pt x="9252019" y="311564"/>
                    </a:cubicBezTo>
                    <a:cubicBezTo>
                      <a:pt x="9211115" y="318433"/>
                      <a:pt x="9170740" y="328758"/>
                      <a:pt x="9129899" y="336497"/>
                    </a:cubicBezTo>
                    <a:cubicBezTo>
                      <a:pt x="9094507" y="342987"/>
                      <a:pt x="9058706" y="347759"/>
                      <a:pt x="9023312" y="354253"/>
                    </a:cubicBezTo>
                    <a:cubicBezTo>
                      <a:pt x="8966639" y="364814"/>
                      <a:pt x="8910315" y="376230"/>
                      <a:pt x="8853949" y="387064"/>
                    </a:cubicBezTo>
                    <a:cubicBezTo>
                      <a:pt x="8830350" y="391295"/>
                      <a:pt x="8805902" y="400245"/>
                      <a:pt x="8783278" y="397418"/>
                    </a:cubicBezTo>
                    <a:cubicBezTo>
                      <a:pt x="8726267" y="390232"/>
                      <a:pt x="8671093" y="397198"/>
                      <a:pt x="8615640" y="408552"/>
                    </a:cubicBezTo>
                    <a:cubicBezTo>
                      <a:pt x="8596680" y="412471"/>
                      <a:pt x="8576049" y="413291"/>
                      <a:pt x="8557154" y="409627"/>
                    </a:cubicBezTo>
                    <a:cubicBezTo>
                      <a:pt x="8518491" y="402356"/>
                      <a:pt x="8480716" y="390947"/>
                      <a:pt x="8442474" y="381318"/>
                    </a:cubicBezTo>
                    <a:cubicBezTo>
                      <a:pt x="8438313" y="380145"/>
                      <a:pt x="8433365" y="380189"/>
                      <a:pt x="8428959" y="379618"/>
                    </a:cubicBezTo>
                    <a:cubicBezTo>
                      <a:pt x="8403970" y="376366"/>
                      <a:pt x="8379279" y="373098"/>
                      <a:pt x="8354329" y="370428"/>
                    </a:cubicBezTo>
                    <a:cubicBezTo>
                      <a:pt x="8340833" y="369017"/>
                      <a:pt x="8327184" y="369657"/>
                      <a:pt x="8313705" y="368535"/>
                    </a:cubicBezTo>
                    <a:cubicBezTo>
                      <a:pt x="8261532" y="363935"/>
                      <a:pt x="8205623" y="381441"/>
                      <a:pt x="8158571" y="349396"/>
                    </a:cubicBezTo>
                    <a:cubicBezTo>
                      <a:pt x="8128030" y="328752"/>
                      <a:pt x="8100257" y="335890"/>
                      <a:pt x="8069467" y="341485"/>
                    </a:cubicBezTo>
                    <a:cubicBezTo>
                      <a:pt x="8046153" y="345696"/>
                      <a:pt x="8022024" y="346466"/>
                      <a:pt x="7998265" y="348379"/>
                    </a:cubicBezTo>
                    <a:cubicBezTo>
                      <a:pt x="7956565" y="352093"/>
                      <a:pt x="7914826" y="355232"/>
                      <a:pt x="7873167" y="359529"/>
                    </a:cubicBezTo>
                    <a:cubicBezTo>
                      <a:pt x="7859864" y="361016"/>
                      <a:pt x="7846730" y="369197"/>
                      <a:pt x="7833600" y="368926"/>
                    </a:cubicBezTo>
                    <a:cubicBezTo>
                      <a:pt x="7772906" y="367528"/>
                      <a:pt x="7711993" y="362939"/>
                      <a:pt x="7651338" y="362121"/>
                    </a:cubicBezTo>
                    <a:cubicBezTo>
                      <a:pt x="7616924" y="361556"/>
                      <a:pt x="7582209" y="369456"/>
                      <a:pt x="7548003" y="367710"/>
                    </a:cubicBezTo>
                    <a:cubicBezTo>
                      <a:pt x="7508539" y="365739"/>
                      <a:pt x="7469448" y="356458"/>
                      <a:pt x="7430093" y="351855"/>
                    </a:cubicBezTo>
                    <a:cubicBezTo>
                      <a:pt x="7419227" y="350559"/>
                      <a:pt x="7407516" y="353979"/>
                      <a:pt x="7396245" y="355328"/>
                    </a:cubicBezTo>
                    <a:cubicBezTo>
                      <a:pt x="7383524" y="356781"/>
                      <a:pt x="7371134" y="358791"/>
                      <a:pt x="7358394" y="359950"/>
                    </a:cubicBezTo>
                    <a:cubicBezTo>
                      <a:pt x="7319573" y="363179"/>
                      <a:pt x="7280655" y="364958"/>
                      <a:pt x="7241933" y="369637"/>
                    </a:cubicBezTo>
                    <a:cubicBezTo>
                      <a:pt x="7218235" y="372418"/>
                      <a:pt x="7194108" y="386008"/>
                      <a:pt x="7171767" y="383160"/>
                    </a:cubicBezTo>
                    <a:cubicBezTo>
                      <a:pt x="7126248" y="377813"/>
                      <a:pt x="7082583" y="399728"/>
                      <a:pt x="7036569" y="387132"/>
                    </a:cubicBezTo>
                    <a:cubicBezTo>
                      <a:pt x="7022328" y="383442"/>
                      <a:pt x="7003983" y="396347"/>
                      <a:pt x="6987200" y="398073"/>
                    </a:cubicBezTo>
                    <a:cubicBezTo>
                      <a:pt x="6945251" y="402388"/>
                      <a:pt x="6903183" y="404965"/>
                      <a:pt x="6861115" y="407542"/>
                    </a:cubicBezTo>
                    <a:cubicBezTo>
                      <a:pt x="6823394" y="409822"/>
                      <a:pt x="6784520" y="416550"/>
                      <a:pt x="6747718" y="410900"/>
                    </a:cubicBezTo>
                    <a:cubicBezTo>
                      <a:pt x="6709137" y="404791"/>
                      <a:pt x="6674999" y="408284"/>
                      <a:pt x="6638839" y="420654"/>
                    </a:cubicBezTo>
                    <a:cubicBezTo>
                      <a:pt x="6614066" y="429044"/>
                      <a:pt x="6587444" y="431733"/>
                      <a:pt x="6561486" y="435540"/>
                    </a:cubicBezTo>
                    <a:cubicBezTo>
                      <a:pt x="6533513" y="439778"/>
                      <a:pt x="6502069" y="435804"/>
                      <a:pt x="6477200" y="447113"/>
                    </a:cubicBezTo>
                    <a:cubicBezTo>
                      <a:pt x="6403159" y="480713"/>
                      <a:pt x="6325566" y="492119"/>
                      <a:pt x="6246111" y="497537"/>
                    </a:cubicBezTo>
                    <a:cubicBezTo>
                      <a:pt x="6231608" y="498524"/>
                      <a:pt x="6216540" y="495475"/>
                      <a:pt x="6202328" y="492074"/>
                    </a:cubicBezTo>
                    <a:cubicBezTo>
                      <a:pt x="6119346" y="471508"/>
                      <a:pt x="6038018" y="479381"/>
                      <a:pt x="5956458" y="500965"/>
                    </a:cubicBezTo>
                    <a:cubicBezTo>
                      <a:pt x="5939584" y="505613"/>
                      <a:pt x="5920486" y="507499"/>
                      <a:pt x="5903139" y="505186"/>
                    </a:cubicBezTo>
                    <a:cubicBezTo>
                      <a:pt x="5854306" y="498315"/>
                      <a:pt x="5806470" y="484677"/>
                      <a:pt x="5757547" y="480730"/>
                    </a:cubicBezTo>
                    <a:cubicBezTo>
                      <a:pt x="5676701" y="474297"/>
                      <a:pt x="5610121" y="519038"/>
                      <a:pt x="5540270" y="550023"/>
                    </a:cubicBezTo>
                    <a:cubicBezTo>
                      <a:pt x="5473801" y="579316"/>
                      <a:pt x="5419599" y="638949"/>
                      <a:pt x="5338128" y="631974"/>
                    </a:cubicBezTo>
                    <a:cubicBezTo>
                      <a:pt x="5329931" y="631367"/>
                      <a:pt x="5321476" y="639812"/>
                      <a:pt x="5312622" y="642454"/>
                    </a:cubicBezTo>
                    <a:cubicBezTo>
                      <a:pt x="5288350" y="649647"/>
                      <a:pt x="5264155" y="657994"/>
                      <a:pt x="5239393" y="662307"/>
                    </a:cubicBezTo>
                    <a:cubicBezTo>
                      <a:pt x="5209181" y="667862"/>
                      <a:pt x="5178072" y="668817"/>
                      <a:pt x="5147821" y="673791"/>
                    </a:cubicBezTo>
                    <a:cubicBezTo>
                      <a:pt x="5108908" y="679940"/>
                      <a:pt x="5070972" y="691848"/>
                      <a:pt x="5032111" y="694497"/>
                    </a:cubicBezTo>
                    <a:cubicBezTo>
                      <a:pt x="5000793" y="696632"/>
                      <a:pt x="4969032" y="688019"/>
                      <a:pt x="4937648" y="684913"/>
                    </a:cubicBezTo>
                    <a:cubicBezTo>
                      <a:pt x="4893363" y="680649"/>
                      <a:pt x="4845361" y="685962"/>
                      <a:pt x="4805529" y="670032"/>
                    </a:cubicBezTo>
                    <a:cubicBezTo>
                      <a:pt x="4763006" y="653119"/>
                      <a:pt x="4723244" y="646796"/>
                      <a:pt x="4681029" y="655792"/>
                    </a:cubicBezTo>
                    <a:cubicBezTo>
                      <a:pt x="4666957" y="658791"/>
                      <a:pt x="4649519" y="672217"/>
                      <a:pt x="4643990" y="685120"/>
                    </a:cubicBezTo>
                    <a:cubicBezTo>
                      <a:pt x="4631676" y="713928"/>
                      <a:pt x="4612585" y="720184"/>
                      <a:pt x="4585542" y="712411"/>
                    </a:cubicBezTo>
                    <a:cubicBezTo>
                      <a:pt x="4562077" y="705853"/>
                      <a:pt x="4533672" y="703713"/>
                      <a:pt x="4516947" y="689117"/>
                    </a:cubicBezTo>
                    <a:cubicBezTo>
                      <a:pt x="4469552" y="647774"/>
                      <a:pt x="4412904" y="650180"/>
                      <a:pt x="4356995" y="642048"/>
                    </a:cubicBezTo>
                    <a:cubicBezTo>
                      <a:pt x="4322867" y="637088"/>
                      <a:pt x="4291523" y="638934"/>
                      <a:pt x="4258219" y="646156"/>
                    </a:cubicBezTo>
                    <a:cubicBezTo>
                      <a:pt x="4185895" y="662159"/>
                      <a:pt x="4113776" y="651342"/>
                      <a:pt x="4042233" y="636117"/>
                    </a:cubicBezTo>
                    <a:cubicBezTo>
                      <a:pt x="3994923" y="625941"/>
                      <a:pt x="3946812" y="621063"/>
                      <a:pt x="3899777" y="610576"/>
                    </a:cubicBezTo>
                    <a:cubicBezTo>
                      <a:pt x="3864554" y="602488"/>
                      <a:pt x="3829196" y="592371"/>
                      <a:pt x="3796441" y="577707"/>
                    </a:cubicBezTo>
                    <a:cubicBezTo>
                      <a:pt x="3748937" y="556178"/>
                      <a:pt x="3706395" y="521788"/>
                      <a:pt x="3648774" y="535623"/>
                    </a:cubicBezTo>
                    <a:cubicBezTo>
                      <a:pt x="3598036" y="547820"/>
                      <a:pt x="3550396" y="532716"/>
                      <a:pt x="3502227" y="518518"/>
                    </a:cubicBezTo>
                    <a:cubicBezTo>
                      <a:pt x="3466848" y="508111"/>
                      <a:pt x="3431455" y="497410"/>
                      <a:pt x="3395228" y="491723"/>
                    </a:cubicBezTo>
                    <a:cubicBezTo>
                      <a:pt x="3352235" y="485040"/>
                      <a:pt x="3304663" y="492363"/>
                      <a:pt x="3265757" y="477242"/>
                    </a:cubicBezTo>
                    <a:cubicBezTo>
                      <a:pt x="3225052" y="461369"/>
                      <a:pt x="3193136" y="476075"/>
                      <a:pt x="3158404" y="483689"/>
                    </a:cubicBezTo>
                    <a:cubicBezTo>
                      <a:pt x="3102986" y="495623"/>
                      <a:pt x="3048333" y="514498"/>
                      <a:pt x="2990483" y="499212"/>
                    </a:cubicBezTo>
                    <a:cubicBezTo>
                      <a:pt x="2920173" y="480697"/>
                      <a:pt x="2850324" y="460405"/>
                      <a:pt x="2779802" y="443069"/>
                    </a:cubicBezTo>
                    <a:cubicBezTo>
                      <a:pt x="2752548" y="436477"/>
                      <a:pt x="2723606" y="434954"/>
                      <a:pt x="2695508" y="433082"/>
                    </a:cubicBezTo>
                    <a:cubicBezTo>
                      <a:pt x="2668903" y="431690"/>
                      <a:pt x="2637847" y="441965"/>
                      <a:pt x="2616713" y="431172"/>
                    </a:cubicBezTo>
                    <a:cubicBezTo>
                      <a:pt x="2562378" y="403411"/>
                      <a:pt x="2507687" y="391698"/>
                      <a:pt x="2447364" y="395810"/>
                    </a:cubicBezTo>
                    <a:cubicBezTo>
                      <a:pt x="2424744" y="397352"/>
                      <a:pt x="2401814" y="385802"/>
                      <a:pt x="2378751" y="385044"/>
                    </a:cubicBezTo>
                    <a:cubicBezTo>
                      <a:pt x="2347229" y="384281"/>
                      <a:pt x="2310735" y="378901"/>
                      <a:pt x="2284230" y="391782"/>
                    </a:cubicBezTo>
                    <a:cubicBezTo>
                      <a:pt x="2221919" y="422248"/>
                      <a:pt x="2168532" y="404037"/>
                      <a:pt x="2110801" y="382042"/>
                    </a:cubicBezTo>
                    <a:cubicBezTo>
                      <a:pt x="2053961" y="360279"/>
                      <a:pt x="1994577" y="343935"/>
                      <a:pt x="1934854" y="331108"/>
                    </a:cubicBezTo>
                    <a:cubicBezTo>
                      <a:pt x="1912400" y="326519"/>
                      <a:pt x="1886705" y="338470"/>
                      <a:pt x="1862479" y="342158"/>
                    </a:cubicBezTo>
                    <a:cubicBezTo>
                      <a:pt x="1853818" y="343333"/>
                      <a:pt x="1844309" y="344855"/>
                      <a:pt x="1836283" y="342488"/>
                    </a:cubicBezTo>
                    <a:cubicBezTo>
                      <a:pt x="1758698" y="319808"/>
                      <a:pt x="1680403" y="303878"/>
                      <a:pt x="1599327" y="323970"/>
                    </a:cubicBezTo>
                    <a:cubicBezTo>
                      <a:pt x="1591888" y="325937"/>
                      <a:pt x="1583257" y="323319"/>
                      <a:pt x="1575578" y="321802"/>
                    </a:cubicBezTo>
                    <a:cubicBezTo>
                      <a:pt x="1538035" y="313873"/>
                      <a:pt x="1500950" y="299795"/>
                      <a:pt x="1463288" y="298576"/>
                    </a:cubicBezTo>
                    <a:cubicBezTo>
                      <a:pt x="1370438" y="295582"/>
                      <a:pt x="1277384" y="298137"/>
                      <a:pt x="1184165" y="298373"/>
                    </a:cubicBezTo>
                    <a:cubicBezTo>
                      <a:pt x="1178344" y="298480"/>
                      <a:pt x="1172255" y="298896"/>
                      <a:pt x="1166899" y="297220"/>
                    </a:cubicBezTo>
                    <a:cubicBezTo>
                      <a:pt x="1131827" y="287082"/>
                      <a:pt x="1102238" y="293180"/>
                      <a:pt x="1074855" y="318934"/>
                    </a:cubicBezTo>
                    <a:cubicBezTo>
                      <a:pt x="1062808" y="330244"/>
                      <a:pt x="1045783" y="336940"/>
                      <a:pt x="1030232" y="343829"/>
                    </a:cubicBezTo>
                    <a:cubicBezTo>
                      <a:pt x="1007334" y="354132"/>
                      <a:pt x="983839" y="364180"/>
                      <a:pt x="959854" y="371351"/>
                    </a:cubicBezTo>
                    <a:cubicBezTo>
                      <a:pt x="936141" y="378210"/>
                      <a:pt x="910825" y="387219"/>
                      <a:pt x="887350" y="384742"/>
                    </a:cubicBezTo>
                    <a:cubicBezTo>
                      <a:pt x="845096" y="380339"/>
                      <a:pt x="804258" y="366810"/>
                      <a:pt x="762349" y="358882"/>
                    </a:cubicBezTo>
                    <a:cubicBezTo>
                      <a:pt x="747884" y="356082"/>
                      <a:pt x="732263" y="357732"/>
                      <a:pt x="717454" y="358448"/>
                    </a:cubicBezTo>
                    <a:cubicBezTo>
                      <a:pt x="683463" y="359893"/>
                      <a:pt x="649238" y="370675"/>
                      <a:pt x="616859" y="348700"/>
                    </a:cubicBezTo>
                    <a:cubicBezTo>
                      <a:pt x="586900" y="328019"/>
                      <a:pt x="558641" y="336644"/>
                      <a:pt x="529939" y="355789"/>
                    </a:cubicBezTo>
                    <a:cubicBezTo>
                      <a:pt x="509309" y="369433"/>
                      <a:pt x="485605" y="380664"/>
                      <a:pt x="461851" y="386945"/>
                    </a:cubicBezTo>
                    <a:cubicBezTo>
                      <a:pt x="429225" y="395576"/>
                      <a:pt x="396634" y="400422"/>
                      <a:pt x="360707" y="399082"/>
                    </a:cubicBezTo>
                    <a:cubicBezTo>
                      <a:pt x="335299" y="398193"/>
                      <a:pt x="314629" y="398437"/>
                      <a:pt x="293863" y="384410"/>
                    </a:cubicBezTo>
                    <a:cubicBezTo>
                      <a:pt x="290517" y="382308"/>
                      <a:pt x="284678" y="382122"/>
                      <a:pt x="280347" y="382711"/>
                    </a:cubicBezTo>
                    <a:cubicBezTo>
                      <a:pt x="223554" y="391535"/>
                      <a:pt x="166827" y="392780"/>
                      <a:pt x="108881" y="393231"/>
                    </a:cubicBezTo>
                    <a:cubicBezTo>
                      <a:pt x="90460" y="393322"/>
                      <a:pt x="71882" y="394571"/>
                      <a:pt x="53435" y="397222"/>
                    </a:cubicBezTo>
                    <a:lnTo>
                      <a:pt x="0" y="409348"/>
                    </a:lnTo>
                    <a:close/>
                  </a:path>
                </a:pathLst>
              </a:custGeom>
              <a:blipFill>
                <a:blip r:embed="rId3">
                  <a:alphaModFix amt="57000"/>
                </a:blip>
                <a:tile tx="0" ty="0" sx="100000" sy="100000" flip="none" algn="tl"/>
              </a:blip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pic>
        <p:nvPicPr>
          <p:cNvPr id="4" name="Picture 3"/>
          <p:cNvPicPr>
            <a:picLocks noChangeAspect="1"/>
          </p:cNvPicPr>
          <p:nvPr/>
        </p:nvPicPr>
        <p:blipFill>
          <a:blip r:embed="rId4"/>
          <a:stretch>
            <a:fillRect/>
          </a:stretch>
        </p:blipFill>
        <p:spPr>
          <a:xfrm>
            <a:off x="-792" y="5888652"/>
            <a:ext cx="9144793" cy="969348"/>
          </a:xfrm>
          <a:prstGeom prst="rect">
            <a:avLst/>
          </a:prstGeom>
        </p:spPr>
      </p:pic>
    </p:spTree>
    <p:extLst>
      <p:ext uri="{BB962C8B-B14F-4D97-AF65-F5344CB8AC3E}">
        <p14:creationId xmlns:p14="http://schemas.microsoft.com/office/powerpoint/2010/main" val="631291201"/>
      </p:ext>
    </p:extLst>
  </p:cSld>
  <p:clrMapOvr>
    <a:overrideClrMapping bg1="dk1" tx1="lt1" bg2="dk2" tx2="lt2" accent1="accent1" accent2="accent2" accent3="accent3" accent4="accent4" accent5="accent5" accent6="accent6" hlink="hlink" folHlink="folHlink"/>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56C20283-73E0-40EC-8AD8-057F581F64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92634" y="0"/>
            <a:ext cx="9141714"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28">
            <a:extLst>
              <a:ext uri="{FF2B5EF4-FFF2-40B4-BE49-F238E27FC236}">
                <a16:creationId xmlns:a16="http://schemas.microsoft.com/office/drawing/2014/main" id="{3FCC729B-E528-40C3-82D3-BA4375575E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1911581" y="0"/>
            <a:ext cx="8413995" cy="6858000"/>
          </a:xfrm>
          <a:custGeom>
            <a:avLst/>
            <a:gdLst>
              <a:gd name="connsiteX0" fmla="*/ 0 w 11218661"/>
              <a:gd name="connsiteY0" fmla="*/ 0 h 6858000"/>
              <a:gd name="connsiteX1" fmla="*/ 8042507 w 11218661"/>
              <a:gd name="connsiteY1" fmla="*/ 0 h 6858000"/>
              <a:gd name="connsiteX2" fmla="*/ 11218661 w 11218661"/>
              <a:gd name="connsiteY2" fmla="*/ 6858000 h 6858000"/>
              <a:gd name="connsiteX3" fmla="*/ 0 w 1121866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1218661" h="6858000">
                <a:moveTo>
                  <a:pt x="0" y="0"/>
                </a:moveTo>
                <a:lnTo>
                  <a:pt x="8042507" y="0"/>
                </a:lnTo>
                <a:lnTo>
                  <a:pt x="11218661" y="6858000"/>
                </a:lnTo>
                <a:lnTo>
                  <a:pt x="0" y="6858000"/>
                </a:lnTo>
                <a:close/>
              </a:path>
            </a:pathLst>
          </a:custGeom>
          <a:solidFill>
            <a:schemeClr val="bg1">
              <a:lumMod val="85000"/>
              <a:lumOff val="1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Freeform 26">
            <a:extLst>
              <a:ext uri="{FF2B5EF4-FFF2-40B4-BE49-F238E27FC236}">
                <a16:creationId xmlns:a16="http://schemas.microsoft.com/office/drawing/2014/main" id="{58F1FB8D-1842-4A04-998D-6CF047AB27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2256677" y="0"/>
            <a:ext cx="8078814" cy="6858000"/>
          </a:xfrm>
          <a:custGeom>
            <a:avLst/>
            <a:gdLst>
              <a:gd name="connsiteX0" fmla="*/ 0 w 10771752"/>
              <a:gd name="connsiteY0" fmla="*/ 0 h 6858000"/>
              <a:gd name="connsiteX1" fmla="*/ 7595598 w 10771752"/>
              <a:gd name="connsiteY1" fmla="*/ 0 h 6858000"/>
              <a:gd name="connsiteX2" fmla="*/ 10771752 w 10771752"/>
              <a:gd name="connsiteY2" fmla="*/ 6858000 h 6858000"/>
              <a:gd name="connsiteX3" fmla="*/ 0 w 10771752"/>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0771752" h="6858000">
                <a:moveTo>
                  <a:pt x="0" y="0"/>
                </a:moveTo>
                <a:lnTo>
                  <a:pt x="7595598" y="0"/>
                </a:lnTo>
                <a:lnTo>
                  <a:pt x="10771752" y="6858000"/>
                </a:lnTo>
                <a:lnTo>
                  <a:pt x="0" y="6858000"/>
                </a:lnTo>
                <a:close/>
              </a:path>
            </a:pathLst>
          </a:cu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66BE74F6-ED2E-4C34-9DAD-F18945629DC0}"/>
              </a:ext>
            </a:extLst>
          </p:cNvPr>
          <p:cNvSpPr>
            <a:spLocks noGrp="1"/>
          </p:cNvSpPr>
          <p:nvPr>
            <p:ph type="title"/>
          </p:nvPr>
        </p:nvSpPr>
        <p:spPr>
          <a:xfrm>
            <a:off x="4479520" y="365125"/>
            <a:ext cx="5373370" cy="1325563"/>
          </a:xfrm>
        </p:spPr>
        <p:txBody>
          <a:bodyPr>
            <a:normAutofit/>
          </a:bodyPr>
          <a:lstStyle/>
          <a:p>
            <a:r>
              <a:rPr lang="en-US" b="1">
                <a:latin typeface="+mn-lt"/>
              </a:rPr>
              <a:t>Putting Shifts into Practice</a:t>
            </a:r>
          </a:p>
        </p:txBody>
      </p:sp>
      <p:pic>
        <p:nvPicPr>
          <p:cNvPr id="4" name="Picture 3">
            <a:extLst>
              <a:ext uri="{FF2B5EF4-FFF2-40B4-BE49-F238E27FC236}">
                <a16:creationId xmlns:a16="http://schemas.microsoft.com/office/drawing/2014/main" id="{06BCD9B6-F822-4425-AC3F-AC0E5511FE73}"/>
              </a:ext>
            </a:extLst>
          </p:cNvPr>
          <p:cNvPicPr>
            <a:picLocks noChangeAspect="1"/>
          </p:cNvPicPr>
          <p:nvPr/>
        </p:nvPicPr>
        <p:blipFill>
          <a:blip r:embed="rId3"/>
          <a:stretch>
            <a:fillRect/>
          </a:stretch>
        </p:blipFill>
        <p:spPr>
          <a:xfrm>
            <a:off x="1551536" y="2187990"/>
            <a:ext cx="2569467" cy="2481538"/>
          </a:xfrm>
          <a:prstGeom prst="rect">
            <a:avLst/>
          </a:prstGeom>
        </p:spPr>
      </p:pic>
      <p:sp>
        <p:nvSpPr>
          <p:cNvPr id="3" name="Content Placeholder 2">
            <a:extLst>
              <a:ext uri="{FF2B5EF4-FFF2-40B4-BE49-F238E27FC236}">
                <a16:creationId xmlns:a16="http://schemas.microsoft.com/office/drawing/2014/main" id="{8A32482B-1AA1-4B07-A4B9-C8D742911DC9}"/>
              </a:ext>
            </a:extLst>
          </p:cNvPr>
          <p:cNvSpPr>
            <a:spLocks noGrp="1"/>
          </p:cNvSpPr>
          <p:nvPr>
            <p:ph idx="1"/>
          </p:nvPr>
        </p:nvSpPr>
        <p:spPr>
          <a:xfrm>
            <a:off x="4482128" y="2022601"/>
            <a:ext cx="4336196" cy="4154361"/>
          </a:xfrm>
        </p:spPr>
        <p:txBody>
          <a:bodyPr>
            <a:normAutofit/>
          </a:bodyPr>
          <a:lstStyle/>
          <a:p>
            <a:r>
              <a:rPr lang="en-US" sz="2400" dirty="0"/>
              <a:t>Take notice of your use of empathy...and missed opportunities.</a:t>
            </a:r>
          </a:p>
          <a:p>
            <a:r>
              <a:rPr lang="en-US" sz="2400" dirty="0"/>
              <a:t>Take notice of changes to thoughts, feelings, and interactions.</a:t>
            </a:r>
          </a:p>
          <a:p>
            <a:r>
              <a:rPr lang="en-US" sz="2400" dirty="0"/>
              <a:t>Share stories of Trauma Informed Care.</a:t>
            </a:r>
          </a:p>
          <a:p>
            <a:r>
              <a:rPr lang="en-US" sz="2400" dirty="0"/>
              <a:t>Listen for and recognize shifts in others.</a:t>
            </a:r>
          </a:p>
          <a:p>
            <a:pPr marL="0" indent="0">
              <a:buNone/>
            </a:pPr>
            <a:endParaRPr lang="en-US" sz="1700" dirty="0"/>
          </a:p>
        </p:txBody>
      </p:sp>
      <p:pic>
        <p:nvPicPr>
          <p:cNvPr id="5" name="Picture 4">
            <a:extLst>
              <a:ext uri="{FF2B5EF4-FFF2-40B4-BE49-F238E27FC236}">
                <a16:creationId xmlns:a16="http://schemas.microsoft.com/office/drawing/2014/main" id="{001F18EB-3380-485D-BCF4-878408F7BD9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 y="0"/>
            <a:ext cx="1191491" cy="6858000"/>
          </a:xfrm>
          <a:prstGeom prst="rect">
            <a:avLst/>
          </a:prstGeom>
        </p:spPr>
      </p:pic>
    </p:spTree>
    <p:extLst>
      <p:ext uri="{BB962C8B-B14F-4D97-AF65-F5344CB8AC3E}">
        <p14:creationId xmlns:p14="http://schemas.microsoft.com/office/powerpoint/2010/main" val="3916084081"/>
      </p:ext>
    </p:extLst>
  </p:cSld>
  <p:clrMapOvr>
    <a:overrideClrMapping bg1="dk1" tx1="lt1" bg2="dk2" tx2="lt2" accent1="accent1" accent2="accent2" accent3="accent3" accent4="accent4" accent5="accent5" accent6="accent6" hlink="hlink" folHlink="folHlink"/>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001F18EB-3380-485D-BCF4-878408F7BD9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 y="0"/>
            <a:ext cx="1191491" cy="6858000"/>
          </a:xfrm>
          <a:prstGeom prst="rect">
            <a:avLst/>
          </a:prstGeom>
        </p:spPr>
      </p:pic>
      <p:sp>
        <p:nvSpPr>
          <p:cNvPr id="2" name="Title 1">
            <a:extLst>
              <a:ext uri="{FF2B5EF4-FFF2-40B4-BE49-F238E27FC236}">
                <a16:creationId xmlns:a16="http://schemas.microsoft.com/office/drawing/2014/main" id="{66BE74F6-ED2E-4C34-9DAD-F18945629DC0}"/>
              </a:ext>
            </a:extLst>
          </p:cNvPr>
          <p:cNvSpPr>
            <a:spLocks noGrp="1"/>
          </p:cNvSpPr>
          <p:nvPr>
            <p:ph type="title"/>
          </p:nvPr>
        </p:nvSpPr>
        <p:spPr>
          <a:xfrm>
            <a:off x="1343893" y="365128"/>
            <a:ext cx="7171459" cy="1325563"/>
          </a:xfrm>
        </p:spPr>
        <p:txBody>
          <a:bodyPr>
            <a:normAutofit/>
          </a:bodyPr>
          <a:lstStyle/>
          <a:p>
            <a:r>
              <a:rPr lang="en-US" sz="4000" b="1" dirty="0">
                <a:latin typeface="+mn-lt"/>
              </a:rPr>
              <a:t>Resources for RTIC Organizations</a:t>
            </a:r>
            <a:br>
              <a:rPr lang="en-US" sz="4000" b="1" dirty="0">
                <a:latin typeface="+mn-lt"/>
              </a:rPr>
            </a:br>
            <a:endParaRPr lang="en-US" sz="4000" b="1" dirty="0">
              <a:latin typeface="+mn-lt"/>
            </a:endParaRPr>
          </a:p>
        </p:txBody>
      </p:sp>
      <p:sp>
        <p:nvSpPr>
          <p:cNvPr id="3" name="Content Placeholder 2">
            <a:extLst>
              <a:ext uri="{FF2B5EF4-FFF2-40B4-BE49-F238E27FC236}">
                <a16:creationId xmlns:a16="http://schemas.microsoft.com/office/drawing/2014/main" id="{8A32482B-1AA1-4B07-A4B9-C8D742911DC9}"/>
              </a:ext>
            </a:extLst>
          </p:cNvPr>
          <p:cNvSpPr>
            <a:spLocks noGrp="1"/>
          </p:cNvSpPr>
          <p:nvPr>
            <p:ph idx="1"/>
          </p:nvPr>
        </p:nvSpPr>
        <p:spPr>
          <a:xfrm>
            <a:off x="1468582" y="1248229"/>
            <a:ext cx="5846619" cy="4928734"/>
          </a:xfrm>
        </p:spPr>
        <p:txBody>
          <a:bodyPr>
            <a:normAutofit fontScale="62500" lnSpcReduction="20000"/>
          </a:bodyPr>
          <a:lstStyle/>
          <a:p>
            <a:pPr marL="0" indent="0">
              <a:buNone/>
            </a:pPr>
            <a:r>
              <a:rPr lang="en-US" sz="2800" b="1" dirty="0"/>
              <a:t>Online (available to everyone): </a:t>
            </a:r>
          </a:p>
          <a:p>
            <a:pPr marL="0" indent="0">
              <a:buNone/>
            </a:pPr>
            <a:r>
              <a:rPr lang="en-US" sz="2800" b="1" dirty="0"/>
              <a:t>RTIC website: </a:t>
            </a:r>
            <a:r>
              <a:rPr lang="en-US" sz="2800" b="1" dirty="0">
                <a:hlinkClick r:id="rId4"/>
              </a:rPr>
              <a:t>www.resilientcommunitieswi.com</a:t>
            </a:r>
            <a:r>
              <a:rPr lang="en-US" sz="2800" b="1" dirty="0"/>
              <a:t> </a:t>
            </a:r>
            <a:endParaRPr lang="en-US" b="1" dirty="0"/>
          </a:p>
          <a:p>
            <a:r>
              <a:rPr lang="en-US" dirty="0"/>
              <a:t>Foundation training schedule</a:t>
            </a:r>
          </a:p>
          <a:p>
            <a:r>
              <a:rPr lang="en-US" dirty="0"/>
              <a:t>Videos and articles on resilience and organizational change</a:t>
            </a:r>
          </a:p>
          <a:p>
            <a:r>
              <a:rPr lang="en-US" dirty="0"/>
              <a:t>Organizational Assessment</a:t>
            </a:r>
          </a:p>
          <a:p>
            <a:r>
              <a:rPr lang="en-US" dirty="0"/>
              <a:t>Paper Tigers film (school case study): free on Vudu, Amazon</a:t>
            </a:r>
          </a:p>
          <a:p>
            <a:r>
              <a:rPr lang="en-US" dirty="0"/>
              <a:t>Resilience film (streaming): $2 rent/$8 purchase on Vudu, Google Play Movies, Apple TV, YouTube</a:t>
            </a:r>
          </a:p>
          <a:p>
            <a:pPr marL="0" indent="0">
              <a:buNone/>
            </a:pPr>
            <a:r>
              <a:rPr lang="en-US" b="1" dirty="0"/>
              <a:t>Better Together website: </a:t>
            </a:r>
            <a:r>
              <a:rPr lang="en-US" b="1" dirty="0">
                <a:hlinkClick r:id="rId5"/>
              </a:rPr>
              <a:t>www.bettertogetherlacrosse.org</a:t>
            </a:r>
            <a:r>
              <a:rPr lang="en-US" b="1" dirty="0"/>
              <a:t> </a:t>
            </a:r>
          </a:p>
          <a:p>
            <a:r>
              <a:rPr lang="en-US" dirty="0"/>
              <a:t>Dinner Table Resilience videos/sheets</a:t>
            </a:r>
          </a:p>
          <a:p>
            <a:endParaRPr lang="en-US" dirty="0"/>
          </a:p>
          <a:p>
            <a:pPr marL="0" indent="0">
              <a:buNone/>
            </a:pPr>
            <a:r>
              <a:rPr lang="en-US" b="1" dirty="0"/>
              <a:t>Resources for Champions</a:t>
            </a:r>
            <a:r>
              <a:rPr lang="en-US" dirty="0"/>
              <a:t>:</a:t>
            </a:r>
          </a:p>
          <a:p>
            <a:r>
              <a:rPr lang="en-US" dirty="0"/>
              <a:t>DVD bonus content (see Support Team to borrow DVD)</a:t>
            </a:r>
          </a:p>
          <a:p>
            <a:r>
              <a:rPr lang="en-US" dirty="0"/>
              <a:t>Video list, articles, primers on resilience, ACEs, trauma-informed care, and RTIC on Champion Dropbox folder</a:t>
            </a:r>
          </a:p>
          <a:p>
            <a:pPr marL="0" indent="0">
              <a:buNone/>
            </a:pPr>
            <a:endParaRPr lang="en-US" dirty="0"/>
          </a:p>
          <a:p>
            <a:pPr marL="0" indent="0">
              <a:buNone/>
            </a:pPr>
            <a:endParaRPr lang="en-US" dirty="0"/>
          </a:p>
        </p:txBody>
      </p:sp>
      <p:pic>
        <p:nvPicPr>
          <p:cNvPr id="4" name="Picture 3">
            <a:extLst>
              <a:ext uri="{FF2B5EF4-FFF2-40B4-BE49-F238E27FC236}">
                <a16:creationId xmlns:a16="http://schemas.microsoft.com/office/drawing/2014/main" id="{06BCD9B6-F822-4425-AC3F-AC0E5511FE73}"/>
              </a:ext>
            </a:extLst>
          </p:cNvPr>
          <p:cNvPicPr>
            <a:picLocks noChangeAspect="1"/>
          </p:cNvPicPr>
          <p:nvPr/>
        </p:nvPicPr>
        <p:blipFill>
          <a:blip r:embed="rId6"/>
          <a:stretch>
            <a:fillRect/>
          </a:stretch>
        </p:blipFill>
        <p:spPr>
          <a:xfrm>
            <a:off x="7315201" y="5080324"/>
            <a:ext cx="1688386" cy="1630608"/>
          </a:xfrm>
          <a:prstGeom prst="rect">
            <a:avLst/>
          </a:prstGeom>
        </p:spPr>
      </p:pic>
    </p:spTree>
    <p:extLst>
      <p:ext uri="{BB962C8B-B14F-4D97-AF65-F5344CB8AC3E}">
        <p14:creationId xmlns:p14="http://schemas.microsoft.com/office/powerpoint/2010/main" val="422051059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AF6680-8DC2-344B-8D9C-818EDCAED29F}"/>
              </a:ext>
            </a:extLst>
          </p:cNvPr>
          <p:cNvSpPr>
            <a:spLocks noGrp="1"/>
          </p:cNvSpPr>
          <p:nvPr>
            <p:ph type="title"/>
          </p:nvPr>
        </p:nvSpPr>
        <p:spPr>
          <a:xfrm>
            <a:off x="1981200" y="228600"/>
            <a:ext cx="6324600" cy="1143000"/>
          </a:xfrm>
        </p:spPr>
        <p:txBody>
          <a:bodyPr>
            <a:normAutofit/>
          </a:bodyPr>
          <a:lstStyle/>
          <a:p>
            <a:r>
              <a:rPr lang="en-US" b="1" dirty="0">
                <a:latin typeface="+mn-lt"/>
              </a:rPr>
              <a:t>FOUNDATION AGENDA</a:t>
            </a:r>
          </a:p>
        </p:txBody>
      </p:sp>
      <p:sp>
        <p:nvSpPr>
          <p:cNvPr id="3" name="Content Placeholder 2">
            <a:extLst>
              <a:ext uri="{FF2B5EF4-FFF2-40B4-BE49-F238E27FC236}">
                <a16:creationId xmlns:a16="http://schemas.microsoft.com/office/drawing/2014/main" id="{976A81E2-CF92-8748-B1DF-F77B8AE490AA}"/>
              </a:ext>
            </a:extLst>
          </p:cNvPr>
          <p:cNvSpPr>
            <a:spLocks noGrp="1"/>
          </p:cNvSpPr>
          <p:nvPr>
            <p:ph idx="1"/>
          </p:nvPr>
        </p:nvSpPr>
        <p:spPr>
          <a:xfrm>
            <a:off x="1523999" y="1371600"/>
            <a:ext cx="7068207" cy="5257800"/>
          </a:xfrm>
        </p:spPr>
        <p:txBody>
          <a:bodyPr vert="horz" anchor="t">
            <a:normAutofit/>
          </a:bodyPr>
          <a:lstStyle/>
          <a:p>
            <a:r>
              <a:rPr lang="en-US" sz="3200" dirty="0"/>
              <a:t>Resilient and Trauma-Informed Community (RTIC) effort</a:t>
            </a:r>
          </a:p>
          <a:p>
            <a:endParaRPr lang="en-US" sz="1100" dirty="0"/>
          </a:p>
          <a:p>
            <a:r>
              <a:rPr lang="en-US" sz="3200" b="1" dirty="0"/>
              <a:t>Film</a:t>
            </a:r>
            <a:r>
              <a:rPr lang="en-US" sz="3200" dirty="0"/>
              <a:t> - </a:t>
            </a:r>
            <a:r>
              <a:rPr lang="en-US" sz="3200" i="1" dirty="0"/>
              <a:t>Resilience: The Biology of Stress and the Science of Hope </a:t>
            </a:r>
          </a:p>
          <a:p>
            <a:pPr marL="0" indent="0">
              <a:buNone/>
            </a:pPr>
            <a:endParaRPr lang="en-US" sz="1100" dirty="0"/>
          </a:p>
          <a:p>
            <a:r>
              <a:rPr lang="en-US" sz="3200" b="1" dirty="0"/>
              <a:t>BREAK</a:t>
            </a:r>
          </a:p>
          <a:p>
            <a:endParaRPr lang="en-US" sz="1100" dirty="0"/>
          </a:p>
          <a:p>
            <a:r>
              <a:rPr lang="en-US" sz="3200" dirty="0"/>
              <a:t>Foundation of Resilience</a:t>
            </a:r>
            <a:endParaRPr lang="en-US" sz="2800" dirty="0"/>
          </a:p>
          <a:p>
            <a:pPr marL="457200" lvl="1" indent="0">
              <a:buNone/>
            </a:pPr>
            <a:endParaRPr lang="en-US" sz="1200" dirty="0"/>
          </a:p>
          <a:p>
            <a:r>
              <a:rPr lang="en-US" sz="3200" dirty="0"/>
              <a:t>Foundation of Empathy</a:t>
            </a:r>
            <a:br>
              <a:rPr lang="en-US" sz="3200" dirty="0"/>
            </a:br>
            <a:endParaRPr lang="en-US" sz="3200" dirty="0"/>
          </a:p>
        </p:txBody>
      </p:sp>
      <p:pic>
        <p:nvPicPr>
          <p:cNvPr id="4" name="Picture 3">
            <a:extLst>
              <a:ext uri="{FF2B5EF4-FFF2-40B4-BE49-F238E27FC236}">
                <a16:creationId xmlns:a16="http://schemas.microsoft.com/office/drawing/2014/main" id="{14F36EA9-E771-4AB7-B235-4246F48E1BFF}"/>
              </a:ext>
            </a:extLst>
          </p:cNvPr>
          <p:cNvPicPr>
            <a:picLocks noChangeAspect="1"/>
          </p:cNvPicPr>
          <p:nvPr/>
        </p:nvPicPr>
        <p:blipFill>
          <a:blip r:embed="rId3"/>
          <a:stretch>
            <a:fillRect/>
          </a:stretch>
        </p:blipFill>
        <p:spPr>
          <a:xfrm>
            <a:off x="0" y="0"/>
            <a:ext cx="1066799" cy="6853989"/>
          </a:xfrm>
          <a:prstGeom prst="rect">
            <a:avLst/>
          </a:prstGeom>
        </p:spPr>
      </p:pic>
      <p:pic>
        <p:nvPicPr>
          <p:cNvPr id="5" name="Picture 4">
            <a:extLst>
              <a:ext uri="{FF2B5EF4-FFF2-40B4-BE49-F238E27FC236}">
                <a16:creationId xmlns:a16="http://schemas.microsoft.com/office/drawing/2014/main" id="{2B25B30D-F7E8-49C5-B46C-C5102EC4B29A}"/>
              </a:ext>
            </a:extLst>
          </p:cNvPr>
          <p:cNvPicPr>
            <a:picLocks noChangeAspect="1"/>
          </p:cNvPicPr>
          <p:nvPr/>
        </p:nvPicPr>
        <p:blipFill>
          <a:blip r:embed="rId4"/>
          <a:stretch>
            <a:fillRect/>
          </a:stretch>
        </p:blipFill>
        <p:spPr>
          <a:xfrm>
            <a:off x="7010400" y="4800600"/>
            <a:ext cx="1993565" cy="1883827"/>
          </a:xfrm>
          <a:prstGeom prst="rect">
            <a:avLst/>
          </a:prstGeom>
        </p:spPr>
      </p:pic>
    </p:spTree>
    <p:extLst>
      <p:ext uri="{BB962C8B-B14F-4D97-AF65-F5344CB8AC3E}">
        <p14:creationId xmlns:p14="http://schemas.microsoft.com/office/powerpoint/2010/main" val="405180783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idx="1"/>
          </p:nvPr>
        </p:nvSpPr>
        <p:spPr>
          <a:xfrm>
            <a:off x="838200" y="1828800"/>
            <a:ext cx="7315200" cy="2590800"/>
          </a:xfrm>
        </p:spPr>
        <p:txBody>
          <a:bodyPr>
            <a:normAutofit fontScale="97500" lnSpcReduction="10000"/>
          </a:bodyPr>
          <a:lstStyle/>
          <a:p>
            <a:pPr marL="0" indent="0" algn="ctr">
              <a:buNone/>
            </a:pPr>
            <a:r>
              <a:rPr lang="en-US" sz="3300" dirty="0"/>
              <a:t>“Adverse childhood experiences (ACEs) are the single greatest unaddressed public health threat facing our nation today.”</a:t>
            </a:r>
            <a:r>
              <a:rPr lang="en-US" sz="3700" dirty="0"/>
              <a:t> </a:t>
            </a:r>
            <a:br>
              <a:rPr lang="en-US" dirty="0"/>
            </a:br>
            <a:br>
              <a:rPr lang="en-US" sz="1500" dirty="0"/>
            </a:br>
            <a:r>
              <a:rPr lang="en-US" sz="2100" b="0" dirty="0"/>
              <a:t>-</a:t>
            </a:r>
            <a:r>
              <a:rPr lang="en-US" sz="2100" dirty="0"/>
              <a:t> </a:t>
            </a:r>
            <a:r>
              <a:rPr lang="en-US" sz="2100" b="0" dirty="0"/>
              <a:t>Dr. Robert Block, the former President of the </a:t>
            </a:r>
          </a:p>
          <a:p>
            <a:pPr marL="0" indent="0" algn="ctr">
              <a:buNone/>
            </a:pPr>
            <a:r>
              <a:rPr lang="en-US" sz="2100" b="0" dirty="0"/>
              <a:t>American Academy of Pediatrics</a:t>
            </a:r>
            <a:br>
              <a:rPr lang="en-US" dirty="0"/>
            </a:br>
            <a:endParaRPr lang="en-US" dirty="0"/>
          </a:p>
        </p:txBody>
      </p:sp>
      <p:pic>
        <p:nvPicPr>
          <p:cNvPr id="2" name="Picture 1"/>
          <p:cNvPicPr>
            <a:picLocks noChangeAspect="1"/>
          </p:cNvPicPr>
          <p:nvPr/>
        </p:nvPicPr>
        <p:blipFill>
          <a:blip r:embed="rId3"/>
          <a:stretch>
            <a:fillRect/>
          </a:stretch>
        </p:blipFill>
        <p:spPr>
          <a:xfrm>
            <a:off x="-397" y="5809397"/>
            <a:ext cx="9144793" cy="1048603"/>
          </a:xfrm>
          <a:prstGeom prst="rect">
            <a:avLst/>
          </a:prstGeom>
        </p:spPr>
      </p:pic>
    </p:spTree>
    <p:extLst>
      <p:ext uri="{BB962C8B-B14F-4D97-AF65-F5344CB8AC3E}">
        <p14:creationId xmlns:p14="http://schemas.microsoft.com/office/powerpoint/2010/main" val="273827533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A4F8D70C-D63F-4F86-BC0D-92978819354F}"/>
              </a:ext>
            </a:extLst>
          </p:cNvPr>
          <p:cNvPicPr>
            <a:picLocks noChangeAspect="1"/>
          </p:cNvPicPr>
          <p:nvPr/>
        </p:nvPicPr>
        <p:blipFill>
          <a:blip r:embed="rId3"/>
          <a:stretch>
            <a:fillRect/>
          </a:stretch>
        </p:blipFill>
        <p:spPr>
          <a:xfrm>
            <a:off x="0" y="0"/>
            <a:ext cx="914400" cy="6858000"/>
          </a:xfrm>
          <a:prstGeom prst="rect">
            <a:avLst/>
          </a:prstGeom>
        </p:spPr>
      </p:pic>
      <p:pic>
        <p:nvPicPr>
          <p:cNvPr id="5" name="Picture 4">
            <a:extLst>
              <a:ext uri="{FF2B5EF4-FFF2-40B4-BE49-F238E27FC236}">
                <a16:creationId xmlns:a16="http://schemas.microsoft.com/office/drawing/2014/main" id="{5B5A83DB-C2D1-4377-A222-FE5FFE740529}"/>
              </a:ext>
            </a:extLst>
          </p:cNvPr>
          <p:cNvPicPr>
            <a:picLocks noChangeAspect="1"/>
          </p:cNvPicPr>
          <p:nvPr/>
        </p:nvPicPr>
        <p:blipFill>
          <a:blip r:embed="rId4"/>
          <a:stretch>
            <a:fillRect/>
          </a:stretch>
        </p:blipFill>
        <p:spPr>
          <a:xfrm>
            <a:off x="1915129" y="1085300"/>
            <a:ext cx="5996106" cy="5679395"/>
          </a:xfrm>
          <a:prstGeom prst="rect">
            <a:avLst/>
          </a:prstGeom>
        </p:spPr>
      </p:pic>
      <p:sp>
        <p:nvSpPr>
          <p:cNvPr id="2" name="TextBox 1"/>
          <p:cNvSpPr txBox="1"/>
          <p:nvPr/>
        </p:nvSpPr>
        <p:spPr>
          <a:xfrm>
            <a:off x="2360482" y="254303"/>
            <a:ext cx="5105400" cy="830997"/>
          </a:xfrm>
          <a:prstGeom prst="rect">
            <a:avLst/>
          </a:prstGeom>
          <a:noFill/>
        </p:spPr>
        <p:txBody>
          <a:bodyPr wrap="square" rtlCol="0">
            <a:spAutoFit/>
          </a:bodyPr>
          <a:lstStyle/>
          <a:p>
            <a:pPr algn="ctr"/>
            <a:r>
              <a:rPr lang="en-US" sz="2400" b="1" dirty="0"/>
              <a:t>Our Framework: The Kaleidoscope Model of Change</a:t>
            </a:r>
          </a:p>
        </p:txBody>
      </p:sp>
    </p:spTree>
    <p:extLst>
      <p:ext uri="{BB962C8B-B14F-4D97-AF65-F5344CB8AC3E}">
        <p14:creationId xmlns:p14="http://schemas.microsoft.com/office/powerpoint/2010/main" val="293807784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A4F8D70C-D63F-4F86-BC0D-92978819354F}"/>
              </a:ext>
            </a:extLst>
          </p:cNvPr>
          <p:cNvPicPr>
            <a:picLocks noChangeAspect="1"/>
          </p:cNvPicPr>
          <p:nvPr/>
        </p:nvPicPr>
        <p:blipFill>
          <a:blip r:embed="rId3"/>
          <a:stretch>
            <a:fillRect/>
          </a:stretch>
        </p:blipFill>
        <p:spPr>
          <a:xfrm>
            <a:off x="-1" y="5987234"/>
            <a:ext cx="9143999" cy="870765"/>
          </a:xfrm>
          <a:prstGeom prst="rect">
            <a:avLst/>
          </a:prstGeom>
        </p:spPr>
      </p:pic>
      <p:sp>
        <p:nvSpPr>
          <p:cNvPr id="2" name="TextBox 1"/>
          <p:cNvSpPr txBox="1"/>
          <p:nvPr/>
        </p:nvSpPr>
        <p:spPr>
          <a:xfrm>
            <a:off x="2360482" y="254303"/>
            <a:ext cx="5105400" cy="461665"/>
          </a:xfrm>
          <a:prstGeom prst="rect">
            <a:avLst/>
          </a:prstGeom>
          <a:noFill/>
        </p:spPr>
        <p:txBody>
          <a:bodyPr wrap="square" rtlCol="0">
            <a:spAutoFit/>
          </a:bodyPr>
          <a:lstStyle/>
          <a:p>
            <a:pPr algn="ctr"/>
            <a:r>
              <a:rPr lang="en-US" sz="2400" b="1" dirty="0"/>
              <a:t>The RTIC Champion Network</a:t>
            </a:r>
          </a:p>
        </p:txBody>
      </p:sp>
      <p:pic>
        <p:nvPicPr>
          <p:cNvPr id="6" name="Picture 5" descr="Shape&#10;&#10;Description automatically generated">
            <a:extLst>
              <a:ext uri="{FF2B5EF4-FFF2-40B4-BE49-F238E27FC236}">
                <a16:creationId xmlns:a16="http://schemas.microsoft.com/office/drawing/2014/main" id="{45E659B3-F802-4A3B-BBBE-B7252A51E97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72716" y="806598"/>
            <a:ext cx="8614611" cy="5451473"/>
          </a:xfrm>
          <a:prstGeom prst="rect">
            <a:avLst/>
          </a:prstGeom>
        </p:spPr>
      </p:pic>
    </p:spTree>
    <p:extLst>
      <p:ext uri="{BB962C8B-B14F-4D97-AF65-F5344CB8AC3E}">
        <p14:creationId xmlns:p14="http://schemas.microsoft.com/office/powerpoint/2010/main" val="76995436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A4F8D70C-D63F-4F86-BC0D-92978819354F}"/>
              </a:ext>
            </a:extLst>
          </p:cNvPr>
          <p:cNvPicPr>
            <a:picLocks noChangeAspect="1"/>
          </p:cNvPicPr>
          <p:nvPr/>
        </p:nvPicPr>
        <p:blipFill>
          <a:blip r:embed="rId3"/>
          <a:stretch>
            <a:fillRect/>
          </a:stretch>
        </p:blipFill>
        <p:spPr>
          <a:xfrm>
            <a:off x="0" y="0"/>
            <a:ext cx="914400" cy="6858000"/>
          </a:xfrm>
          <a:prstGeom prst="rect">
            <a:avLst/>
          </a:prstGeom>
        </p:spPr>
      </p:pic>
      <p:sp>
        <p:nvSpPr>
          <p:cNvPr id="2" name="TextBox 1"/>
          <p:cNvSpPr txBox="1"/>
          <p:nvPr/>
        </p:nvSpPr>
        <p:spPr>
          <a:xfrm>
            <a:off x="2360482" y="254303"/>
            <a:ext cx="5105400" cy="461665"/>
          </a:xfrm>
          <a:prstGeom prst="rect">
            <a:avLst/>
          </a:prstGeom>
          <a:noFill/>
        </p:spPr>
        <p:txBody>
          <a:bodyPr wrap="square" rtlCol="0">
            <a:spAutoFit/>
          </a:bodyPr>
          <a:lstStyle/>
          <a:p>
            <a:pPr algn="ctr"/>
            <a:r>
              <a:rPr lang="en-US" sz="2400" b="1" dirty="0"/>
              <a:t>The Role of RTIC Champions</a:t>
            </a:r>
          </a:p>
        </p:txBody>
      </p:sp>
      <p:pic>
        <p:nvPicPr>
          <p:cNvPr id="6" name="Picture 5" descr="Diagram&#10;&#10;Description automatically generated">
            <a:extLst>
              <a:ext uri="{FF2B5EF4-FFF2-40B4-BE49-F238E27FC236}">
                <a16:creationId xmlns:a16="http://schemas.microsoft.com/office/drawing/2014/main" id="{27ED78B0-D037-4DFA-BC32-6C945080951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678118" y="715968"/>
            <a:ext cx="6152193" cy="6142032"/>
          </a:xfrm>
          <a:prstGeom prst="rect">
            <a:avLst/>
          </a:prstGeom>
        </p:spPr>
      </p:pic>
    </p:spTree>
    <p:extLst>
      <p:ext uri="{BB962C8B-B14F-4D97-AF65-F5344CB8AC3E}">
        <p14:creationId xmlns:p14="http://schemas.microsoft.com/office/powerpoint/2010/main" val="179577609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0A9D17-BEFA-A047-B57C-DF0F66375878}"/>
              </a:ext>
            </a:extLst>
          </p:cNvPr>
          <p:cNvSpPr>
            <a:spLocks noGrp="1"/>
          </p:cNvSpPr>
          <p:nvPr>
            <p:ph type="title"/>
          </p:nvPr>
        </p:nvSpPr>
        <p:spPr>
          <a:xfrm>
            <a:off x="246146" y="-152400"/>
            <a:ext cx="7467600" cy="1143000"/>
          </a:xfrm>
        </p:spPr>
        <p:txBody>
          <a:bodyPr/>
          <a:lstStyle/>
          <a:p>
            <a:r>
              <a:rPr lang="en-US" b="1" dirty="0">
                <a:latin typeface="+mn-lt"/>
              </a:rPr>
              <a:t>RESILIENCE SCREENING</a:t>
            </a:r>
          </a:p>
        </p:txBody>
      </p:sp>
      <p:pic>
        <p:nvPicPr>
          <p:cNvPr id="1026" name="Picture 1" descr="Image result for resilience film">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52600" y="990600"/>
            <a:ext cx="5316234" cy="29855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p:cNvSpPr txBox="1"/>
          <p:nvPr/>
        </p:nvSpPr>
        <p:spPr>
          <a:xfrm>
            <a:off x="1143000" y="4147602"/>
            <a:ext cx="7162800" cy="646331"/>
          </a:xfrm>
          <a:prstGeom prst="rect">
            <a:avLst/>
          </a:prstGeom>
          <a:noFill/>
        </p:spPr>
        <p:txBody>
          <a:bodyPr wrap="square" rtlCol="0">
            <a:spAutoFit/>
          </a:bodyPr>
          <a:lstStyle/>
          <a:p>
            <a:pPr marL="285750" indent="-285750">
              <a:buFont typeface="Arial" panose="020B0604020202020204" pitchFamily="34" charset="0"/>
              <a:buChar char="•"/>
            </a:pPr>
            <a:r>
              <a:rPr lang="en-US" dirty="0"/>
              <a:t>Content may be upsetting.  Please practice self care as needed or ask for assistance.</a:t>
            </a:r>
          </a:p>
        </p:txBody>
      </p:sp>
      <p:pic>
        <p:nvPicPr>
          <p:cNvPr id="4" name="Picture 3"/>
          <p:cNvPicPr>
            <a:picLocks noChangeAspect="1"/>
          </p:cNvPicPr>
          <p:nvPr/>
        </p:nvPicPr>
        <p:blipFill>
          <a:blip r:embed="rId5"/>
          <a:stretch>
            <a:fillRect/>
          </a:stretch>
        </p:blipFill>
        <p:spPr>
          <a:xfrm>
            <a:off x="-397" y="5809397"/>
            <a:ext cx="9144793" cy="1048603"/>
          </a:xfrm>
          <a:prstGeom prst="rect">
            <a:avLst/>
          </a:prstGeom>
        </p:spPr>
      </p:pic>
    </p:spTree>
    <p:extLst>
      <p:ext uri="{BB962C8B-B14F-4D97-AF65-F5344CB8AC3E}">
        <p14:creationId xmlns:p14="http://schemas.microsoft.com/office/powerpoint/2010/main" val="297011813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2"/>
          <p:cNvSpPr>
            <a:spLocks noGrp="1" noChangeArrowheads="1"/>
          </p:cNvSpPr>
          <p:nvPr>
            <p:ph type="title"/>
          </p:nvPr>
        </p:nvSpPr>
        <p:spPr>
          <a:xfrm>
            <a:off x="990639" y="2675731"/>
            <a:ext cx="7448550" cy="1325563"/>
          </a:xfrm>
        </p:spPr>
        <p:txBody>
          <a:bodyPr>
            <a:normAutofit/>
          </a:bodyPr>
          <a:lstStyle/>
          <a:p>
            <a:pPr algn="ctr" eaLnBrk="1" hangingPunct="1"/>
            <a:r>
              <a:rPr lang="en-US" altLang="en-US" sz="3600" b="1" dirty="0">
                <a:latin typeface="+mn-lt"/>
              </a:rPr>
              <a:t>5-minute BREAK</a:t>
            </a:r>
          </a:p>
        </p:txBody>
      </p:sp>
      <p:pic>
        <p:nvPicPr>
          <p:cNvPr id="7" name="Picture 6"/>
          <p:cNvPicPr>
            <a:picLocks noChangeAspect="1"/>
          </p:cNvPicPr>
          <p:nvPr/>
        </p:nvPicPr>
        <p:blipFill>
          <a:blip r:embed="rId3"/>
          <a:stretch>
            <a:fillRect/>
          </a:stretch>
        </p:blipFill>
        <p:spPr>
          <a:xfrm>
            <a:off x="0" y="-297"/>
            <a:ext cx="914479" cy="6858594"/>
          </a:xfrm>
          <a:prstGeom prst="rect">
            <a:avLst/>
          </a:prstGeom>
        </p:spPr>
      </p:pic>
      <p:sp>
        <p:nvSpPr>
          <p:cNvPr id="3" name="Content Placeholder 2">
            <a:extLst>
              <a:ext uri="{FF2B5EF4-FFF2-40B4-BE49-F238E27FC236}">
                <a16:creationId xmlns:a16="http://schemas.microsoft.com/office/drawing/2014/main" id="{5EDD8486-B648-4231-B106-17F04B6C6D96}"/>
              </a:ext>
            </a:extLst>
          </p:cNvPr>
          <p:cNvSpPr>
            <a:spLocks noGrp="1"/>
          </p:cNvSpPr>
          <p:nvPr>
            <p:ph idx="1"/>
          </p:nvPr>
        </p:nvSpPr>
        <p:spPr/>
        <p:txBody>
          <a:bodyPr/>
          <a:lstStyle/>
          <a:p>
            <a:endParaRPr lang="en-US"/>
          </a:p>
        </p:txBody>
      </p:sp>
    </p:spTree>
    <p:extLst>
      <p:ext uri="{BB962C8B-B14F-4D97-AF65-F5344CB8AC3E}">
        <p14:creationId xmlns:p14="http://schemas.microsoft.com/office/powerpoint/2010/main" val="2562290178"/>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oward One WI preso 2019.pptx" id="{455C9D35-FEB7-4E11-92A5-B78F7507C83D}" vid="{4D51FAAE-3503-4B48-BD47-DAF02F3FA2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Framework template</Template>
  <TotalTime>26819</TotalTime>
  <Words>6453</Words>
  <Application>Microsoft Office PowerPoint</Application>
  <PresentationFormat>On-screen Show (4:3)</PresentationFormat>
  <Paragraphs>519</Paragraphs>
  <Slides>26</Slides>
  <Notes>26</Notes>
  <HiddenSlides>4</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26</vt:i4>
      </vt:variant>
    </vt:vector>
  </HeadingPairs>
  <TitlesOfParts>
    <vt:vector size="31" baseType="lpstr">
      <vt:lpstr>Arial</vt:lpstr>
      <vt:lpstr>Calibri</vt:lpstr>
      <vt:lpstr>Calibri Light</vt:lpstr>
      <vt:lpstr>Magra</vt:lpstr>
      <vt:lpstr>Office Theme</vt:lpstr>
      <vt:lpstr>Resilient and Trauma Informed Community Foundation-Building </vt:lpstr>
      <vt:lpstr>INSTRUCTIONS FOR FACILITATORS</vt:lpstr>
      <vt:lpstr>FOUNDATION AGENDA</vt:lpstr>
      <vt:lpstr>PowerPoint Presentation</vt:lpstr>
      <vt:lpstr>PowerPoint Presentation</vt:lpstr>
      <vt:lpstr>PowerPoint Presentation</vt:lpstr>
      <vt:lpstr>PowerPoint Presentation</vt:lpstr>
      <vt:lpstr>RESILIENCE SCREENING</vt:lpstr>
      <vt:lpstr>5-minute BREAK</vt:lpstr>
      <vt:lpstr>Resilience review</vt:lpstr>
      <vt:lpstr>PowerPoint Presentation</vt:lpstr>
      <vt:lpstr>Trauma has a ripple effect on a community. So can resilience.</vt:lpstr>
      <vt:lpstr>PowerPoint Presentation</vt:lpstr>
      <vt:lpstr>ACEs in Context</vt:lpstr>
      <vt:lpstr>We are more than our ACE score…</vt:lpstr>
      <vt:lpstr>5-minute BREAK</vt:lpstr>
      <vt:lpstr>Foundation of Empathy: Accepting our Journey as a Prerequisite to Perspective Shift</vt:lpstr>
      <vt:lpstr>Empathy is Feeling WITH People…</vt:lpstr>
      <vt:lpstr>EMPATHY</vt:lpstr>
      <vt:lpstr>Empathy:  Prerequisite to Being Trauma Informed</vt:lpstr>
      <vt:lpstr>Components of Empathy</vt:lpstr>
      <vt:lpstr>Recognizing Perspective Shifts</vt:lpstr>
      <vt:lpstr>Knowing ACEs/trauma</vt:lpstr>
      <vt:lpstr>Group Talk: Sharing Your Shifts</vt:lpstr>
      <vt:lpstr>Putting Shifts into Practice</vt:lpstr>
      <vt:lpstr>Resources for RTIC Organizations </vt:lpstr>
    </vt:vector>
  </TitlesOfParts>
  <Company>University of Wisconsin-La Crosse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Resilient and Trauma Informed Community Foundation 2</dc:title>
  <dc:creator>Catherine Kolkmeier</dc:creator>
  <cp:lastModifiedBy>Catherine Kolkmeier</cp:lastModifiedBy>
  <cp:revision>155</cp:revision>
  <dcterms:created xsi:type="dcterms:W3CDTF">2019-05-17T14:08:17Z</dcterms:created>
  <dcterms:modified xsi:type="dcterms:W3CDTF">2022-02-18T17:41:27Z</dcterms:modified>
</cp:coreProperties>
</file>