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7" r:id="rId2"/>
    <p:sldId id="259" r:id="rId3"/>
    <p:sldId id="261" r:id="rId4"/>
    <p:sldId id="263" r:id="rId5"/>
    <p:sldId id="291" r:id="rId6"/>
    <p:sldId id="266" r:id="rId7"/>
    <p:sldId id="270" r:id="rId8"/>
    <p:sldId id="296" r:id="rId9"/>
    <p:sldId id="293" r:id="rId10"/>
    <p:sldId id="269" r:id="rId11"/>
    <p:sldId id="273" r:id="rId12"/>
    <p:sldId id="301" r:id="rId13"/>
    <p:sldId id="283" r:id="rId14"/>
    <p:sldId id="271" r:id="rId15"/>
    <p:sldId id="302" r:id="rId16"/>
    <p:sldId id="276" r:id="rId17"/>
    <p:sldId id="275" r:id="rId18"/>
    <p:sldId id="278" r:id="rId19"/>
    <p:sldId id="286" r:id="rId20"/>
    <p:sldId id="297" r:id="rId21"/>
    <p:sldId id="281" r:id="rId22"/>
    <p:sldId id="294" r:id="rId23"/>
    <p:sldId id="299" r:id="rId24"/>
    <p:sldId id="300" r:id="rId25"/>
    <p:sldId id="292" r:id="rId26"/>
    <p:sldId id="289" r:id="rId27"/>
    <p:sldId id="282" r:id="rId28"/>
    <p:sldId id="295"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21D15-6E06-DF40-8DCF-0099A2A3FC42}" v="37" dt="2024-02-22T17:48:38.296"/>
    <p1510:client id="{0D7E7590-82B1-9D87-79BF-1DBB89C960DD}" v="1" dt="2024-02-21T19:20:45.580"/>
    <p1510:client id="{1C1993D0-3AE4-4151-A021-FF30F2D5755D}" v="6256" dt="2024-02-22T17:07:11.600"/>
    <p1510:client id="{C3E3CB88-F5D5-3739-56DE-1BF950B9DA1B}" v="1" dt="2024-02-22T16:45:35.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107" d="100"/>
          <a:sy n="107" d="100"/>
        </p:scale>
        <p:origin x="73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AFB838-C841-8F40-9380-75117606112E}" type="doc">
      <dgm:prSet loTypeId="urn:microsoft.com/office/officeart/2005/8/layout/venn1" loCatId="" qsTypeId="urn:microsoft.com/office/officeart/2005/8/quickstyle/simple1" qsCatId="simple" csTypeId="urn:microsoft.com/office/officeart/2005/8/colors/accent1_2" csCatId="accent1" phldr="1"/>
      <dgm:spPr/>
    </dgm:pt>
    <dgm:pt modelId="{97B91EB3-420D-344B-823C-909AB91C1B80}">
      <dgm:prSet phldrT="[Text]"/>
      <dgm:spPr/>
      <dgm:t>
        <a:bodyPr/>
        <a:lstStyle/>
        <a:p>
          <a:endParaRPr lang="en-US"/>
        </a:p>
        <a:p>
          <a:r>
            <a:rPr lang="en-US"/>
            <a:t>Thoughts</a:t>
          </a:r>
        </a:p>
      </dgm:t>
    </dgm:pt>
    <dgm:pt modelId="{4034C5F4-F1C6-7B47-AC33-EE2F11DFFC2A}" type="parTrans" cxnId="{B6BB7F6F-E793-2441-A67B-7B7222CF937C}">
      <dgm:prSet/>
      <dgm:spPr/>
      <dgm:t>
        <a:bodyPr/>
        <a:lstStyle/>
        <a:p>
          <a:endParaRPr lang="en-US"/>
        </a:p>
      </dgm:t>
    </dgm:pt>
    <dgm:pt modelId="{A1860869-ACE5-4348-8ED0-36B6F169D797}" type="sibTrans" cxnId="{B6BB7F6F-E793-2441-A67B-7B7222CF937C}">
      <dgm:prSet/>
      <dgm:spPr/>
      <dgm:t>
        <a:bodyPr/>
        <a:lstStyle/>
        <a:p>
          <a:endParaRPr lang="en-US"/>
        </a:p>
      </dgm:t>
    </dgm:pt>
    <dgm:pt modelId="{4D55FC1B-C067-CC47-8EFB-4C9F4D43BC7C}">
      <dgm:prSet phldrT="[Text]"/>
      <dgm:spPr/>
      <dgm:t>
        <a:bodyPr/>
        <a:lstStyle/>
        <a:p>
          <a:r>
            <a:rPr lang="en-US"/>
            <a:t>Interactions</a:t>
          </a:r>
        </a:p>
      </dgm:t>
    </dgm:pt>
    <dgm:pt modelId="{1EF0AEEB-4D69-3C42-9883-3025C0345427}" type="parTrans" cxnId="{F3F616A8-FE58-0041-8B23-21B9FF018AA5}">
      <dgm:prSet/>
      <dgm:spPr/>
      <dgm:t>
        <a:bodyPr/>
        <a:lstStyle/>
        <a:p>
          <a:endParaRPr lang="en-US"/>
        </a:p>
      </dgm:t>
    </dgm:pt>
    <dgm:pt modelId="{1D89186F-7697-3149-9436-4F53CD2F17ED}" type="sibTrans" cxnId="{F3F616A8-FE58-0041-8B23-21B9FF018AA5}">
      <dgm:prSet/>
      <dgm:spPr/>
      <dgm:t>
        <a:bodyPr/>
        <a:lstStyle/>
        <a:p>
          <a:endParaRPr lang="en-US"/>
        </a:p>
      </dgm:t>
    </dgm:pt>
    <dgm:pt modelId="{DB384999-7F00-EC40-A979-F62AECD5C0B6}">
      <dgm:prSet phldrT="[Text]"/>
      <dgm:spPr/>
      <dgm:t>
        <a:bodyPr/>
        <a:lstStyle/>
        <a:p>
          <a:r>
            <a:rPr lang="en-US"/>
            <a:t>Feelings</a:t>
          </a:r>
        </a:p>
      </dgm:t>
    </dgm:pt>
    <dgm:pt modelId="{B9A9BAB6-B72C-5741-ACFB-CFEBDE772F1D}" type="parTrans" cxnId="{85A1E9F9-8DA1-084B-A557-C3908A364011}">
      <dgm:prSet/>
      <dgm:spPr/>
      <dgm:t>
        <a:bodyPr/>
        <a:lstStyle/>
        <a:p>
          <a:endParaRPr lang="en-US"/>
        </a:p>
      </dgm:t>
    </dgm:pt>
    <dgm:pt modelId="{F0D83DD4-0A11-BA4C-BEBE-858C98DF0F3C}" type="sibTrans" cxnId="{85A1E9F9-8DA1-084B-A557-C3908A364011}">
      <dgm:prSet/>
      <dgm:spPr/>
      <dgm:t>
        <a:bodyPr/>
        <a:lstStyle/>
        <a:p>
          <a:endParaRPr lang="en-US"/>
        </a:p>
      </dgm:t>
    </dgm:pt>
    <dgm:pt modelId="{A188EACF-26BD-7341-B478-748457DE9B38}" type="pres">
      <dgm:prSet presAssocID="{57AFB838-C841-8F40-9380-75117606112E}" presName="compositeShape" presStyleCnt="0">
        <dgm:presLayoutVars>
          <dgm:chMax val="7"/>
          <dgm:dir/>
          <dgm:resizeHandles val="exact"/>
        </dgm:presLayoutVars>
      </dgm:prSet>
      <dgm:spPr/>
    </dgm:pt>
    <dgm:pt modelId="{3C184E10-961B-7640-9205-1B7F9E5C8EA4}" type="pres">
      <dgm:prSet presAssocID="{97B91EB3-420D-344B-823C-909AB91C1B80}" presName="circ1" presStyleLbl="vennNode1" presStyleIdx="0" presStyleCnt="3" custLinFactNeighborX="605" custLinFactNeighborY="76972"/>
      <dgm:spPr/>
    </dgm:pt>
    <dgm:pt modelId="{D523686E-C7EB-024A-A22C-85765AE6500F}" type="pres">
      <dgm:prSet presAssocID="{97B91EB3-420D-344B-823C-909AB91C1B80}" presName="circ1Tx" presStyleLbl="revTx" presStyleIdx="0" presStyleCnt="0">
        <dgm:presLayoutVars>
          <dgm:chMax val="0"/>
          <dgm:chPref val="0"/>
          <dgm:bulletEnabled val="1"/>
        </dgm:presLayoutVars>
      </dgm:prSet>
      <dgm:spPr/>
    </dgm:pt>
    <dgm:pt modelId="{9BB33F98-D6F8-114C-84E9-5ADB386F3793}" type="pres">
      <dgm:prSet presAssocID="{4D55FC1B-C067-CC47-8EFB-4C9F4D43BC7C}" presName="circ2" presStyleLbl="vennNode1" presStyleIdx="1" presStyleCnt="3" custLinFactNeighborX="4217" custLinFactNeighborY="-48725"/>
      <dgm:spPr/>
    </dgm:pt>
    <dgm:pt modelId="{85CB77FF-32B2-D144-9B83-28796EB14307}" type="pres">
      <dgm:prSet presAssocID="{4D55FC1B-C067-CC47-8EFB-4C9F4D43BC7C}" presName="circ2Tx" presStyleLbl="revTx" presStyleIdx="0" presStyleCnt="0">
        <dgm:presLayoutVars>
          <dgm:chMax val="0"/>
          <dgm:chPref val="0"/>
          <dgm:bulletEnabled val="1"/>
        </dgm:presLayoutVars>
      </dgm:prSet>
      <dgm:spPr/>
    </dgm:pt>
    <dgm:pt modelId="{A69DF7AB-F577-E747-94BD-73DFA3896584}" type="pres">
      <dgm:prSet presAssocID="{DB384999-7F00-EC40-A979-F62AECD5C0B6}" presName="circ3" presStyleLbl="vennNode1" presStyleIdx="2" presStyleCnt="3" custLinFactNeighborX="0" custLinFactNeighborY="-49152"/>
      <dgm:spPr/>
    </dgm:pt>
    <dgm:pt modelId="{C8F50337-8F19-AD46-BBED-968A827B9695}" type="pres">
      <dgm:prSet presAssocID="{DB384999-7F00-EC40-A979-F62AECD5C0B6}" presName="circ3Tx" presStyleLbl="revTx" presStyleIdx="0" presStyleCnt="0">
        <dgm:presLayoutVars>
          <dgm:chMax val="0"/>
          <dgm:chPref val="0"/>
          <dgm:bulletEnabled val="1"/>
        </dgm:presLayoutVars>
      </dgm:prSet>
      <dgm:spPr/>
    </dgm:pt>
  </dgm:ptLst>
  <dgm:cxnLst>
    <dgm:cxn modelId="{CCEC0218-2415-6E4C-9551-DB0FD1B35207}" type="presOf" srcId="{4D55FC1B-C067-CC47-8EFB-4C9F4D43BC7C}" destId="{85CB77FF-32B2-D144-9B83-28796EB14307}" srcOrd="1" destOrd="0" presId="urn:microsoft.com/office/officeart/2005/8/layout/venn1"/>
    <dgm:cxn modelId="{B1A55A32-8109-8A40-89E9-0DD71E13CC28}" type="presOf" srcId="{4D55FC1B-C067-CC47-8EFB-4C9F4D43BC7C}" destId="{9BB33F98-D6F8-114C-84E9-5ADB386F3793}" srcOrd="0" destOrd="0" presId="urn:microsoft.com/office/officeart/2005/8/layout/venn1"/>
    <dgm:cxn modelId="{3733D532-CDA8-1F47-BB57-0ED3FC43E0F4}" type="presOf" srcId="{DB384999-7F00-EC40-A979-F62AECD5C0B6}" destId="{C8F50337-8F19-AD46-BBED-968A827B9695}" srcOrd="1" destOrd="0" presId="urn:microsoft.com/office/officeart/2005/8/layout/venn1"/>
    <dgm:cxn modelId="{B6BB7F6F-E793-2441-A67B-7B7222CF937C}" srcId="{57AFB838-C841-8F40-9380-75117606112E}" destId="{97B91EB3-420D-344B-823C-909AB91C1B80}" srcOrd="0" destOrd="0" parTransId="{4034C5F4-F1C6-7B47-AC33-EE2F11DFFC2A}" sibTransId="{A1860869-ACE5-4348-8ED0-36B6F169D797}"/>
    <dgm:cxn modelId="{ECC17F71-2168-6F4E-827A-1FAD7F5ECCD9}" type="presOf" srcId="{57AFB838-C841-8F40-9380-75117606112E}" destId="{A188EACF-26BD-7341-B478-748457DE9B38}" srcOrd="0" destOrd="0" presId="urn:microsoft.com/office/officeart/2005/8/layout/venn1"/>
    <dgm:cxn modelId="{F2C5B98B-D037-214D-A22D-681C9985856D}" type="presOf" srcId="{97B91EB3-420D-344B-823C-909AB91C1B80}" destId="{D523686E-C7EB-024A-A22C-85765AE6500F}" srcOrd="1" destOrd="0" presId="urn:microsoft.com/office/officeart/2005/8/layout/venn1"/>
    <dgm:cxn modelId="{A25E6A97-37F5-CC4A-AED9-442468F8B3DD}" type="presOf" srcId="{97B91EB3-420D-344B-823C-909AB91C1B80}" destId="{3C184E10-961B-7640-9205-1B7F9E5C8EA4}" srcOrd="0" destOrd="0" presId="urn:microsoft.com/office/officeart/2005/8/layout/venn1"/>
    <dgm:cxn modelId="{F3F616A8-FE58-0041-8B23-21B9FF018AA5}" srcId="{57AFB838-C841-8F40-9380-75117606112E}" destId="{4D55FC1B-C067-CC47-8EFB-4C9F4D43BC7C}" srcOrd="1" destOrd="0" parTransId="{1EF0AEEB-4D69-3C42-9883-3025C0345427}" sibTransId="{1D89186F-7697-3149-9436-4F53CD2F17ED}"/>
    <dgm:cxn modelId="{606800C5-FB43-034F-9820-CD246A6C8CA8}" type="presOf" srcId="{DB384999-7F00-EC40-A979-F62AECD5C0B6}" destId="{A69DF7AB-F577-E747-94BD-73DFA3896584}" srcOrd="0" destOrd="0" presId="urn:microsoft.com/office/officeart/2005/8/layout/venn1"/>
    <dgm:cxn modelId="{85A1E9F9-8DA1-084B-A557-C3908A364011}" srcId="{57AFB838-C841-8F40-9380-75117606112E}" destId="{DB384999-7F00-EC40-A979-F62AECD5C0B6}" srcOrd="2" destOrd="0" parTransId="{B9A9BAB6-B72C-5741-ACFB-CFEBDE772F1D}" sibTransId="{F0D83DD4-0A11-BA4C-BEBE-858C98DF0F3C}"/>
    <dgm:cxn modelId="{31EA01A9-1C1C-AB41-B057-B131C2497CE2}" type="presParOf" srcId="{A188EACF-26BD-7341-B478-748457DE9B38}" destId="{3C184E10-961B-7640-9205-1B7F9E5C8EA4}" srcOrd="0" destOrd="0" presId="urn:microsoft.com/office/officeart/2005/8/layout/venn1"/>
    <dgm:cxn modelId="{9E7989AA-695A-0D4D-84B5-1DF95C94C090}" type="presParOf" srcId="{A188EACF-26BD-7341-B478-748457DE9B38}" destId="{D523686E-C7EB-024A-A22C-85765AE6500F}" srcOrd="1" destOrd="0" presId="urn:microsoft.com/office/officeart/2005/8/layout/venn1"/>
    <dgm:cxn modelId="{439C10D4-1E67-254D-8D31-45AFAAA77FD6}" type="presParOf" srcId="{A188EACF-26BD-7341-B478-748457DE9B38}" destId="{9BB33F98-D6F8-114C-84E9-5ADB386F3793}" srcOrd="2" destOrd="0" presId="urn:microsoft.com/office/officeart/2005/8/layout/venn1"/>
    <dgm:cxn modelId="{31804214-F8C7-534F-8610-0074DEFA54C7}" type="presParOf" srcId="{A188EACF-26BD-7341-B478-748457DE9B38}" destId="{85CB77FF-32B2-D144-9B83-28796EB14307}" srcOrd="3" destOrd="0" presId="urn:microsoft.com/office/officeart/2005/8/layout/venn1"/>
    <dgm:cxn modelId="{58BD9344-BE6B-084E-A361-DE80757C832C}" type="presParOf" srcId="{A188EACF-26BD-7341-B478-748457DE9B38}" destId="{A69DF7AB-F577-E747-94BD-73DFA3896584}" srcOrd="4" destOrd="0" presId="urn:microsoft.com/office/officeart/2005/8/layout/venn1"/>
    <dgm:cxn modelId="{DEFBB5D8-B498-574C-A3C8-A51C7318A09F}" type="presParOf" srcId="{A188EACF-26BD-7341-B478-748457DE9B38}" destId="{C8F50337-8F19-AD46-BBED-968A827B969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84E10-961B-7640-9205-1B7F9E5C8EA4}">
      <dsp:nvSpPr>
        <dsp:cNvPr id="0" name=""/>
        <dsp:cNvSpPr/>
      </dsp:nvSpPr>
      <dsp:spPr>
        <a:xfrm>
          <a:off x="530310" y="1321767"/>
          <a:ext cx="1445448" cy="1445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a:p>
          <a:pPr marL="0" lvl="0" indent="0" algn="ctr" defTabSz="622300">
            <a:lnSpc>
              <a:spcPct val="90000"/>
            </a:lnSpc>
            <a:spcBef>
              <a:spcPct val="0"/>
            </a:spcBef>
            <a:spcAft>
              <a:spcPct val="35000"/>
            </a:spcAft>
            <a:buNone/>
          </a:pPr>
          <a:r>
            <a:rPr lang="en-US" sz="1400" kern="1200"/>
            <a:t>Thoughts</a:t>
          </a:r>
        </a:p>
      </dsp:txBody>
      <dsp:txXfrm>
        <a:off x="723037" y="1574721"/>
        <a:ext cx="1059995" cy="650451"/>
      </dsp:txXfrm>
    </dsp:sp>
    <dsp:sp modelId="{9BB33F98-D6F8-114C-84E9-5ADB386F3793}">
      <dsp:nvSpPr>
        <dsp:cNvPr id="0" name=""/>
        <dsp:cNvSpPr/>
      </dsp:nvSpPr>
      <dsp:spPr>
        <a:xfrm>
          <a:off x="1043131" y="408291"/>
          <a:ext cx="1445448" cy="1445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Interactions</a:t>
          </a:r>
        </a:p>
      </dsp:txBody>
      <dsp:txXfrm>
        <a:off x="1485198" y="781699"/>
        <a:ext cx="867268" cy="794996"/>
      </dsp:txXfrm>
    </dsp:sp>
    <dsp:sp modelId="{A69DF7AB-F577-E747-94BD-73DFA3896584}">
      <dsp:nvSpPr>
        <dsp:cNvPr id="0" name=""/>
        <dsp:cNvSpPr/>
      </dsp:nvSpPr>
      <dsp:spPr>
        <a:xfrm>
          <a:off x="0" y="402119"/>
          <a:ext cx="1445448" cy="144544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t>Feelings</a:t>
          </a:r>
        </a:p>
      </dsp:txBody>
      <dsp:txXfrm>
        <a:off x="136113" y="775527"/>
        <a:ext cx="867268" cy="79499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3B514-DD86-444A-85F9-BD8517B73B40}" type="datetimeFigureOut">
              <a:t>2/22/24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934181-D333-4B4A-B41C-BE1BE5F7902A}" type="slidenum">
              <a:t>‹#›</a:t>
            </a:fld>
            <a:endParaRPr lang="en-US"/>
          </a:p>
        </p:txBody>
      </p:sp>
    </p:spTree>
    <p:extLst>
      <p:ext uri="{BB962C8B-B14F-4D97-AF65-F5344CB8AC3E}">
        <p14:creationId xmlns:p14="http://schemas.microsoft.com/office/powerpoint/2010/main" val="114344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cDDWvj_q-o8&amp;feature=youtu.b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aseline="0"/>
              <a:t>Welcome! We’re here to talk about creating a Resilient and Trauma-Informed Community and the work we are doing in La Crosse. This is our Foundation training. We’ll be hearing a lot more about this diagram as we get into the topic more. </a:t>
            </a:r>
          </a:p>
        </p:txBody>
      </p:sp>
      <p:sp>
        <p:nvSpPr>
          <p:cNvPr id="4" name="Slide Number Placeholder 3"/>
          <p:cNvSpPr>
            <a:spLocks noGrp="1"/>
          </p:cNvSpPr>
          <p:nvPr>
            <p:ph type="sldNum" sz="quarter" idx="10"/>
          </p:nvPr>
        </p:nvSpPr>
        <p:spPr/>
        <p:txBody>
          <a:bodyPr/>
          <a:lstStyle/>
          <a:p>
            <a:fld id="{7C1A1407-BFA8-4666-9553-BB8D19624FB6}" type="slidenum">
              <a:rPr lang="en-US" smtClean="0"/>
              <a:t>1</a:t>
            </a:fld>
            <a:endParaRPr lang="en-US"/>
          </a:p>
        </p:txBody>
      </p:sp>
    </p:spTree>
    <p:extLst>
      <p:ext uri="{BB962C8B-B14F-4D97-AF65-F5344CB8AC3E}">
        <p14:creationId xmlns:p14="http://schemas.microsoft.com/office/powerpoint/2010/main" val="330486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cs typeface="Calibri"/>
              </a:rPr>
              <a:t>Talking Points:</a:t>
            </a:r>
          </a:p>
          <a:p>
            <a:pPr marL="171450" indent="-171450">
              <a:buFont typeface="Arial"/>
              <a:buChar char="•"/>
            </a:pPr>
            <a:r>
              <a:rPr lang="en-US">
                <a:cs typeface="Calibri"/>
              </a:rPr>
              <a:t>We can build resilience through providing buffers that match the needs of a person which is empathy</a:t>
            </a:r>
          </a:p>
          <a:p>
            <a:pPr marL="171450" indent="-171450">
              <a:buFont typeface="Arial"/>
              <a:buChar char="•"/>
            </a:pPr>
            <a:r>
              <a:rPr lang="en-US">
                <a:cs typeface="Calibri"/>
              </a:rPr>
              <a:t>Equality is where everyone is given the same resources</a:t>
            </a:r>
          </a:p>
          <a:p>
            <a:pPr marL="171450" indent="-171450">
              <a:buFont typeface="Arial"/>
              <a:buChar char="•"/>
            </a:pPr>
            <a:r>
              <a:rPr lang="en-US">
                <a:cs typeface="Calibri"/>
              </a:rPr>
              <a:t>Equity is where everyone is given resources that match their specific needs</a:t>
            </a:r>
          </a:p>
          <a:p>
            <a:pPr lvl="0" indent="-171450">
              <a:buFont typeface="Arial"/>
              <a:buChar char="•"/>
            </a:pPr>
            <a:r>
              <a:rPr lang="en-US">
                <a:cs typeface="Calibri"/>
              </a:rPr>
              <a:t>ACEs are an example where some populations need more help than others to build resilience</a:t>
            </a:r>
          </a:p>
          <a:p>
            <a:endParaRPr lang="en-US">
              <a:cs typeface="Calibri"/>
            </a:endParaRPr>
          </a:p>
          <a:p>
            <a:r>
              <a:rPr lang="en-US" b="1">
                <a:cs typeface="Calibri"/>
              </a:rPr>
              <a:t>Script</a:t>
            </a:r>
            <a:r>
              <a:rPr lang="en-US">
                <a:cs typeface="Calibri"/>
              </a:rPr>
              <a:t>:</a:t>
            </a:r>
          </a:p>
          <a:p>
            <a:r>
              <a:rPr lang="en-US">
                <a:cs typeface="Calibri"/>
              </a:rPr>
              <a:t>So what do we mean by equity? </a:t>
            </a:r>
          </a:p>
          <a:p>
            <a:endParaRPr lang="en-US">
              <a:cs typeface="Calibri"/>
            </a:endParaRPr>
          </a:p>
          <a:p>
            <a:r>
              <a:rPr lang="en-US">
                <a:cs typeface="Calibri"/>
              </a:rPr>
              <a:t>When it comes to building resilience equitably, we mean providing buffers and support that match the needs of a person, regardless of how that compares to the needs of others. Equity is not the same as equality.</a:t>
            </a:r>
          </a:p>
          <a:p>
            <a:endParaRPr lang="en-US">
              <a:cs typeface="Calibri"/>
            </a:endParaRPr>
          </a:p>
          <a:p>
            <a:r>
              <a:rPr lang="en-US">
                <a:cs typeface="Calibri"/>
              </a:rPr>
              <a:t>T</a:t>
            </a:r>
            <a:r>
              <a:rPr lang="en-US" baseline="0"/>
              <a:t>his slide illustrates what equitable support looks like. </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a:t>“</a:t>
            </a:r>
            <a:r>
              <a:rPr lang="en-US" baseline="0"/>
              <a:t>Equality” occurs when everyone is given the same resources or opportunities, regardless of their needs. It ignores context. </a:t>
            </a:r>
            <a:r>
              <a:rPr lang="en-US"/>
              <a:t>Each of these people needs a bike, but a standard bike doesn’t meet the needs of each person equally. An equal approach—giving everyone a standard bike, or generic supports—may feel good, and may meet the needs of </a:t>
            </a:r>
            <a:r>
              <a:rPr lang="en-US" i="1"/>
              <a:t>most</a:t>
            </a:r>
            <a:r>
              <a:rPr lang="en-US"/>
              <a:t> people, but it doesn’t take into account the different contexts in which we all live. A solution that doesn’t work within our individual contexts may not be a solution at all, and in fact could be a waste of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cs typeface="Calibri"/>
            </a:endParaRPr>
          </a:p>
          <a:p>
            <a:r>
              <a:rPr lang="en-US" baseline="0"/>
              <a:t>“Equity” recognizes that each person needs different resources to reach the same outcome as others.</a:t>
            </a:r>
            <a:r>
              <a:rPr lang="en-US"/>
              <a:t> Equity considers the context, history, and conditions surrounding each person. In the image, each person receives the bike that suits their needs, but the bikes are not all the same. </a:t>
            </a:r>
            <a:endParaRPr lang="en-US" baseline="0"/>
          </a:p>
          <a:p>
            <a:endParaRPr lang="en-US" baseline="0"/>
          </a:p>
          <a:p>
            <a:r>
              <a:rPr lang="en-US" baseline="0"/>
              <a:t>We need to commit to processes and practices that fight for equitable services and treatment for victims of ACEs and trauma. </a:t>
            </a:r>
            <a:endParaRPr lang="en-US" baseline="0">
              <a:cs typeface="Calibri"/>
            </a:endParaRPr>
          </a:p>
          <a:p>
            <a:endParaRPr lang="en-US" baseline="0"/>
          </a:p>
        </p:txBody>
      </p:sp>
      <p:sp>
        <p:nvSpPr>
          <p:cNvPr id="4" name="Slide Number Placeholder 3"/>
          <p:cNvSpPr>
            <a:spLocks noGrp="1"/>
          </p:cNvSpPr>
          <p:nvPr>
            <p:ph type="sldNum" sz="quarter" idx="10"/>
          </p:nvPr>
        </p:nvSpPr>
        <p:spPr/>
        <p:txBody>
          <a:bodyPr/>
          <a:lstStyle/>
          <a:p>
            <a:fld id="{00A93353-4BE1-45A7-9A11-0DFD53E7D25F}" type="slidenum">
              <a:rPr lang="en-US" smtClean="0"/>
              <a:t>10</a:t>
            </a:fld>
            <a:endParaRPr lang="en-US"/>
          </a:p>
        </p:txBody>
      </p:sp>
    </p:spTree>
    <p:extLst>
      <p:ext uri="{BB962C8B-B14F-4D97-AF65-F5344CB8AC3E}">
        <p14:creationId xmlns:p14="http://schemas.microsoft.com/office/powerpoint/2010/main" val="2393040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cs typeface="Calibri"/>
              </a:rPr>
              <a:t>Talking Points:</a:t>
            </a:r>
            <a:endParaRPr lang="en-US" b="1" baseline="0">
              <a:solidFill>
                <a:srgbClr val="000000"/>
              </a:solidFill>
              <a:cs typeface="Calibri"/>
            </a:endParaRPr>
          </a:p>
          <a:p>
            <a:pPr marL="171450" indent="-171450">
              <a:buFont typeface="Arial"/>
              <a:buChar char="•"/>
            </a:pPr>
            <a:r>
              <a:rPr lang="en-US">
                <a:cs typeface="Calibri" panose="020F0502020204030204"/>
              </a:rPr>
              <a:t>It takes a community to tackle public health issues like ACEs, but there is still a role for individuals</a:t>
            </a:r>
            <a:endParaRPr lang="en-US">
              <a:ea typeface="Calibri"/>
              <a:cs typeface="Calibri" panose="020F0502020204030204"/>
            </a:endParaRPr>
          </a:p>
          <a:p>
            <a:pPr marL="171450" indent="-171450">
              <a:buFont typeface="Arial"/>
              <a:buChar char="•"/>
            </a:pPr>
            <a:r>
              <a:rPr lang="en-US">
                <a:solidFill>
                  <a:srgbClr val="000000"/>
                </a:solidFill>
                <a:cs typeface="Calibri" panose="020F0502020204030204"/>
              </a:rPr>
              <a:t>When a child experiences ACEs, it can ripple out to affect others in the community</a:t>
            </a:r>
            <a:endParaRPr lang="en-US">
              <a:solidFill>
                <a:srgbClr val="000000"/>
              </a:solidFill>
              <a:ea typeface="Calibri"/>
              <a:cs typeface="Calibri" panose="020F0502020204030204"/>
            </a:endParaRPr>
          </a:p>
          <a:p>
            <a:pPr marL="171450" indent="-171450">
              <a:buFont typeface="Arial"/>
              <a:buChar char="•"/>
            </a:pPr>
            <a:r>
              <a:rPr lang="en-US">
                <a:solidFill>
                  <a:srgbClr val="000000"/>
                </a:solidFill>
                <a:cs typeface="Calibri" panose="020F0502020204030204"/>
              </a:rPr>
              <a:t>We can find hope because resilience works in the same way</a:t>
            </a:r>
            <a:endParaRPr lang="en-US">
              <a:solidFill>
                <a:srgbClr val="000000"/>
              </a:solidFill>
              <a:ea typeface="Calibri"/>
              <a:cs typeface="Calibri" panose="020F0502020204030204"/>
            </a:endParaRPr>
          </a:p>
          <a:p>
            <a:pPr marL="171450" indent="-171450">
              <a:buFont typeface="Arial"/>
              <a:buChar char="•"/>
            </a:pPr>
            <a:r>
              <a:rPr lang="en-US">
                <a:solidFill>
                  <a:srgbClr val="000000"/>
                </a:solidFill>
                <a:cs typeface="Calibri" panose="020F0502020204030204"/>
              </a:rPr>
              <a:t>Building our own resilience helps us interact with others and in turn helps build their resilience</a:t>
            </a:r>
            <a:endParaRPr lang="en-US">
              <a:solidFill>
                <a:srgbClr val="000000"/>
              </a:solidFill>
              <a:ea typeface="Calibri"/>
              <a:cs typeface="Calibri" panose="020F0502020204030204"/>
            </a:endParaRPr>
          </a:p>
          <a:p>
            <a:pPr marL="171450" indent="-171450">
              <a:buFont typeface="Arial"/>
              <a:buChar char="•"/>
            </a:pPr>
            <a:r>
              <a:rPr lang="en-US">
                <a:solidFill>
                  <a:srgbClr val="000000"/>
                </a:solidFill>
                <a:cs typeface="Calibri" panose="020F0502020204030204"/>
              </a:rPr>
              <a:t>We do this with empathy</a:t>
            </a:r>
            <a:endParaRPr lang="en-US">
              <a:solidFill>
                <a:srgbClr val="000000"/>
              </a:solidFill>
              <a:ea typeface="Calibri"/>
              <a:cs typeface="Calibri" panose="020F0502020204030204"/>
            </a:endParaRPr>
          </a:p>
          <a:p>
            <a:endParaRPr lang="en-US">
              <a:solidFill>
                <a:srgbClr val="C00000"/>
              </a:solidFill>
            </a:endParaRPr>
          </a:p>
          <a:p>
            <a:r>
              <a:rPr lang="en-US" b="1" baseline="0">
                <a:solidFill>
                  <a:srgbClr val="C00000"/>
                </a:solidFill>
              </a:rPr>
              <a:t>Script</a:t>
            </a:r>
            <a:r>
              <a:rPr lang="en-US" baseline="0">
                <a:solidFill>
                  <a:srgbClr val="C00000"/>
                </a:solidFill>
              </a:rPr>
              <a:t>:</a:t>
            </a:r>
            <a:endParaRPr lang="en-US" baseline="0">
              <a:solidFill>
                <a:srgbClr val="C00000"/>
              </a:solidFill>
              <a:cs typeface="Calibri"/>
            </a:endParaRPr>
          </a:p>
          <a:p>
            <a:r>
              <a:rPr lang="en-US" baseline="0">
                <a:solidFill>
                  <a:srgbClr val="C00000"/>
                </a:solidFill>
              </a:rPr>
              <a:t>We’ve mentioned how it takes a community to tackle such a large public health issue as ACEs and toxic stress, but that there is also a role for individuals, whether we are acting in professional roles or just as members of the community.</a:t>
            </a:r>
            <a:r>
              <a:rPr lang="en-US">
                <a:solidFill>
                  <a:srgbClr val="C00000"/>
                </a:solidFill>
              </a:rPr>
              <a:t> </a:t>
            </a:r>
            <a:endParaRPr lang="en-US">
              <a:solidFill>
                <a:srgbClr val="C00000"/>
              </a:solidFill>
              <a:ea typeface="Calibri"/>
              <a:cs typeface="Calibri"/>
            </a:endParaRPr>
          </a:p>
          <a:p>
            <a:endParaRPr lang="en-US">
              <a:solidFill>
                <a:srgbClr val="C00000"/>
              </a:solidFill>
              <a:cs typeface="Calibri"/>
            </a:endParaRPr>
          </a:p>
          <a:p>
            <a:r>
              <a:rPr lang="en-US" baseline="0">
                <a:solidFill>
                  <a:srgbClr val="C00000"/>
                </a:solidFill>
              </a:rPr>
              <a:t>When a child experiences ACEs, the impact doesn’t end with that child. It ripples out through their interactions with those around them, who themselves may have been impacted by their own adverse experiences or stressors. Through interactions and relationships with friends, neighbors, care and service providers, employees and coworkers, and the community at large, the damaging and compounding effects of adverse experiences can ripple outward. At a large scale, because they are so prevalent, these events can impact how community members view and relate to each other, leading to stigma, judgment, and discrimination in our culture.</a:t>
            </a:r>
            <a:r>
              <a:rPr lang="en-US">
                <a:solidFill>
                  <a:srgbClr val="C00000"/>
                </a:solidFill>
              </a:rPr>
              <a:t> </a:t>
            </a:r>
            <a:endParaRPr lang="en-US" baseline="0">
              <a:solidFill>
                <a:srgbClr val="C00000"/>
              </a:solidFill>
              <a:cs typeface="Calibri"/>
            </a:endParaRPr>
          </a:p>
          <a:p>
            <a:endParaRPr lang="en-US" baseline="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a:solidFill>
                  <a:srgbClr val="C00000"/>
                </a:solidFill>
              </a:rPr>
              <a:t>Where we find hope is in the fact that resilience-building works much the same way. As Dr. Shonkoff said in the film, “If we want to produce dramatic impacts on the outcomes for kids experiencing toxic stress, we have to transform the lives of the adults who are taking care of them…We need to do more than give parents information and advice; we need to build their capabilities.”</a:t>
            </a:r>
            <a:endParaRPr lang="en-US" baseline="0">
              <a:solidFill>
                <a:srgbClr val="C00000"/>
              </a:solidFill>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a:solidFill>
                <a:srgbClr val="C00000"/>
              </a:solidFill>
              <a:cs typeface="Calibri"/>
            </a:endParaRPr>
          </a:p>
          <a:p>
            <a:r>
              <a:rPr lang="en-US" baseline="0">
                <a:solidFill>
                  <a:srgbClr val="C00000"/>
                </a:solidFill>
              </a:rPr>
              <a:t>By building our own resilience and recognizing how we interact with and respond to others, we can find ways to build each others’ resilience. We can create buffers against the rippling effect of ACEs and trauma through our communities. Through supportive interactions and relationships, whether as professionals or just as members of a community, we can play a role in meeting people’s specific needs and interrupting the flow of trauma wherever we are able. The more people who learn to do this, who focus on building resilience, the bigger the effect we can have on reducing stigma and changing how we treat each other as people.</a:t>
            </a:r>
            <a:r>
              <a:rPr lang="en-US">
                <a:solidFill>
                  <a:srgbClr val="C00000"/>
                </a:solidFill>
              </a:rPr>
              <a:t> </a:t>
            </a:r>
            <a:endParaRPr lang="en-US" baseline="0">
              <a:solidFill>
                <a:srgbClr val="C00000"/>
              </a:solidFill>
              <a:cs typeface="Calibri"/>
            </a:endParaRPr>
          </a:p>
          <a:p>
            <a:r>
              <a:rPr lang="en-US">
                <a:solidFill>
                  <a:srgbClr val="C00000"/>
                </a:solidFill>
                <a:cs typeface="Calibri"/>
              </a:rPr>
              <a:t> </a:t>
            </a:r>
            <a:endParaRPr lang="en-US" baseline="0">
              <a:solidFill>
                <a:srgbClr val="C00000"/>
              </a:solidFill>
            </a:endParaRPr>
          </a:p>
          <a:p>
            <a:endParaRPr lang="en-US" baseline="0">
              <a:solidFill>
                <a:srgbClr val="C00000"/>
              </a:solidFill>
            </a:endParaRPr>
          </a:p>
          <a:p>
            <a:endParaRPr lang="en-US" baseline="0">
              <a:solidFill>
                <a:srgbClr val="C00000"/>
              </a:solidFill>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11</a:t>
            </a:fld>
            <a:endParaRPr lang="en-US"/>
          </a:p>
        </p:txBody>
      </p:sp>
    </p:spTree>
    <p:extLst>
      <p:ext uri="{BB962C8B-B14F-4D97-AF65-F5344CB8AC3E}">
        <p14:creationId xmlns:p14="http://schemas.microsoft.com/office/powerpoint/2010/main" val="37302536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Talking Points:</a:t>
            </a:r>
            <a:endParaRPr lang="en-US"/>
          </a:p>
          <a:p>
            <a:pPr marL="171450" indent="-171450">
              <a:buFont typeface="Symbol"/>
              <a:buChar char="•"/>
            </a:pPr>
            <a:r>
              <a:rPr lang="en-US"/>
              <a:t>Read the definition of resilience on the slide</a:t>
            </a:r>
            <a:endParaRPr lang="en-US">
              <a:cs typeface="Calibri" panose="020F0502020204030204"/>
            </a:endParaRPr>
          </a:p>
          <a:p>
            <a:pPr marL="171450" indent="-171450">
              <a:buFont typeface="Symbol"/>
              <a:buChar char="•"/>
            </a:pPr>
            <a:r>
              <a:rPr lang="en-US"/>
              <a:t>When watching the film, think about how the environment affects our ability to build resilience</a:t>
            </a:r>
            <a:endParaRPr lang="en-US">
              <a:cs typeface="Calibri"/>
            </a:endParaRPr>
          </a:p>
          <a:p>
            <a:endParaRPr lang="en-US"/>
          </a:p>
          <a:p>
            <a:r>
              <a:rPr lang="en-US" b="1"/>
              <a:t>Script:</a:t>
            </a:r>
            <a:endParaRPr lang="en-US"/>
          </a:p>
          <a:p>
            <a:r>
              <a:rPr lang="en-US"/>
              <a:t>Before we return to the film, let’s talk about this term “resilience.” What does it mean? Resilience is the ability to thrive, adapt, and cope despite tough and stressful times. In the next block of the film, we will see examples of how resilience works to buffer the effects of ACEs.</a:t>
            </a:r>
            <a:endParaRPr lang="en-US">
              <a:cs typeface="Calibri"/>
            </a:endParaRPr>
          </a:p>
          <a:p>
            <a:endParaRPr lang="en-US"/>
          </a:p>
          <a:p>
            <a:r>
              <a:rPr lang="en-US"/>
              <a:t>While watching, think about how resilience has impacted your life and the experiences you have had. Notice how the environment—both the physical environment and just the people around us—affects our ability to build resilience.</a:t>
            </a:r>
            <a:endParaRPr lang="en-US">
              <a:cs typeface="Calibri"/>
            </a:endParaRPr>
          </a:p>
          <a:p>
            <a:endParaRPr lang="en-US" b="1">
              <a:cs typeface="Calibri"/>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12</a:t>
            </a:fld>
            <a:endParaRPr lang="en-US"/>
          </a:p>
        </p:txBody>
      </p:sp>
    </p:spTree>
    <p:extLst>
      <p:ext uri="{BB962C8B-B14F-4D97-AF65-F5344CB8AC3E}">
        <p14:creationId xmlns:p14="http://schemas.microsoft.com/office/powerpoint/2010/main" val="4148872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Chapters 6 (partial), 7, 8, 9, 10, 11 – Case studies: Clifford Beers, Counselor story, Miss Kendra</a:t>
            </a:r>
            <a:endParaRPr lang="en-US"/>
          </a:p>
          <a:p>
            <a:r>
              <a:rPr lang="en-US" b="1"/>
              <a:t>Timestamp: 22:23-42:51</a:t>
            </a:r>
            <a:endParaRPr lang="en-US"/>
          </a:p>
          <a:p>
            <a:r>
              <a:rPr lang="en-US" b="1"/>
              <a:t>(Cue to end streaming: Look for school bus driving away)</a:t>
            </a:r>
            <a:endParaRPr lang="en-US"/>
          </a:p>
          <a:p>
            <a:pPr>
              <a:buNone/>
            </a:pPr>
            <a:endParaRPr lang="en-US"/>
          </a:p>
          <a:p>
            <a:r>
              <a:rPr lang="en-US" b="1"/>
              <a:t>Talking Point:</a:t>
            </a:r>
            <a:endParaRPr lang="en-US"/>
          </a:p>
          <a:p>
            <a:r>
              <a:rPr lang="en-US"/>
              <a:t>The case studies in the film show what resilience-building looks like in practice.</a:t>
            </a:r>
            <a:endParaRPr lang="en-US">
              <a:cs typeface="Calibri"/>
            </a:endParaRPr>
          </a:p>
          <a:p>
            <a:pPr marL="171450" indent="-171450">
              <a:buFont typeface="Symbol"/>
              <a:buChar char="•"/>
            </a:pPr>
            <a:r>
              <a:rPr lang="en-US"/>
              <a:t>Watch for examples of resilience being built.</a:t>
            </a:r>
            <a:endParaRPr lang="en-US">
              <a:cs typeface="Calibri"/>
            </a:endParaRPr>
          </a:p>
          <a:p>
            <a:endParaRPr lang="en-US"/>
          </a:p>
          <a:p>
            <a:r>
              <a:rPr lang="en-US" b="1"/>
              <a:t>Script:</a:t>
            </a:r>
            <a:endParaRPr lang="en-US"/>
          </a:p>
          <a:p>
            <a:r>
              <a:rPr lang="en-US"/>
              <a:t>In this segment of the film, we’ll see some case studies of how resilience is built. While watching, think about how resilience has impacted your life and the experiences you have had. Notice how the environment—both the physical environment and just the people around us—affects our ability to build resilience.</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E00F9DB-FBAF-4ABE-8D31-278B5DD8945B}" type="slidenum">
              <a:rPr lang="en-US" smtClean="0"/>
              <a:t>13</a:t>
            </a:fld>
            <a:endParaRPr lang="en-US"/>
          </a:p>
        </p:txBody>
      </p:sp>
    </p:spTree>
    <p:extLst>
      <p:ext uri="{BB962C8B-B14F-4D97-AF65-F5344CB8AC3E}">
        <p14:creationId xmlns:p14="http://schemas.microsoft.com/office/powerpoint/2010/main" val="3405212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We’re going to take a short break, but before we do, we have an assignment for you. </a:t>
            </a:r>
          </a:p>
          <a:p>
            <a:endParaRPr lang="en-US"/>
          </a:p>
          <a:p>
            <a:r>
              <a:rPr lang="en-US"/>
              <a:t>Dr. Shonkoff introduced the concept of resilience as a buffer to the impacts of childhood trauma, especially if there is the presence of a stable, caring adult in a child’s life. During the break, take a moment to think about a person in your life who always believed in you or who supported you in your childhood or your youth, regardless of the circumstances.  We’ll ask a few of you, if you are comfortable, to share your stories when we come back.</a:t>
            </a:r>
          </a:p>
          <a:p>
            <a:endParaRPr lang="en-US"/>
          </a:p>
          <a:p>
            <a:r>
              <a:rPr lang="en-US"/>
              <a:t>Let’s take a 10-minute break before we continue.  </a:t>
            </a:r>
            <a:endParaRPr lang="en-US">
              <a:ea typeface="Calibri" panose="020F0502020204030204"/>
              <a:cs typeface="Calibri" panose="020F0502020204030204"/>
            </a:endParaRPr>
          </a:p>
        </p:txBody>
      </p:sp>
      <p:sp>
        <p:nvSpPr>
          <p:cNvPr id="4" name="Slide Number Placeholder 3"/>
          <p:cNvSpPr>
            <a:spLocks noGrp="1"/>
          </p:cNvSpPr>
          <p:nvPr>
            <p:ph type="sldNum" sz="quarter" idx="10"/>
          </p:nvPr>
        </p:nvSpPr>
        <p:spPr/>
        <p:txBody>
          <a:bodyPr/>
          <a:lstStyle/>
          <a:p>
            <a:fld id="{00A93353-4BE1-45A7-9A11-0DFD53E7D25F}" type="slidenum">
              <a:rPr lang="en-US" smtClean="0"/>
              <a:t>14</a:t>
            </a:fld>
            <a:endParaRPr lang="en-US"/>
          </a:p>
        </p:txBody>
      </p:sp>
    </p:spTree>
    <p:extLst>
      <p:ext uri="{BB962C8B-B14F-4D97-AF65-F5344CB8AC3E}">
        <p14:creationId xmlns:p14="http://schemas.microsoft.com/office/powerpoint/2010/main" val="2560989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Script:</a:t>
            </a:r>
          </a:p>
          <a:p>
            <a:r>
              <a:rPr lang="en-US"/>
              <a:t> </a:t>
            </a:r>
            <a:endParaRPr lang="en-US">
              <a:ea typeface="Calibri"/>
              <a:cs typeface="Calibri"/>
            </a:endParaRPr>
          </a:p>
          <a:p>
            <a:r>
              <a:rPr lang="en-US"/>
              <a:t> We asked you to think during the break about a stable, caring adult in your life. If you are comfortable talking about this person’s impact, take a few minutes to share your story with the people at your table.</a:t>
            </a:r>
            <a:endParaRPr lang="en-US">
              <a:ea typeface="Calibri"/>
              <a:cs typeface="Calibri"/>
            </a:endParaRPr>
          </a:p>
          <a:p>
            <a:pPr marL="171450" indent="-171450">
              <a:buFont typeface="Arial"/>
              <a:buChar char="•"/>
            </a:pPr>
            <a:endParaRPr lang="en-US"/>
          </a:p>
          <a:p>
            <a:pPr marL="0" indent="0">
              <a:buFont typeface="Arial"/>
              <a:buNone/>
            </a:pPr>
            <a:r>
              <a:rPr lang="en-US"/>
              <a:t>***Let groups talk 2-3 minutes.***</a:t>
            </a:r>
            <a:endParaRPr lang="en-US">
              <a:ea typeface="Calibri"/>
              <a:cs typeface="Calibri"/>
            </a:endParaRPr>
          </a:p>
          <a:p>
            <a:pPr marL="0" indent="0">
              <a:buFont typeface="Arial"/>
              <a:buNone/>
            </a:pPr>
            <a:endParaRPr lang="en-US"/>
          </a:p>
          <a:p>
            <a:pPr marL="0" indent="0">
              <a:buFont typeface="Arial"/>
              <a:buNone/>
            </a:pPr>
            <a:r>
              <a:rPr lang="en-US"/>
              <a:t>Would anyone like to share their own story (please don’t share others’)?</a:t>
            </a:r>
            <a:endParaRPr lang="en-US">
              <a:ea typeface="Calibri"/>
              <a:cs typeface="Calibri"/>
            </a:endParaRPr>
          </a:p>
          <a:p>
            <a:r>
              <a:rPr lang="en-US"/>
              <a:t>  </a:t>
            </a:r>
          </a:p>
          <a:p>
            <a:r>
              <a:rPr lang="en-US"/>
              <a:t>For everyone: </a:t>
            </a:r>
          </a:p>
          <a:p>
            <a:pPr lvl="0" algn="l" defTabSz="914400">
              <a:lnSpc>
                <a:spcPct val="100000"/>
              </a:lnSpc>
              <a:spcBef>
                <a:spcPts val="0"/>
              </a:spcBef>
              <a:spcAft>
                <a:spcPts val="0"/>
              </a:spcAft>
              <a:buNone/>
              <a:tabLst/>
              <a:defRPr/>
            </a:pPr>
            <a:r>
              <a:rPr lang="en-US"/>
              <a:t>Do you see how this person’s presence in your life built your resilience? Can you see how they acted as a buffer against adverse experiences you may have had? </a:t>
            </a:r>
            <a:endParaRPr lang="en-US">
              <a:ea typeface="Calibri"/>
              <a:cs typeface="Calibri"/>
            </a:endParaRPr>
          </a:p>
          <a:p>
            <a:pPr lvl="0" algn="l" defTabSz="914400">
              <a:lnSpc>
                <a:spcPct val="100000"/>
              </a:lnSpc>
              <a:spcBef>
                <a:spcPts val="0"/>
              </a:spcBef>
              <a:spcAft>
                <a:spcPts val="0"/>
              </a:spcAft>
              <a:buNone/>
              <a:tabLst/>
              <a:defRPr/>
            </a:pPr>
            <a:endParaRPr lang="en-US"/>
          </a:p>
          <a:p>
            <a:pPr lvl="0" algn="l" defTabSz="914400">
              <a:lnSpc>
                <a:spcPct val="100000"/>
              </a:lnSpc>
              <a:spcBef>
                <a:spcPts val="0"/>
              </a:spcBef>
              <a:spcAft>
                <a:spcPts val="0"/>
              </a:spcAft>
              <a:buNone/>
              <a:tabLst/>
              <a:defRPr/>
            </a:pPr>
            <a:r>
              <a:rPr lang="en-US"/>
              <a:t>Do you see ways that you could be a supportive, caring adult in another child’s life? Do you see how you build the resilience of another person? </a:t>
            </a:r>
            <a:endParaRPr lang="en-US">
              <a:ea typeface="Calibri"/>
              <a:cs typeface="Calibri"/>
            </a:endParaRPr>
          </a:p>
          <a:p>
            <a:pPr lvl="0" algn="l" defTabSz="914400">
              <a:lnSpc>
                <a:spcPct val="100000"/>
              </a:lnSpc>
              <a:spcBef>
                <a:spcPts val="0"/>
              </a:spcBef>
              <a:spcAft>
                <a:spcPts val="0"/>
              </a:spcAft>
              <a:buNone/>
              <a:tabLst/>
              <a:defRPr/>
            </a:pPr>
            <a:endParaRPr lang="en-US">
              <a:cs typeface="Calibri"/>
            </a:endParaRPr>
          </a:p>
          <a:p>
            <a:pPr lvl="0" algn="l" defTabSz="914400">
              <a:lnSpc>
                <a:spcPct val="100000"/>
              </a:lnSpc>
              <a:spcBef>
                <a:spcPts val="0"/>
              </a:spcBef>
              <a:spcAft>
                <a:spcPts val="0"/>
              </a:spcAft>
              <a:buNone/>
              <a:tabLst/>
              <a:defRPr/>
            </a:pPr>
            <a:endParaRPr lang="en-US">
              <a:cs typeface="Calibri"/>
            </a:endParaRPr>
          </a:p>
          <a:p>
            <a:pPr lvl="0" algn="l" defTabSz="914400">
              <a:lnSpc>
                <a:spcPct val="100000"/>
              </a:lnSpc>
              <a:spcBef>
                <a:spcPts val="0"/>
              </a:spcBef>
              <a:spcAft>
                <a:spcPts val="0"/>
              </a:spcAft>
              <a:buNone/>
              <a:tabLst/>
              <a:defRPr/>
            </a:pPr>
            <a:endParaRPr lang="en-US">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Going back to the film, w</a:t>
            </a:r>
            <a:r>
              <a:rPr lang="en-US"/>
              <a:t>hat stood out to you in these case studies? Did you see examples of resilience being built?</a:t>
            </a:r>
            <a:endParaRPr lang="en-US">
              <a:cs typeface="Calibri"/>
            </a:endParaRPr>
          </a:p>
          <a:p>
            <a:pPr lvl="0" algn="l" defTabSz="914400">
              <a:lnSpc>
                <a:spcPct val="100000"/>
              </a:lnSpc>
              <a:spcBef>
                <a:spcPts val="0"/>
              </a:spcBef>
              <a:spcAft>
                <a:spcPts val="0"/>
              </a:spcAft>
              <a:buNone/>
              <a:tabLst/>
              <a:defRPr/>
            </a:pPr>
            <a:endParaRPr lang="en-US">
              <a:cs typeface="Calibri"/>
            </a:endParaRPr>
          </a:p>
          <a:p>
            <a:endParaRPr lang="en-US"/>
          </a:p>
        </p:txBody>
      </p:sp>
      <p:sp>
        <p:nvSpPr>
          <p:cNvPr id="4" name="Slide Number Placeholder 3"/>
          <p:cNvSpPr>
            <a:spLocks noGrp="1"/>
          </p:cNvSpPr>
          <p:nvPr>
            <p:ph type="sldNum" sz="quarter" idx="10"/>
          </p:nvPr>
        </p:nvSpPr>
        <p:spPr/>
        <p:txBody>
          <a:bodyPr/>
          <a:lstStyle/>
          <a:p>
            <a:fld id="{0E00F9DB-FBAF-4ABE-8D31-278B5DD8945B}" type="slidenum">
              <a:rPr lang="en-US" smtClean="0"/>
              <a:t>15</a:t>
            </a:fld>
            <a:endParaRPr lang="en-US"/>
          </a:p>
        </p:txBody>
      </p:sp>
    </p:spTree>
    <p:extLst>
      <p:ext uri="{BB962C8B-B14F-4D97-AF65-F5344CB8AC3E}">
        <p14:creationId xmlns:p14="http://schemas.microsoft.com/office/powerpoint/2010/main" val="23547441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VIDEO: Queue up in advance, let ads play</a:t>
            </a:r>
          </a:p>
          <a:p>
            <a:r>
              <a:rPr lang="en-US">
                <a:hlinkClick r:id="rId3"/>
              </a:rPr>
              <a:t>https://www.youtube.com/watch?v=cDDWvj_q-o8&amp;feature=youtu.be</a:t>
            </a:r>
            <a:endParaRPr lang="en-US" b="1"/>
          </a:p>
          <a:p>
            <a:endParaRPr lang="en-US"/>
          </a:p>
          <a:p>
            <a:r>
              <a:rPr lang="en-US" b="1"/>
              <a:t>Talking Points:</a:t>
            </a:r>
          </a:p>
          <a:p>
            <a:pPr marL="171450" indent="-171450">
              <a:buFont typeface="Arial" panose="020B0604020202020204" pitchFamily="34" charset="0"/>
              <a:buChar char="•"/>
            </a:pPr>
            <a:r>
              <a:rPr lang="en-US"/>
              <a:t>This video helps show you what empathy looks like.</a:t>
            </a:r>
          </a:p>
          <a:p>
            <a:pPr marL="171450" indent="-171450">
              <a:buFont typeface="Arial" panose="020B0604020202020204" pitchFamily="34" charset="0"/>
              <a:buChar char="•"/>
            </a:pPr>
            <a:r>
              <a:rPr lang="en-US"/>
              <a:t>It is based in healthcare but applies to all areas.</a:t>
            </a:r>
          </a:p>
          <a:p>
            <a:pPr marL="171450" indent="-171450">
              <a:buFont typeface="Arial" panose="020B0604020202020204" pitchFamily="34" charset="0"/>
              <a:buChar char="•"/>
            </a:pPr>
            <a:r>
              <a:rPr lang="en-US"/>
              <a:t>It can be emotional, so please practice self-care.</a:t>
            </a:r>
          </a:p>
          <a:p>
            <a:pPr marL="171450" indent="-171450">
              <a:buFont typeface="Arial" panose="020B0604020202020204" pitchFamily="34" charset="0"/>
              <a:buChar char="•"/>
            </a:pPr>
            <a:r>
              <a:rPr lang="en-US"/>
              <a:t>Discuss afterwards what people experienced.</a:t>
            </a:r>
          </a:p>
          <a:p>
            <a:endParaRPr lang="en-US"/>
          </a:p>
          <a:p>
            <a:r>
              <a:rPr lang="en-US" b="1"/>
              <a:t>Script</a:t>
            </a:r>
            <a:r>
              <a:rPr lang="en-US"/>
              <a:t>:</a:t>
            </a:r>
          </a:p>
          <a:p>
            <a:r>
              <a:rPr lang="en-US"/>
              <a:t>One of the keys to building resilience is practicing empathy. So what do we mean by empathy? Empathy is a skill that you already have, and it can be learned and developed. It is an awareness of others that goes beyond what people say. It is a way of creating connection and understanding. All of this helps you build resilience for yourself and for the people around you.</a:t>
            </a:r>
          </a:p>
          <a:p>
            <a:endParaRPr lang="en-US"/>
          </a:p>
          <a:p>
            <a:r>
              <a:rPr lang="en-US"/>
              <a:t>This short video helps you see what that awareness looks like. It helps shift our perspective by giving us a glimpse of what others might be experiencing that may not be obvious to us. Empathy is the skill that helps us recognize what is not obvious.  </a:t>
            </a:r>
          </a:p>
          <a:p>
            <a:endParaRPr lang="en-US"/>
          </a:p>
          <a:p>
            <a:r>
              <a:rPr lang="en-US"/>
              <a:t>As you are watching it, think about situations where you may not have realized what was going on in another person’s world when you interacted with them, and how different that interaction might have been if you had been more attuned to their situation. </a:t>
            </a:r>
          </a:p>
          <a:p>
            <a:endParaRPr lang="en-US"/>
          </a:p>
          <a:p>
            <a:r>
              <a:rPr lang="en-US"/>
              <a:t>[Option 1: Empathy video] This film was designed specifically for healthcare, but the message easily translates to other areas. Just a warning: it can be emotional for some, so please be prepared for that and practice self-care however you need to.</a:t>
            </a:r>
          </a:p>
          <a:p>
            <a:endParaRPr lang="en-US"/>
          </a:p>
          <a:p>
            <a:r>
              <a:rPr lang="en-US"/>
              <a:t>[Option 2: </a:t>
            </a:r>
            <a:r>
              <a:rPr lang="en-US" err="1"/>
              <a:t>Perspectacles</a:t>
            </a:r>
            <a:r>
              <a:rPr lang="en-US"/>
              <a:t> video] This clip takes place in an education setting among students, but you can easily translate that to other area. Just a warning: it can be emotional for some, so please be prepared for that and practice self-care however you need to.</a:t>
            </a:r>
          </a:p>
          <a:p>
            <a:endParaRPr lang="en-US"/>
          </a:p>
          <a:p>
            <a:r>
              <a:rPr lang="en-US" b="1"/>
              <a:t>[After video]</a:t>
            </a:r>
          </a:p>
          <a:p>
            <a:r>
              <a:rPr lang="en-US" b="0"/>
              <a:t>What did you feel when you watched this video? What did you notice?</a:t>
            </a:r>
          </a:p>
          <a:p>
            <a:r>
              <a:rPr lang="en-US" b="0"/>
              <a:t>Thinking back to the film segment we just watched, can you think of examples of empathy being practiced?</a:t>
            </a:r>
          </a:p>
          <a:p>
            <a:endParaRPr lang="en-US" b="1"/>
          </a:p>
          <a:p>
            <a:r>
              <a:rPr lang="en-US" b="1"/>
              <a:t>[Facilitators: give any examples of what you noticed. Have you had similar experiences. One example: think about how the woman with the therapy dog, who is celebrating her wedding anniversary, may have to work harder to be empathetic to the family visiting their loved one for the last time. Have others approached situations from very different places like in this situation? Ask for feedback.]</a:t>
            </a:r>
          </a:p>
          <a:p>
            <a:endParaRPr lang="en-US"/>
          </a:p>
        </p:txBody>
      </p:sp>
      <p:sp>
        <p:nvSpPr>
          <p:cNvPr id="4" name="Slide Number Placeholder 3"/>
          <p:cNvSpPr>
            <a:spLocks noGrp="1"/>
          </p:cNvSpPr>
          <p:nvPr>
            <p:ph type="sldNum" sz="quarter" idx="10"/>
          </p:nvPr>
        </p:nvSpPr>
        <p:spPr/>
        <p:txBody>
          <a:bodyPr/>
          <a:lstStyle/>
          <a:p>
            <a:fld id="{7C1A1407-BFA8-4666-9553-BB8D19624FB6}" type="slidenum">
              <a:rPr lang="en-US" smtClean="0"/>
              <a:t>16</a:t>
            </a:fld>
            <a:endParaRPr lang="en-US"/>
          </a:p>
        </p:txBody>
      </p:sp>
    </p:spTree>
    <p:extLst>
      <p:ext uri="{BB962C8B-B14F-4D97-AF65-F5344CB8AC3E}">
        <p14:creationId xmlns:p14="http://schemas.microsoft.com/office/powerpoint/2010/main" val="4282864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baseline="0"/>
              <a:t>Talking Points:</a:t>
            </a:r>
          </a:p>
          <a:p>
            <a:pPr marL="171450" indent="-171450">
              <a:buFont typeface="Arial" panose="020B0604020202020204" pitchFamily="34" charset="0"/>
              <a:buChar char="•"/>
            </a:pPr>
            <a:r>
              <a:rPr lang="en-US" baseline="0"/>
              <a:t>We started by shifting our perspective from “what’s wrong with you” to “what happened to you.” </a:t>
            </a:r>
          </a:p>
          <a:p>
            <a:pPr marL="171450" indent="-171450">
              <a:buFont typeface="Arial" panose="020B0604020202020204" pitchFamily="34" charset="0"/>
              <a:buChar char="•"/>
            </a:pPr>
            <a:r>
              <a:rPr lang="en-US" baseline="0"/>
              <a:t>Up to now, we have focused on the professional perspective, but now we are going to look at our roles as individuals and fellow human beings.</a:t>
            </a:r>
          </a:p>
          <a:p>
            <a:pPr marL="171450" indent="-171450">
              <a:buFont typeface="Arial" panose="020B0604020202020204" pitchFamily="34" charset="0"/>
              <a:buChar char="•"/>
            </a:pPr>
            <a:r>
              <a:rPr lang="en-US" baseline="0"/>
              <a:t>Before talking about empathy, we need to see this as a journey that we have been on and will continue</a:t>
            </a:r>
          </a:p>
          <a:p>
            <a:pPr marL="171450" indent="-171450">
              <a:buFont typeface="Arial" panose="020B0604020202020204" pitchFamily="34" charset="0"/>
              <a:buChar char="•"/>
            </a:pPr>
            <a:r>
              <a:rPr lang="en-US" baseline="0"/>
              <a:t>Review the points on the slide and give personal examples if you are comfortable.</a:t>
            </a:r>
          </a:p>
          <a:p>
            <a:pPr marL="171450" indent="-171450">
              <a:buFont typeface="Arial" panose="020B0604020202020204" pitchFamily="34" charset="0"/>
              <a:buChar char="•"/>
            </a:pPr>
            <a:r>
              <a:rPr lang="en-US" baseline="0"/>
              <a:t>We are all on this journey together, so be kind to yourself and others.</a:t>
            </a:r>
          </a:p>
          <a:p>
            <a:endParaRPr lang="en-US" baseline="0"/>
          </a:p>
          <a:p>
            <a:endParaRPr lang="en-US" baseline="0"/>
          </a:p>
          <a:p>
            <a:r>
              <a:rPr lang="en-US" b="1" baseline="0"/>
              <a:t>Script</a:t>
            </a:r>
            <a:r>
              <a:rPr lang="en-US" baseline="0"/>
              <a:t>:</a:t>
            </a:r>
          </a:p>
          <a:p>
            <a:r>
              <a:rPr lang="en-US" baseline="0"/>
              <a:t>In order to develop our empathy skills, we need to acknowledge a few things before going farther. Being empathetic means changing the way we interact with others, and with ourselves. We need to be willing to look at ourselves more closely and recognize where we’ve been up to this point and who we are now before we focus on growing and doing better. </a:t>
            </a:r>
          </a:p>
          <a:p>
            <a:endParaRPr lang="en-US" baseline="0"/>
          </a:p>
          <a:p>
            <a:r>
              <a:rPr lang="en-US" b="1" baseline="0"/>
              <a:t>[review bullet points and give examples if helpful, especially personal examples]</a:t>
            </a:r>
          </a:p>
          <a:p>
            <a:endParaRPr lang="en-US" b="1" baseline="0"/>
          </a:p>
          <a:p>
            <a:r>
              <a:rPr lang="en-US" b="1" baseline="0"/>
              <a:t>(For all bullet points, note that these statements may STILL be true in the present, even though they are written in past tense)</a:t>
            </a:r>
          </a:p>
          <a:p>
            <a:endParaRPr lang="en-US" baseline="0"/>
          </a:p>
          <a:p>
            <a:r>
              <a:rPr lang="en-US" b="1" baseline="0"/>
              <a:t>Take-aways:</a:t>
            </a:r>
          </a:p>
          <a:p>
            <a:r>
              <a:rPr lang="en-US" baseline="0"/>
              <a:t>As we continue our conversations today, keep in mind that this is not a place for shaming or blaming of ourselves or others.  If we know better, we will do better. </a:t>
            </a:r>
          </a:p>
        </p:txBody>
      </p:sp>
      <p:sp>
        <p:nvSpPr>
          <p:cNvPr id="4" name="Slide Number Placeholder 3"/>
          <p:cNvSpPr>
            <a:spLocks noGrp="1"/>
          </p:cNvSpPr>
          <p:nvPr>
            <p:ph type="sldNum" sz="quarter" idx="10"/>
          </p:nvPr>
        </p:nvSpPr>
        <p:spPr/>
        <p:txBody>
          <a:bodyPr/>
          <a:lstStyle/>
          <a:p>
            <a:fld id="{7C1A1407-BFA8-4666-9553-BB8D19624FB6}" type="slidenum">
              <a:rPr lang="en-US" smtClean="0"/>
              <a:t>17</a:t>
            </a:fld>
            <a:endParaRPr lang="en-US"/>
          </a:p>
        </p:txBody>
      </p:sp>
    </p:spTree>
    <p:extLst>
      <p:ext uri="{BB962C8B-B14F-4D97-AF65-F5344CB8AC3E}">
        <p14:creationId xmlns:p14="http://schemas.microsoft.com/office/powerpoint/2010/main" val="4014183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VIDEO: Queue up in advance, let ads play</a:t>
            </a:r>
          </a:p>
          <a:p>
            <a:r>
              <a:rPr lang="en-US">
                <a:hlinkClick r:id="rId3"/>
              </a:rPr>
              <a:t>https://www.youtube.com/watch?v=1Evwgu369Jw</a:t>
            </a:r>
            <a:endParaRPr lang="en-US"/>
          </a:p>
          <a:p>
            <a:endParaRPr lang="en-US"/>
          </a:p>
          <a:p>
            <a:r>
              <a:rPr lang="en-US" b="1"/>
              <a:t>Talking Points:</a:t>
            </a:r>
          </a:p>
          <a:p>
            <a:pPr marL="171450" indent="-171450">
              <a:buFont typeface="Arial" panose="020B0604020202020204" pitchFamily="34" charset="0"/>
              <a:buChar char="•"/>
            </a:pPr>
            <a:r>
              <a:rPr lang="en-US" err="1"/>
              <a:t>Brene</a:t>
            </a:r>
            <a:r>
              <a:rPr lang="en-US"/>
              <a:t> Brown made this video to describe empathy and sympathy</a:t>
            </a:r>
          </a:p>
          <a:p>
            <a:pPr marL="171450" indent="-171450">
              <a:buFont typeface="Arial" panose="020B0604020202020204" pitchFamily="34" charset="0"/>
              <a:buChar char="•"/>
            </a:pPr>
            <a:r>
              <a:rPr lang="en-US"/>
              <a:t>We’ll have a discussion about this afterwards, so be thinking about examples of empathy as you watch.</a:t>
            </a:r>
          </a:p>
          <a:p>
            <a:endParaRPr lang="en-US"/>
          </a:p>
          <a:p>
            <a:endParaRPr lang="en-US"/>
          </a:p>
          <a:p>
            <a:r>
              <a:rPr lang="en-US" b="1"/>
              <a:t>Script</a:t>
            </a:r>
            <a:r>
              <a:rPr lang="en-US"/>
              <a:t>:</a:t>
            </a:r>
          </a:p>
          <a:p>
            <a:r>
              <a:rPr lang="en-US"/>
              <a:t>Some of you may have heard of </a:t>
            </a:r>
            <a:r>
              <a:rPr lang="en-US" err="1"/>
              <a:t>Brene</a:t>
            </a:r>
            <a:r>
              <a:rPr lang="en-US"/>
              <a:t> Brown, and this is one of her clips. When most people first learn about empathy, what they are really thinking of is sympathy, and it’s important to know the difference.  This video clip talks specifically about how the two differ. </a:t>
            </a:r>
          </a:p>
          <a:p>
            <a:endParaRPr lang="en-US"/>
          </a:p>
          <a:p>
            <a:r>
              <a:rPr lang="en-US"/>
              <a:t>As we watch the video, think about situations you may have been in where empathy was expressed well, either by you or someone interacting with you, but also about situations where empathy could have been expressed better. Sometimes empathy failures are easier to think of. We’ll share a few stories afterwards. </a:t>
            </a:r>
          </a:p>
          <a:p>
            <a:endParaRPr lang="en-US"/>
          </a:p>
          <a:p>
            <a:r>
              <a:rPr lang="en-US" b="1"/>
              <a:t>(With group input, review some of the points made in the video)</a:t>
            </a:r>
          </a:p>
          <a:p>
            <a:endParaRPr lang="en-US"/>
          </a:p>
        </p:txBody>
      </p:sp>
      <p:sp>
        <p:nvSpPr>
          <p:cNvPr id="4" name="Slide Number Placeholder 3"/>
          <p:cNvSpPr>
            <a:spLocks noGrp="1"/>
          </p:cNvSpPr>
          <p:nvPr>
            <p:ph type="sldNum" sz="quarter" idx="10"/>
          </p:nvPr>
        </p:nvSpPr>
        <p:spPr/>
        <p:txBody>
          <a:bodyPr/>
          <a:lstStyle/>
          <a:p>
            <a:fld id="{7C1A1407-BFA8-4666-9553-BB8D19624FB6}" type="slidenum">
              <a:rPr lang="en-US" smtClean="0"/>
              <a:t>18</a:t>
            </a:fld>
            <a:endParaRPr lang="en-US"/>
          </a:p>
        </p:txBody>
      </p:sp>
    </p:spTree>
    <p:extLst>
      <p:ext uri="{BB962C8B-B14F-4D97-AF65-F5344CB8AC3E}">
        <p14:creationId xmlns:p14="http://schemas.microsoft.com/office/powerpoint/2010/main" val="1779116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Chapters 12, 13, 14, 15 – Solutions/Tools/Trauma-Informed Care: Washington</a:t>
            </a:r>
            <a:endParaRPr lang="en-US"/>
          </a:p>
          <a:p>
            <a:r>
              <a:rPr lang="en-US" b="1"/>
              <a:t>Timestamp: 42:52-credits</a:t>
            </a:r>
            <a:endParaRPr lang="en-US"/>
          </a:p>
          <a:p>
            <a:endParaRPr lang="en-US"/>
          </a:p>
          <a:p>
            <a:r>
              <a:rPr lang="en-US" b="1"/>
              <a:t>Script:</a:t>
            </a:r>
            <a:endParaRPr lang="en-US"/>
          </a:p>
          <a:p>
            <a:r>
              <a:rPr lang="en-US"/>
              <a:t>We will now finish up the film. This is where we start talking about actions that we can take as individuals as well as communities. As you watch it, look for actions that you could take to build your own or someone else’s resilience.</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0E00F9DB-FBAF-4ABE-8D31-278B5DD8945B}" type="slidenum">
              <a:rPr lang="en-US" smtClean="0"/>
              <a:t>19</a:t>
            </a:fld>
            <a:endParaRPr lang="en-US"/>
          </a:p>
        </p:txBody>
      </p:sp>
    </p:spTree>
    <p:extLst>
      <p:ext uri="{BB962C8B-B14F-4D97-AF65-F5344CB8AC3E}">
        <p14:creationId xmlns:p14="http://schemas.microsoft.com/office/powerpoint/2010/main" val="340521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baseline="0"/>
              <a:t>Talking points:</a:t>
            </a:r>
          </a:p>
          <a:p>
            <a:pPr marL="171450" indent="-171450">
              <a:buFont typeface="Arial" panose="020B0604020202020204" pitchFamily="34" charset="0"/>
              <a:buChar char="•"/>
            </a:pPr>
            <a:r>
              <a:rPr lang="en-US" baseline="0"/>
              <a:t>Read agenda from slide (revise for your needs)</a:t>
            </a:r>
            <a:endParaRPr lang="en-US" baseline="0">
              <a:cs typeface="Calibri"/>
            </a:endParaRPr>
          </a:p>
          <a:p>
            <a:pPr marL="171450" indent="-171450">
              <a:buFont typeface="Arial" panose="020B0604020202020204" pitchFamily="34" charset="0"/>
              <a:buChar char="•"/>
            </a:pPr>
            <a:r>
              <a:rPr lang="en-US">
                <a:cs typeface="Calibri"/>
              </a:rPr>
              <a:t>The film will be in segments: ACEs, toxic stress, resilience, etc.</a:t>
            </a:r>
            <a:endParaRPr lang="en-US" baseline="0">
              <a:ea typeface="Calibri"/>
              <a:cs typeface="Calibri"/>
            </a:endParaRPr>
          </a:p>
          <a:p>
            <a:pPr marL="171450" indent="-171450">
              <a:buFont typeface="Arial" panose="020B0604020202020204" pitchFamily="34" charset="0"/>
              <a:buChar char="•"/>
            </a:pPr>
            <a:r>
              <a:rPr lang="en-US">
                <a:cs typeface="Calibri"/>
              </a:rPr>
              <a:t>Break</a:t>
            </a:r>
            <a:endParaRPr lang="en-US">
              <a:ea typeface="Calibri"/>
              <a:cs typeface="Calibri"/>
            </a:endParaRPr>
          </a:p>
          <a:p>
            <a:pPr marL="171450" indent="-171450">
              <a:buFont typeface="Arial" panose="020B0604020202020204" pitchFamily="34" charset="0"/>
              <a:buChar char="•"/>
            </a:pPr>
            <a:r>
              <a:rPr lang="en-US">
                <a:cs typeface="Calibri"/>
              </a:rPr>
              <a:t>Applying learnings to personal and professional lives</a:t>
            </a:r>
            <a:endParaRPr lang="en-US">
              <a:ea typeface="Calibri"/>
              <a:cs typeface="Calibri"/>
            </a:endParaRPr>
          </a:p>
          <a:p>
            <a:pPr marL="171450" indent="-171450">
              <a:buFont typeface="Arial" panose="020B0604020202020204" pitchFamily="34" charset="0"/>
              <a:buChar char="•"/>
            </a:pPr>
            <a:r>
              <a:rPr lang="en-US">
                <a:cs typeface="Calibri"/>
              </a:rPr>
              <a:t>What La Crosse community is doing</a:t>
            </a:r>
            <a:endParaRPr lang="en-US">
              <a:ea typeface="Calibri"/>
              <a:cs typeface="Calibri"/>
            </a:endParaRPr>
          </a:p>
          <a:p>
            <a:endParaRPr lang="en-US"/>
          </a:p>
          <a:p>
            <a:r>
              <a:rPr lang="en-US" b="1"/>
              <a:t>Script</a:t>
            </a:r>
            <a:r>
              <a:rPr lang="en-US"/>
              <a:t>: </a:t>
            </a:r>
            <a:endParaRPr lang="en-US">
              <a:cs typeface="Calibri" panose="020F0502020204030204"/>
            </a:endParaRPr>
          </a:p>
          <a:p>
            <a:r>
              <a:rPr lang="en-US"/>
              <a:t>Here is the agenda for today’s training. </a:t>
            </a:r>
          </a:p>
          <a:p>
            <a:endParaRPr lang="en-US">
              <a:ea typeface="Calibri" panose="020F0502020204030204"/>
              <a:cs typeface="Calibri" panose="020F0502020204030204"/>
            </a:endParaRPr>
          </a:p>
          <a:p>
            <a:r>
              <a:rPr lang="en-US"/>
              <a:t>Today’s session is rooted in a film that provides an excellent starting point for talking about trauma and resilience. It’s called </a:t>
            </a:r>
            <a:r>
              <a:rPr kumimoji="0" lang="en-US" sz="3200" b="0" i="1" u="none" strike="noStrike" kern="1200" cap="none" spc="0" normalizeH="0" baseline="0" noProof="0">
                <a:ln>
                  <a:noFill/>
                </a:ln>
                <a:solidFill>
                  <a:prstClr val="black"/>
                </a:solidFill>
                <a:effectLst/>
                <a:uLnTx/>
                <a:uFillTx/>
                <a:latin typeface="Calibri" panose="020F0502020204030204"/>
                <a:ea typeface="+mn-ea"/>
                <a:cs typeface="Calibri" panose="020F0502020204030204"/>
              </a:rPr>
              <a:t>Resilience: The Biology of Stress and the Science of Hope</a:t>
            </a:r>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rPr>
              <a:t>, and we’ll be watching it in segments as we go through today’s session.</a:t>
            </a:r>
            <a:r>
              <a:rPr lang="en-US" sz="3200">
                <a:solidFill>
                  <a:prstClr val="black"/>
                </a:solidFill>
                <a:latin typeface="Calibri" panose="020F0502020204030204"/>
                <a:cs typeface="Calibri" panose="020F0502020204030204"/>
              </a:rPr>
              <a:t> </a:t>
            </a:r>
            <a:endParaRPr lang="en-US" sz="3200" b="0" i="0" u="none" strike="noStrike" kern="1200" cap="none" spc="0" normalizeH="0" baseline="0" noProof="0">
              <a:ln>
                <a:noFill/>
              </a:ln>
              <a:solidFill>
                <a:prstClr val="black"/>
              </a:solidFill>
              <a:effectLst/>
              <a:uLnTx/>
              <a:uFillTx/>
              <a:latin typeface="Calibri" panose="020F0502020204030204"/>
              <a:ea typeface="Calibri"/>
              <a:cs typeface="Calibri" panose="020F0502020204030204"/>
            </a:endParaRPr>
          </a:p>
          <a:p>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endParaRPr>
          </a:p>
          <a:p>
            <a:r>
              <a:rPr kumimoji="0" lang="en-US" sz="3200" b="0" i="0" u="none" strike="noStrike" kern="1200" cap="none" spc="0" normalizeH="0" baseline="0" noProof="0">
                <a:ln>
                  <a:noFill/>
                </a:ln>
                <a:solidFill>
                  <a:prstClr val="black"/>
                </a:solidFill>
                <a:effectLst/>
                <a:uLnTx/>
                <a:uFillTx/>
                <a:latin typeface="Calibri" panose="020F0502020204030204"/>
                <a:ea typeface="+mn-ea"/>
                <a:cs typeface="Calibri" panose="020F0502020204030204"/>
              </a:rPr>
              <a:t>We’ll begin with an overview of </a:t>
            </a:r>
            <a:r>
              <a:rPr lang="en-US"/>
              <a:t>Adverse Childhood Experiences, or ACEs, and hear about the original ACE study from 1998. Then we’ll go into more detail about how ACEs interact with stress, and how resilience can play a role in offsetting the negative impacts of ACEs and toxic stress.</a:t>
            </a:r>
            <a:endParaRPr lang="en-US">
              <a:ea typeface="Calibri"/>
              <a:cs typeface="Calibri"/>
            </a:endParaRPr>
          </a:p>
          <a:p>
            <a:endParaRPr lang="en-US">
              <a:cs typeface="Calibri" panose="020F0502020204030204"/>
            </a:endParaRPr>
          </a:p>
          <a:p>
            <a:r>
              <a:rPr lang="en-US">
                <a:cs typeface="Calibri" panose="020F0502020204030204"/>
              </a:rPr>
              <a:t>After a break, we’ll look more closely at some tools that help us take an approach that is trauma-informed and that builds resilience. This includes building empathy skills.</a:t>
            </a:r>
            <a:endParaRPr lang="en-US">
              <a:ea typeface="Calibri"/>
              <a:cs typeface="Calibri" panose="020F0502020204030204"/>
            </a:endParaRPr>
          </a:p>
          <a:p>
            <a:endParaRPr lang="en-US"/>
          </a:p>
          <a:p>
            <a:r>
              <a:rPr lang="en-US"/>
              <a:t>Finally, we will describe what the La Crosse community is doing collectively to counteract the effects of ACEs and to build a foundation for a more resilient and trauma-informed community, or RTIC. Today’s training is the first step of building that foundation.  </a:t>
            </a:r>
            <a:endParaRPr lang="en-US">
              <a:cs typeface="Calibri"/>
            </a:endParaRPr>
          </a:p>
        </p:txBody>
      </p:sp>
      <p:sp>
        <p:nvSpPr>
          <p:cNvPr id="4" name="Slide Number Placeholder 3"/>
          <p:cNvSpPr>
            <a:spLocks noGrp="1"/>
          </p:cNvSpPr>
          <p:nvPr>
            <p:ph type="sldNum" sz="quarter" idx="10"/>
          </p:nvPr>
        </p:nvSpPr>
        <p:spPr/>
        <p:txBody>
          <a:bodyPr/>
          <a:lstStyle/>
          <a:p>
            <a:fld id="{0E00F9DB-FBAF-4ABE-8D31-278B5DD8945B}" type="slidenum">
              <a:rPr lang="en-US" smtClean="0"/>
              <a:t>2</a:t>
            </a:fld>
            <a:endParaRPr lang="en-US"/>
          </a:p>
        </p:txBody>
      </p:sp>
    </p:spTree>
    <p:extLst>
      <p:ext uri="{BB962C8B-B14F-4D97-AF65-F5344CB8AC3E}">
        <p14:creationId xmlns:p14="http://schemas.microsoft.com/office/powerpoint/2010/main" val="41887293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baseline="0"/>
              <a:t>Talking </a:t>
            </a:r>
            <a:r>
              <a:rPr lang="en-US" b="1"/>
              <a:t>Points:</a:t>
            </a:r>
          </a:p>
          <a:p>
            <a:pPr marL="171450" indent="-171450">
              <a:buFont typeface="Arial"/>
              <a:buChar char="•"/>
            </a:pPr>
            <a:r>
              <a:rPr lang="en-US">
                <a:cs typeface="Calibri" panose="020F0502020204030204"/>
              </a:rPr>
              <a:t>Moving on to "what can we do about this?"</a:t>
            </a:r>
          </a:p>
          <a:p>
            <a:pPr marL="171450" indent="-171450">
              <a:buFont typeface="Arial"/>
              <a:buChar char="•"/>
            </a:pPr>
            <a:r>
              <a:rPr lang="en-US">
                <a:cs typeface="Calibri" panose="020F0502020204030204"/>
              </a:rPr>
              <a:t>Majority on the list are things we can do on our own or encourage others to do</a:t>
            </a:r>
          </a:p>
          <a:p>
            <a:pPr marL="171450" indent="-171450">
              <a:buFont typeface="Arial"/>
              <a:buChar char="•"/>
            </a:pPr>
            <a:r>
              <a:rPr lang="en-US">
                <a:cs typeface="Calibri" panose="020F0502020204030204"/>
              </a:rPr>
              <a:t>ACEs are among us- everyone has a role in building resilience</a:t>
            </a:r>
          </a:p>
          <a:p>
            <a:pPr marL="171450" indent="-171450">
              <a:buFont typeface="Arial"/>
              <a:buChar char="•"/>
            </a:pPr>
            <a:r>
              <a:rPr lang="en-US">
                <a:cs typeface="Calibri" panose="020F0502020204030204"/>
              </a:rPr>
              <a:t>Can you see how you can build resilience and prevent ACEs from occurring?</a:t>
            </a:r>
          </a:p>
          <a:p>
            <a:endParaRPr lang="en-US"/>
          </a:p>
          <a:p>
            <a:r>
              <a:rPr lang="en-US" b="1"/>
              <a:t>Script</a:t>
            </a:r>
            <a:r>
              <a:rPr lang="en-US" b="0" baseline="0"/>
              <a:t>:</a:t>
            </a:r>
            <a:endParaRPr lang="en-US">
              <a:cs typeface="Calibri" panose="020F0502020204030204"/>
            </a:endParaRPr>
          </a:p>
          <a:p>
            <a:r>
              <a:rPr lang="en-US" b="0" baseline="0"/>
              <a:t>So we heard about several suggested actions that answer the question of “what can we do about this?”</a:t>
            </a:r>
          </a:p>
          <a:p>
            <a:endParaRPr lang="en-US" b="0" baseline="0"/>
          </a:p>
          <a:p>
            <a:r>
              <a:rPr lang="en-US" b="0" baseline="0"/>
              <a:t>Review slide. With the exception of the well-child visit and perhaps therapy, all of these occur outside of medicine. These are things we can do on our own or can encourage among the people we have connections with.</a:t>
            </a:r>
          </a:p>
          <a:p>
            <a:endParaRPr lang="en-US" b="0" baseline="0"/>
          </a:p>
          <a:p>
            <a:r>
              <a:rPr lang="en-US" b="0" baseline="0"/>
              <a:t>Dr. Anda reminded us that ACEs are not “out there,” they are among us. Everyone has a role they can plan in building resilience—both for themselves and for others. We do this by showing empathy and being trauma-informed.</a:t>
            </a:r>
          </a:p>
          <a:p>
            <a:endParaRPr lang="en-US" b="0" baseline="0"/>
          </a:p>
          <a:p>
            <a:r>
              <a:rPr lang="en-US" b="1" baseline="0"/>
              <a:t>Table talk [optional]: </a:t>
            </a:r>
            <a:r>
              <a:rPr lang="en-US" b="0" baseline="0"/>
              <a:t>Now we are going to talk at our tables again about where you see your role developing in preventing ACEs, buffering the effects of ACEs, and supporting those who are dealing with the aftermath of ACEs. What difference can you make as an individual—and we’ll talk more later about what we can do as communities. </a:t>
            </a:r>
          </a:p>
          <a:p>
            <a:endParaRPr lang="en-US" b="0" baseline="0"/>
          </a:p>
          <a:p>
            <a:endParaRPr lang="en-US" b="0" baseline="0"/>
          </a:p>
          <a:p>
            <a:endParaRPr lang="en-US" b="0" baseline="0"/>
          </a:p>
          <a:p>
            <a:endParaRPr lang="en-US" b="0" baseline="0"/>
          </a:p>
          <a:p>
            <a:endParaRPr lang="en-US" b="0" baseline="0"/>
          </a:p>
        </p:txBody>
      </p:sp>
      <p:sp>
        <p:nvSpPr>
          <p:cNvPr id="4" name="Slide Number Placeholder 3"/>
          <p:cNvSpPr>
            <a:spLocks noGrp="1"/>
          </p:cNvSpPr>
          <p:nvPr>
            <p:ph type="sldNum" sz="quarter" idx="10"/>
          </p:nvPr>
        </p:nvSpPr>
        <p:spPr/>
        <p:txBody>
          <a:bodyPr/>
          <a:lstStyle/>
          <a:p>
            <a:fld id="{0E00F9DB-FBAF-4ABE-8D31-278B5DD8945B}" type="slidenum">
              <a:rPr lang="en-US" smtClean="0"/>
              <a:t>20</a:t>
            </a:fld>
            <a:endParaRPr lang="en-US"/>
          </a:p>
        </p:txBody>
      </p:sp>
    </p:spTree>
    <p:extLst>
      <p:ext uri="{BB962C8B-B14F-4D97-AF65-F5344CB8AC3E}">
        <p14:creationId xmlns:p14="http://schemas.microsoft.com/office/powerpoint/2010/main" val="3367999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Talking Points:</a:t>
            </a:r>
          </a:p>
          <a:p>
            <a:pPr marL="171450" indent="-171450">
              <a:buFont typeface="Arial" panose="020B0604020202020204" pitchFamily="34" charset="0"/>
              <a:buChar char="•"/>
            </a:pPr>
            <a:r>
              <a:rPr lang="en-US"/>
              <a:t>We need to recognize our own biases in our thoughts, feelings, and interactions with others.</a:t>
            </a:r>
            <a:endParaRPr lang="en-US">
              <a:ea typeface="Calibri"/>
              <a:cs typeface="Calibri"/>
            </a:endParaRPr>
          </a:p>
          <a:p>
            <a:pPr marL="171450" indent="-171450">
              <a:buFont typeface="Arial" panose="020B0604020202020204" pitchFamily="34" charset="0"/>
              <a:buChar char="•"/>
            </a:pPr>
            <a:r>
              <a:rPr lang="en-US"/>
              <a:t>We are always making assumptions based on our biases.</a:t>
            </a:r>
            <a:endParaRPr lang="en-US">
              <a:ea typeface="Calibri"/>
              <a:cs typeface="Calibri"/>
            </a:endParaRPr>
          </a:p>
          <a:p>
            <a:pPr marL="171450" indent="-171450">
              <a:buFont typeface="Arial" panose="020B0604020202020204" pitchFamily="34" charset="0"/>
              <a:buChar char="•"/>
            </a:pPr>
            <a:r>
              <a:rPr lang="en-US"/>
              <a:t>Assuming good intentions can be hard, but it is the basis of empathy.</a:t>
            </a:r>
          </a:p>
          <a:p>
            <a:pPr marL="171450" indent="-171450">
              <a:buFont typeface="Arial" panose="020B0604020202020204" pitchFamily="34" charset="0"/>
              <a:buChar char="•"/>
            </a:pPr>
            <a:r>
              <a:rPr lang="en-US"/>
              <a:t>We need to recognize that others respond differently to trauma and "every behavior is a communication".</a:t>
            </a:r>
            <a:endParaRPr lang="en-US">
              <a:ea typeface="Calibri"/>
              <a:cs typeface="Calibri"/>
            </a:endParaRPr>
          </a:p>
          <a:p>
            <a:endParaRPr lang="en-US"/>
          </a:p>
          <a:p>
            <a:r>
              <a:rPr lang="en-US" b="1"/>
              <a:t>Script</a:t>
            </a:r>
            <a:r>
              <a:rPr lang="en-US"/>
              <a:t>:</a:t>
            </a:r>
            <a:endParaRPr lang="en-US">
              <a:ea typeface="Calibri"/>
              <a:cs typeface="Calibri"/>
            </a:endParaRPr>
          </a:p>
          <a:p>
            <a:r>
              <a:rPr lang="en-US"/>
              <a:t>We heard in the film that we need to change our perspective away from asking “what’s wrong with you” to “what happened to you.” Making a perspective shift is intentional work. It challenges us to stop and consider our own biases that may act as barriers to serving others with empathy and trauma informed care.  </a:t>
            </a:r>
            <a:endParaRPr lang="en-US">
              <a:cs typeface="Calibri"/>
            </a:endParaRPr>
          </a:p>
          <a:p>
            <a:endParaRPr lang="en-US">
              <a:cs typeface="Calibri"/>
            </a:endParaRPr>
          </a:p>
          <a:p>
            <a:r>
              <a:rPr lang="en-US">
                <a:cs typeface="Calibri"/>
              </a:rPr>
              <a:t>Making assumptions is one of these barriers. </a:t>
            </a:r>
            <a:r>
              <a:rPr lang="en-US"/>
              <a:t>We have to make assumptions throughout the day—it’s part of our survival instinct. If someone comes running towards me while I’m crossing the street, I might automatically assume they are a threat to me, but they might in fact be coming to protect me from an oncoming car that I don’t see. Assuming good intentions can be hard, but it is the basis of empathy.</a:t>
            </a:r>
            <a:endParaRPr lang="en-US">
              <a:ea typeface="Calibri"/>
              <a:cs typeface="Calibri"/>
            </a:endParaRPr>
          </a:p>
          <a:p>
            <a:endParaRPr lang="en-US"/>
          </a:p>
          <a:p>
            <a:r>
              <a:rPr lang="en-US"/>
              <a:t>Shifting our perspective towards being trauma-informed and resilience-building means raising our awareness of our thoughts, our feelings, and our interactions with others as we they occur. For example, if we believe a person’s situation is their fault, we’re unlikely to feel empathy, and unlikely treat them with empathetic care. If we recognize that we are assuming it is their fault, we can intentionally change that assumption and act with empathy.</a:t>
            </a:r>
            <a:endParaRPr lang="en-US">
              <a:ea typeface="Calibri"/>
              <a:cs typeface="Calibri"/>
            </a:endParaRPr>
          </a:p>
          <a:p>
            <a:endParaRPr lang="en-US"/>
          </a:p>
          <a:p>
            <a:r>
              <a:rPr lang="en-US"/>
              <a:t>When we examine how we interact with people and practice empathy, we need to remember that every individual is different in how they react to trauma. One helpful observation to keep in mind (shared by practitioner Jim </a:t>
            </a:r>
            <a:r>
              <a:rPr lang="en-US" err="1"/>
              <a:t>Sporleder</a:t>
            </a:r>
            <a:r>
              <a:rPr lang="en-US"/>
              <a:t>) is that “every behavior is a communication.” You might find it helpful to repeat this to yourself when you see someone behaving in a way that causes you to struggle. What are they communicating? Another quote: “Emotions are not noise, they are data.” What can you do with the data you are gathering? </a:t>
            </a:r>
          </a:p>
          <a:p>
            <a:endParaRPr lang="en-US"/>
          </a:p>
          <a:p>
            <a:r>
              <a:rPr lang="en-US"/>
              <a:t>[Give examples of recognizing when someone is responding from a place of struggle, and how you might respond with generosity.]</a:t>
            </a:r>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10"/>
          </p:nvPr>
        </p:nvSpPr>
        <p:spPr/>
        <p:txBody>
          <a:bodyPr/>
          <a:lstStyle/>
          <a:p>
            <a:fld id="{7C1A1407-BFA8-4666-9553-BB8D19624FB6}" type="slidenum">
              <a:rPr lang="en-US" smtClean="0"/>
              <a:t>21</a:t>
            </a:fld>
            <a:endParaRPr lang="en-US"/>
          </a:p>
        </p:txBody>
      </p:sp>
    </p:spTree>
    <p:extLst>
      <p:ext uri="{BB962C8B-B14F-4D97-AF65-F5344CB8AC3E}">
        <p14:creationId xmlns:p14="http://schemas.microsoft.com/office/powerpoint/2010/main" val="4456025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cs typeface="Calibri" panose="020F0502020204030204"/>
              </a:rPr>
              <a:t>Talking Points:</a:t>
            </a:r>
            <a:endParaRPr lang="en-US" b="1"/>
          </a:p>
          <a:p>
            <a:pPr marL="171450" indent="-171450">
              <a:buFont typeface="Arial"/>
              <a:buChar char="•"/>
            </a:pPr>
            <a:r>
              <a:rPr lang="en-US">
                <a:cs typeface="Calibri" panose="020F0502020204030204"/>
              </a:rPr>
              <a:t>Change perspective from "what's wrong with you?" to "what happened to you?"</a:t>
            </a:r>
          </a:p>
          <a:p>
            <a:pPr marL="171450" indent="-171450">
              <a:buFont typeface="Arial"/>
              <a:buChar char="•"/>
            </a:pPr>
            <a:r>
              <a:rPr lang="en-US">
                <a:cs typeface="Calibri" panose="020F0502020204030204"/>
              </a:rPr>
              <a:t>Do we need to know the details of someone's trauma?</a:t>
            </a:r>
          </a:p>
          <a:p>
            <a:pPr marL="171450" indent="-171450">
              <a:buFont typeface="Arial"/>
              <a:buChar char="•"/>
            </a:pPr>
            <a:r>
              <a:rPr lang="en-US">
                <a:cs typeface="Calibri" panose="020F0502020204030204"/>
              </a:rPr>
              <a:t>Do we even need to know that something happened?</a:t>
            </a:r>
          </a:p>
          <a:p>
            <a:pPr marL="171450" indent="-171450">
              <a:buFont typeface="Arial"/>
              <a:buChar char="•"/>
            </a:pPr>
            <a:r>
              <a:rPr lang="en-US">
                <a:cs typeface="Calibri" panose="020F0502020204030204"/>
              </a:rPr>
              <a:t>We can show empathy by giving everyone grace with generous assumptions</a:t>
            </a:r>
          </a:p>
          <a:p>
            <a:endParaRPr lang="en-US">
              <a:cs typeface="Calibri" panose="020F0502020204030204"/>
            </a:endParaRPr>
          </a:p>
          <a:p>
            <a:r>
              <a:rPr lang="en-US" b="1">
                <a:cs typeface="Calibri" panose="020F0502020204030204"/>
              </a:rPr>
              <a:t>Script</a:t>
            </a:r>
            <a:r>
              <a:rPr lang="en-US">
                <a:cs typeface="Calibri" panose="020F0502020204030204"/>
              </a:rPr>
              <a:t>:</a:t>
            </a:r>
            <a:endParaRPr lang="en-US"/>
          </a:p>
          <a:p>
            <a:r>
              <a:rPr lang="en-US"/>
              <a:t>Let’s go back to the perspective shift from “what’s wrong with you” to “what happened to you.” It’s easy to get caught up in the question of what happened to someone. But do we really need to know what happened to someone in order to be empathetic?</a:t>
            </a:r>
          </a:p>
          <a:p>
            <a:endParaRPr lang="en-US"/>
          </a:p>
          <a:p>
            <a:r>
              <a:rPr lang="en-US"/>
              <a:t>(First bullet) Do we need to know the details of someone’s trauma? This may be true if we work in a clinical setting and are assisting a patient with a specific trauma, but for most of us, we can connect with a person empathetically without knowing the details of what they are going through.</a:t>
            </a:r>
            <a:endParaRPr lang="en-US">
              <a:cs typeface="Calibri"/>
            </a:endParaRPr>
          </a:p>
          <a:p>
            <a:endParaRPr lang="en-US"/>
          </a:p>
          <a:p>
            <a:r>
              <a:rPr lang="en-US"/>
              <a:t>(Second bullet) What about just knowing that </a:t>
            </a:r>
            <a:r>
              <a:rPr lang="en-US" b="0" i="1"/>
              <a:t>something</a:t>
            </a:r>
            <a:r>
              <a:rPr lang="en-US"/>
              <a:t> has happened? Is that enough? Is that necessary? (Give example of Handle With Care—where law enforcement agencies will notify a school district if a student was involved in an incident, but not offer any details of the incident, only their name) This may be helpful in dealing with specific situations, but is it always necessary? Probably not.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(Third bullet) For most of us, in most situations, we can be more empathetic simply by starting with generous assumptions. We said in the last slide how hard it is to assume good intentions. There is a saying that “we judge others by their actions, but we judge ourselves by our intentions.” We can’t always know what drives people’s actions. Think about situations when you may have made the wrong assumption about why someone behaved the way they did. Imagine how that might have gone differently if your assumptions were more generous. It’s an intentional act.</a:t>
            </a:r>
          </a:p>
          <a:p>
            <a:endParaRPr lang="en-US"/>
          </a:p>
        </p:txBody>
      </p:sp>
      <p:sp>
        <p:nvSpPr>
          <p:cNvPr id="4" name="Slide Number Placeholder 3"/>
          <p:cNvSpPr>
            <a:spLocks noGrp="1"/>
          </p:cNvSpPr>
          <p:nvPr>
            <p:ph type="sldNum" sz="quarter" idx="10"/>
          </p:nvPr>
        </p:nvSpPr>
        <p:spPr/>
        <p:txBody>
          <a:bodyPr/>
          <a:lstStyle/>
          <a:p>
            <a:fld id="{7C1A1407-BFA8-4666-9553-BB8D19624FB6}" type="slidenum">
              <a:rPr lang="en-US" smtClean="0"/>
              <a:t>22</a:t>
            </a:fld>
            <a:endParaRPr lang="en-US"/>
          </a:p>
        </p:txBody>
      </p:sp>
    </p:spTree>
    <p:extLst>
      <p:ext uri="{BB962C8B-B14F-4D97-AF65-F5344CB8AC3E}">
        <p14:creationId xmlns:p14="http://schemas.microsoft.com/office/powerpoint/2010/main" val="2122560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cs typeface="Calibri"/>
              </a:rPr>
              <a:t>Talking Points:</a:t>
            </a:r>
            <a:endParaRPr lang="en-US" b="1" baseline="0">
              <a:solidFill>
                <a:srgbClr val="C00000"/>
              </a:solidFill>
            </a:endParaRPr>
          </a:p>
          <a:p>
            <a:pPr marL="171450" indent="-171450">
              <a:buFont typeface="Arial"/>
              <a:buChar char="•"/>
            </a:pPr>
            <a:r>
              <a:rPr lang="en-US">
                <a:solidFill>
                  <a:srgbClr val="000000"/>
                </a:solidFill>
                <a:cs typeface="Calibri"/>
              </a:rPr>
              <a:t>Each of us can play a role in creating a more resilient and trauma-informed community</a:t>
            </a:r>
          </a:p>
          <a:p>
            <a:pPr marL="171450" indent="-171450">
              <a:buFont typeface="Arial"/>
              <a:buChar char="•"/>
            </a:pPr>
            <a:r>
              <a:rPr lang="en-US">
                <a:solidFill>
                  <a:srgbClr val="000000"/>
                </a:solidFill>
                <a:cs typeface="Calibri"/>
              </a:rPr>
              <a:t>We want to start to break the cycle of ACEs by building resilience in ourselves</a:t>
            </a:r>
          </a:p>
          <a:p>
            <a:pPr marL="171450" indent="-171450">
              <a:buFont typeface="Arial"/>
              <a:buChar char="•"/>
            </a:pPr>
            <a:r>
              <a:rPr lang="en-US">
                <a:solidFill>
                  <a:srgbClr val="000000"/>
                </a:solidFill>
                <a:cs typeface="Calibri"/>
              </a:rPr>
              <a:t>Sphere of influence- our resilience ripples to sphere of influence, our sphere of influence's resilience will then build and amplify and ripple to the community</a:t>
            </a:r>
          </a:p>
          <a:p>
            <a:endParaRPr lang="en-US">
              <a:solidFill>
                <a:srgbClr val="C00000"/>
              </a:solidFill>
            </a:endParaRPr>
          </a:p>
          <a:p>
            <a:r>
              <a:rPr lang="en-US" b="1" baseline="0">
                <a:solidFill>
                  <a:srgbClr val="C00000"/>
                </a:solidFill>
              </a:rPr>
              <a:t>Script</a:t>
            </a:r>
            <a:r>
              <a:rPr lang="en-US" baseline="0">
                <a:solidFill>
                  <a:srgbClr val="C00000"/>
                </a:solidFill>
              </a:rPr>
              <a:t>:</a:t>
            </a:r>
            <a:endParaRPr lang="en-US" baseline="0">
              <a:solidFill>
                <a:srgbClr val="C00000"/>
              </a:solidFill>
              <a:cs typeface="Calibri"/>
            </a:endParaRPr>
          </a:p>
          <a:p>
            <a:r>
              <a:rPr lang="en-US" b="1" baseline="0">
                <a:solidFill>
                  <a:srgbClr val="C00000"/>
                </a:solidFill>
              </a:rPr>
              <a:t>**Revisit this slide as segue to collective action**</a:t>
            </a:r>
          </a:p>
          <a:p>
            <a:endParaRPr lang="en-US" baseline="0">
              <a:solidFill>
                <a:srgbClr val="C00000"/>
              </a:solidFill>
            </a:endParaRPr>
          </a:p>
          <a:p>
            <a:r>
              <a:rPr lang="en-US" baseline="0">
                <a:solidFill>
                  <a:srgbClr val="C00000"/>
                </a:solidFill>
              </a:rPr>
              <a:t>We’ve seen how each of us can play a role individually in creating a more resilient and trauma-informed community. This isn’t something we do only through our jobs. It’s a way of thinking and living in the world. It’s a practice we develop, like eating better or exercising. If every member of a community played a role in this process, the whole community would change. It doesn’t take much to turn some negative interactions into positive ones if we act with generosity and empathy.</a:t>
            </a:r>
          </a:p>
          <a:p>
            <a:endParaRPr lang="en-US" baseline="0">
              <a:solidFill>
                <a:srgbClr val="C00000"/>
              </a:solidFill>
            </a:endParaRPr>
          </a:p>
          <a:p>
            <a:r>
              <a:rPr lang="en-US" baseline="0">
                <a:solidFill>
                  <a:srgbClr val="C00000"/>
                </a:solidFill>
              </a:rPr>
              <a:t>Example: those who have experienced ACEs have a higher likelihood of continuing the cycle—some continue the cycle of abuse, some continue the cycle as victims. There is a saying that “Hurt people hurt people.” If we’re starting with ourselves, one action we can take is seeking help in addressing our own ACEs to break the cycle for the next generation. If we address our own hurt, we are less likely to hurt others.</a:t>
            </a:r>
          </a:p>
          <a:p>
            <a:endParaRPr lang="en-US" baseline="0">
              <a:solidFill>
                <a:srgbClr val="C00000"/>
              </a:solidFill>
            </a:endParaRPr>
          </a:p>
          <a:p>
            <a:r>
              <a:rPr lang="en-US" baseline="0">
                <a:solidFill>
                  <a:srgbClr val="C00000"/>
                </a:solidFill>
              </a:rPr>
              <a:t>Recall this slide and how we talked about resilience rippling through a community. Each of us has a sphere of influence. By practicing empathy and generous assumptions, and taking actions to prevent future ACEs, each of us creates a ripple to the people we encounter. If we worked collectively with others who have this same practice, our ripples will amplify each other and have more of an effect. </a:t>
            </a:r>
          </a:p>
        </p:txBody>
      </p:sp>
      <p:sp>
        <p:nvSpPr>
          <p:cNvPr id="4" name="Slide Number Placeholder 3"/>
          <p:cNvSpPr>
            <a:spLocks noGrp="1"/>
          </p:cNvSpPr>
          <p:nvPr>
            <p:ph type="sldNum" sz="quarter" idx="10"/>
          </p:nvPr>
        </p:nvSpPr>
        <p:spPr/>
        <p:txBody>
          <a:bodyPr/>
          <a:lstStyle/>
          <a:p>
            <a:fld id="{0E00F9DB-FBAF-4ABE-8D31-278B5DD8945B}" type="slidenum">
              <a:rPr lang="en-US" smtClean="0"/>
              <a:t>23</a:t>
            </a:fld>
            <a:endParaRPr lang="en-US"/>
          </a:p>
        </p:txBody>
      </p:sp>
    </p:spTree>
    <p:extLst>
      <p:ext uri="{BB962C8B-B14F-4D97-AF65-F5344CB8AC3E}">
        <p14:creationId xmlns:p14="http://schemas.microsoft.com/office/powerpoint/2010/main" val="1701423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cs typeface="Calibri"/>
              </a:rPr>
              <a:t>Talking Points:</a:t>
            </a:r>
            <a:endParaRPr lang="en-US" b="1"/>
          </a:p>
          <a:p>
            <a:pPr marL="171450" indent="-171450">
              <a:buFont typeface="Arial"/>
              <a:buChar char="•"/>
            </a:pPr>
            <a:r>
              <a:rPr lang="en-US">
                <a:cs typeface="Calibri" panose="020F0502020204030204"/>
              </a:rPr>
              <a:t>This is how we amplify resilience as a community on different levels</a:t>
            </a:r>
          </a:p>
          <a:p>
            <a:pPr marL="171450" indent="-171450">
              <a:buFont typeface="Arial"/>
              <a:buChar char="•"/>
            </a:pPr>
            <a:r>
              <a:rPr lang="en-US"/>
              <a:t>You are equipped with the knowledge of empathy, resilience, and trauma-informed care to work towards the goal in the center</a:t>
            </a:r>
            <a:endParaRPr lang="en-US">
              <a:cs typeface="Calibri" panose="020F0502020204030204"/>
            </a:endParaRPr>
          </a:p>
          <a:p>
            <a:pPr marL="171450" indent="-171450">
              <a:buFont typeface="Arial"/>
              <a:buChar char="•"/>
            </a:pPr>
            <a:r>
              <a:rPr lang="en-US"/>
              <a:t>Do you see your role in creating a resilient and trauma-informed community?</a:t>
            </a:r>
            <a:endParaRPr lang="en-US">
              <a:cs typeface="Calibri" panose="020F0502020204030204"/>
            </a:endParaRPr>
          </a:p>
          <a:p>
            <a:pPr marL="171450" indent="-171450">
              <a:buFont typeface="Arial"/>
              <a:buChar char="•"/>
            </a:pPr>
            <a:r>
              <a:rPr lang="en-US"/>
              <a:t>I hope you are leaving this session with that sense of hope that we talked about, and that you feel empowered to take action. </a:t>
            </a:r>
          </a:p>
          <a:p>
            <a:endParaRPr lang="en-US">
              <a:cs typeface="Calibri" panose="020F0502020204030204"/>
            </a:endParaRPr>
          </a:p>
          <a:p>
            <a:r>
              <a:rPr lang="en-US" b="1">
                <a:cs typeface="Calibri" panose="020F0502020204030204"/>
              </a:rPr>
              <a:t>Script</a:t>
            </a:r>
            <a:r>
              <a:rPr lang="en-US">
                <a:cs typeface="Calibri" panose="020F0502020204030204"/>
              </a:rPr>
              <a:t>:</a:t>
            </a:r>
            <a:endParaRPr lang="en-US"/>
          </a:p>
          <a:p>
            <a:r>
              <a:rPr lang="en-US" b="0" baseline="0"/>
              <a:t>If we think about a whole community working together in a mutually-supportive way, we can see how all the individual roles fit together at multiple levels. We may all play different roles in a community, but if we are all attempting to build resilience in the people we have around us, whether professionally or personally, as a collective effort, we can amplify those ripples we talked about and have a bigger effect. This can range from small actions at home to large-scale policies.</a:t>
            </a:r>
          </a:p>
          <a:p>
            <a:endParaRPr lang="en-US" b="0" baseline="0"/>
          </a:p>
          <a:p>
            <a:r>
              <a:rPr lang="en-US" b="0" baseline="0"/>
              <a:t>This slide gives a sampling of how changes at many layers of a community can buffer and support its residents. [Review some of slide contents.]</a:t>
            </a:r>
            <a:r>
              <a:rPr lang="en-US"/>
              <a:t> </a:t>
            </a:r>
            <a:endParaRPr lang="en-US">
              <a:cs typeface="Calibri" panose="020F0502020204030204"/>
            </a:endParaRPr>
          </a:p>
          <a:p>
            <a:endParaRPr lang="en-US" b="0" baseline="0"/>
          </a:p>
          <a:p>
            <a:endParaRPr lang="en-US" b="0" baseline="0"/>
          </a:p>
          <a:p>
            <a:endParaRPr lang="en-US" b="0" baseline="0"/>
          </a:p>
          <a:p>
            <a:endParaRPr lang="en-US" b="0" baseline="0"/>
          </a:p>
          <a:p>
            <a:endParaRPr lang="en-US" b="0" baseline="0"/>
          </a:p>
          <a:p>
            <a:endParaRPr lang="en-US" b="0" baseline="0"/>
          </a:p>
        </p:txBody>
      </p:sp>
      <p:sp>
        <p:nvSpPr>
          <p:cNvPr id="4" name="Slide Number Placeholder 3"/>
          <p:cNvSpPr>
            <a:spLocks noGrp="1"/>
          </p:cNvSpPr>
          <p:nvPr>
            <p:ph type="sldNum" sz="quarter" idx="10"/>
          </p:nvPr>
        </p:nvSpPr>
        <p:spPr/>
        <p:txBody>
          <a:bodyPr/>
          <a:lstStyle/>
          <a:p>
            <a:fld id="{0E00F9DB-FBAF-4ABE-8D31-278B5DD8945B}" type="slidenum">
              <a:rPr lang="en-US" smtClean="0"/>
              <a:t>24</a:t>
            </a:fld>
            <a:endParaRPr lang="en-US"/>
          </a:p>
        </p:txBody>
      </p:sp>
    </p:spTree>
    <p:extLst>
      <p:ext uri="{BB962C8B-B14F-4D97-AF65-F5344CB8AC3E}">
        <p14:creationId xmlns:p14="http://schemas.microsoft.com/office/powerpoint/2010/main" val="1744537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Talking Points: [Handout #2]</a:t>
            </a:r>
            <a:endParaRPr lang="en-US"/>
          </a:p>
          <a:p>
            <a:pPr marL="171450" indent="-171450">
              <a:buFont typeface="Arial,Sans-Serif"/>
              <a:buChar char="•"/>
            </a:pPr>
            <a:r>
              <a:rPr lang="en-US"/>
              <a:t>The Kaleidoscope Model of Change is a framework that connects the work of the community</a:t>
            </a:r>
            <a:endParaRPr lang="en-US">
              <a:cs typeface="Calibri"/>
            </a:endParaRPr>
          </a:p>
          <a:p>
            <a:pPr marL="171450" indent="-171450">
              <a:buFont typeface="Arial,Sans-Serif"/>
              <a:buChar char="•"/>
            </a:pPr>
            <a:r>
              <a:rPr lang="en-US"/>
              <a:t>Goal is in the center</a:t>
            </a:r>
            <a:endParaRPr lang="en-US">
              <a:cs typeface="Calibri"/>
            </a:endParaRPr>
          </a:p>
          <a:p>
            <a:pPr marL="171450" indent="-171450">
              <a:buFont typeface="Arial,Sans-Serif"/>
              <a:buChar char="•"/>
            </a:pPr>
            <a:r>
              <a:rPr lang="en-US"/>
              <a:t>Four segments surrounding it are our Commitments to the community</a:t>
            </a:r>
            <a:endParaRPr lang="en-US">
              <a:cs typeface="Calibri"/>
            </a:endParaRPr>
          </a:p>
          <a:p>
            <a:pPr marL="171450" indent="-171450">
              <a:buFont typeface="Arial,Sans-Serif"/>
              <a:buChar char="•"/>
            </a:pPr>
            <a:r>
              <a:rPr lang="en-US"/>
              <a:t>Begins at the bottom with building a Foundation – common language and understanding</a:t>
            </a:r>
            <a:endParaRPr lang="en-US">
              <a:cs typeface="Calibri"/>
            </a:endParaRPr>
          </a:p>
          <a:p>
            <a:pPr marL="171450" indent="-171450">
              <a:buFont typeface="Arial,Sans-Serif"/>
              <a:buChar char="•"/>
            </a:pPr>
            <a:r>
              <a:rPr lang="en-US"/>
              <a:t>Other three Commitments represent where work is being done in the community</a:t>
            </a:r>
            <a:endParaRPr lang="en-US">
              <a:cs typeface="Calibri"/>
            </a:endParaRPr>
          </a:p>
          <a:p>
            <a:pPr marL="171450" indent="-171450">
              <a:buFont typeface="Arial,Sans-Serif"/>
              <a:buChar char="•"/>
            </a:pPr>
            <a:r>
              <a:rPr lang="en-US"/>
              <a:t>Circular because it is a continuous cycle that repeats itself</a:t>
            </a:r>
            <a:endParaRPr lang="en-US">
              <a:cs typeface="Calibri"/>
            </a:endParaRPr>
          </a:p>
          <a:p>
            <a:pPr marL="171450" indent="-171450">
              <a:buFont typeface="Arial,Sans-Serif"/>
              <a:buChar char="•"/>
            </a:pPr>
            <a:r>
              <a:rPr lang="en-US"/>
              <a:t>You are now equipped with some awareness of empathy, resilience, and trauma-informed care</a:t>
            </a:r>
          </a:p>
          <a:p>
            <a:pPr marL="171450" indent="-171450">
              <a:buFont typeface="Arial,Sans-Serif"/>
              <a:buChar char="•"/>
            </a:pPr>
            <a:r>
              <a:rPr lang="en-US"/>
              <a:t>We hope you are leaving this session with a sense of hope that we talked about, and that you feel empowered to take action</a:t>
            </a:r>
            <a:endParaRPr lang="en-US">
              <a:cs typeface="Calibri"/>
            </a:endParaRPr>
          </a:p>
          <a:p>
            <a:pPr marL="171450" indent="-171450">
              <a:buFont typeface="Arial,Sans-Serif"/>
              <a:buChar char="•"/>
            </a:pPr>
            <a:endParaRPr lang="en-US"/>
          </a:p>
          <a:p>
            <a:r>
              <a:rPr lang="en-US" b="1"/>
              <a:t>Script</a:t>
            </a:r>
            <a:r>
              <a:rPr lang="en-US"/>
              <a:t>: </a:t>
            </a:r>
            <a:endParaRPr lang="en-US">
              <a:cs typeface="Calibri"/>
            </a:endParaRPr>
          </a:p>
          <a:p>
            <a:r>
              <a:rPr lang="en-US" b="1"/>
              <a:t>Give out Handout #2 – RTIC Overview</a:t>
            </a:r>
            <a:endParaRPr lang="en-US"/>
          </a:p>
          <a:p>
            <a:endParaRPr lang="en-US"/>
          </a:p>
          <a:p>
            <a:r>
              <a:rPr lang="en-US">
                <a:cs typeface="Calibri"/>
              </a:rPr>
              <a:t>In the film, Laura Porter from Washington state said that if we can get information about ACEs flowing through communities, people will create very wise actions. </a:t>
            </a:r>
          </a:p>
          <a:p>
            <a:endParaRPr lang="en-US"/>
          </a:p>
          <a:p>
            <a:r>
              <a:rPr lang="en-US"/>
              <a:t>We have a community that is rich with resources, and many people have been doing a lot of work here to become more trauma-informed for about 15 years. The need to focus on this as a community is what brought together a group of people representing several different community efforts who wanted to learn more from each other about how their work interconnected and how they could be more trauma-informed. Together, they felt the film we just watched could be used to broaden the conversation around childhood trauma and resilience in our community and inspire more connection around this work.</a:t>
            </a:r>
            <a:endParaRPr lang="en-US">
              <a:cs typeface="Calibri"/>
            </a:endParaRPr>
          </a:p>
          <a:p>
            <a:endParaRPr lang="en-US"/>
          </a:p>
          <a:p>
            <a:r>
              <a:rPr lang="en-US"/>
              <a:t>This group, which grew into the RTIC Support Team, saw the wide variety of projects and organizations addressing resilience and trauma and felt there was a need for a framework that could help guide how we all work together to Create a Resilient and Trauma Informed Community (RTIC).  We call this the Kaleidoscope Model of Change. The reason for the name is that everyone who picks up a kaleidoscope sees something different every time, though the contents stay the same. Addressing trauma as a community is similar in that how we address it will be unique to each person and organization.</a:t>
            </a:r>
            <a:endParaRPr lang="en-US">
              <a:cs typeface="Calibri"/>
            </a:endParaRPr>
          </a:p>
          <a:p>
            <a:endParaRPr lang="en-US"/>
          </a:p>
          <a:p>
            <a:r>
              <a:rPr lang="en-US"/>
              <a:t>At the center of the framework is our goal: a community that is connected, healthy, resilient, and equitable. Around that goal are four Commitments that this framework makes to the community.  </a:t>
            </a:r>
            <a:endParaRPr lang="en-US">
              <a:cs typeface="Calibri"/>
            </a:endParaRPr>
          </a:p>
          <a:p>
            <a:endParaRPr lang="en-US"/>
          </a:p>
          <a:p>
            <a:r>
              <a:rPr lang="en-US"/>
              <a:t>What you just completed is the first step which is to build a foundation.  That’s why this session is called Foundation training.  Here, we are creating shared knowledge and a common language around Adverse Childhood Experiences, trauma-informed care, and building resilience.  We’ve trained close to 2000 people in our Foundation-building sessions.</a:t>
            </a:r>
            <a:endParaRPr lang="en-US">
              <a:cs typeface="Calibri"/>
            </a:endParaRPr>
          </a:p>
          <a:p>
            <a:endParaRPr lang="en-US"/>
          </a:p>
          <a:p>
            <a:r>
              <a:rPr lang="en-US"/>
              <a:t>The next three commitments represent the work that is being done in the community, and where more work could be done. Many organizations and projects in this community are engaged in Disrupting the Cycle of trauma, Strengthening Resilience by enhancing protective factors, and Restoring Lives by providing support for those who are healing.  You may work in one or more of these three areas, but together, if we are all supportive of each other’s work toward a common goal, we believe we can get to the center.</a:t>
            </a:r>
            <a:endParaRPr lang="en-US">
              <a:cs typeface="Calibri"/>
            </a:endParaRPr>
          </a:p>
          <a:p>
            <a:endParaRPr lang="en-US"/>
          </a:p>
          <a:p>
            <a:r>
              <a:rPr lang="en-US"/>
              <a:t>One of the main points in the film is that ACEs are often at the root of dozens of health and well-being outcomes, and that ACEs are common in virtually all populations.  </a:t>
            </a:r>
            <a:endParaRPr lang="en-US">
              <a:cs typeface="Calibri"/>
            </a:endParaRPr>
          </a:p>
          <a:p>
            <a:endParaRPr lang="en-US"/>
          </a:p>
          <a:p>
            <a:r>
              <a:rPr lang="en-US"/>
              <a:t>Think about all the work people in this community do to directly address conditions and disorders and health concerns that may be at least partially rooted in ACEs.  How heavily does that work focus on the present situation and treating outcomes that may have resulted from ACEs?  While that work needs to continue, think about what else we could be doing to address this one potential root cause of these health outcomes that may not be getting addressed?</a:t>
            </a:r>
            <a:endParaRPr lang="en-US">
              <a:cs typeface="Calibri"/>
            </a:endParaRPr>
          </a:p>
          <a:p>
            <a:endParaRPr lang="en-US"/>
          </a:p>
          <a:p>
            <a:r>
              <a:rPr lang="en-US" b="0" baseline="0"/>
              <a:t>If we look back at what we’ve talked about today, I hope you can see how you are now equipped with some awareness of empathy, resilience, and trauma-informed care. These tools can help guide you to reach the goal in the center as one person within a greater community, because you already possess the skills to do so. You now have an opportunity to practice your skills more deliberately.</a:t>
            </a:r>
            <a:endParaRPr lang="en-US" b="0" baseline="0">
              <a:cs typeface="Calibri"/>
            </a:endParaRPr>
          </a:p>
          <a:p>
            <a:endParaRPr lang="en-US" b="0" baseline="0"/>
          </a:p>
          <a:p>
            <a:r>
              <a:rPr lang="en-US" b="0" baseline="0"/>
              <a:t>Do you see your role in creating a resilient and trauma-informed community? Assignment: think about a specific action you might like to take, either as an individual in your own or someone else’s life, or an action you can be part of in your community. Write that down, and when we send you a survey after today, we will remind you that you set an action for yourself and see if you have taken steps towards it.</a:t>
            </a:r>
            <a:r>
              <a:rPr lang="en-US"/>
              <a:t> </a:t>
            </a:r>
          </a:p>
          <a:p>
            <a:endParaRPr lang="en-US">
              <a:cs typeface="Calibri" panose="020F0502020204030204"/>
            </a:endParaRPr>
          </a:p>
          <a:p>
            <a:r>
              <a:rPr lang="en-US" b="0" baseline="0"/>
              <a:t>I hope you are leaving this session with that sense of hope that we talked about, and that you feel empowered to take action.</a:t>
            </a:r>
            <a:r>
              <a:rPr lang="en-US"/>
              <a:t> </a:t>
            </a:r>
            <a:endParaRPr lang="en-US" b="0" baseline="0">
              <a:cs typeface="Calibri"/>
            </a:endParaRPr>
          </a:p>
          <a:p>
            <a:endParaRPr lang="en-US"/>
          </a:p>
        </p:txBody>
      </p:sp>
      <p:sp>
        <p:nvSpPr>
          <p:cNvPr id="4" name="Slide Number Placeholder 3"/>
          <p:cNvSpPr>
            <a:spLocks noGrp="1"/>
          </p:cNvSpPr>
          <p:nvPr>
            <p:ph type="sldNum" sz="quarter" idx="5"/>
          </p:nvPr>
        </p:nvSpPr>
        <p:spPr/>
        <p:txBody>
          <a:bodyPr/>
          <a:lstStyle/>
          <a:p>
            <a:fld id="{92934181-D333-4B4A-B41C-BE1BE5F7902A}" type="slidenum">
              <a:rPr lang="en-US"/>
              <a:t>25</a:t>
            </a:fld>
            <a:endParaRPr lang="en-US"/>
          </a:p>
        </p:txBody>
      </p:sp>
    </p:spTree>
    <p:extLst>
      <p:ext uri="{BB962C8B-B14F-4D97-AF65-F5344CB8AC3E}">
        <p14:creationId xmlns:p14="http://schemas.microsoft.com/office/powerpoint/2010/main" val="237909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Talking Points/Script:</a:t>
            </a:r>
            <a:endParaRPr lang="en-US" b="1">
              <a:cs typeface="Calibri"/>
            </a:endParaRPr>
          </a:p>
          <a:p>
            <a:r>
              <a:rPr lang="en-US" b="1" baseline="0"/>
              <a:t>**Walk through the website**</a:t>
            </a:r>
          </a:p>
          <a:p>
            <a:endParaRPr lang="en-US" baseline="0">
              <a:cs typeface="Calibri"/>
            </a:endParaRPr>
          </a:p>
          <a:p>
            <a:r>
              <a:rPr lang="en-US" baseline="0"/>
              <a:t>Here are some other resources online that you can access yourself.</a:t>
            </a:r>
          </a:p>
          <a:p>
            <a:endParaRPr lang="en-US" baseline="0"/>
          </a:p>
          <a:p>
            <a:r>
              <a:rPr lang="en-US" baseline="0"/>
              <a:t>Please talk with me about what other resources would be helpful, and I will help you access them.</a:t>
            </a:r>
          </a:p>
        </p:txBody>
      </p:sp>
      <p:sp>
        <p:nvSpPr>
          <p:cNvPr id="4" name="Slide Number Placeholder 3"/>
          <p:cNvSpPr>
            <a:spLocks noGrp="1"/>
          </p:cNvSpPr>
          <p:nvPr>
            <p:ph type="sldNum" sz="quarter" idx="10"/>
          </p:nvPr>
        </p:nvSpPr>
        <p:spPr/>
        <p:txBody>
          <a:bodyPr/>
          <a:lstStyle/>
          <a:p>
            <a:fld id="{7C1A1407-BFA8-4666-9553-BB8D19624FB6}" type="slidenum">
              <a:rPr lang="en-US" smtClean="0"/>
              <a:t>26</a:t>
            </a:fld>
            <a:endParaRPr lang="en-US"/>
          </a:p>
        </p:txBody>
      </p:sp>
    </p:spTree>
    <p:extLst>
      <p:ext uri="{BB962C8B-B14F-4D97-AF65-F5344CB8AC3E}">
        <p14:creationId xmlns:p14="http://schemas.microsoft.com/office/powerpoint/2010/main" val="2225623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Talking Points:</a:t>
            </a:r>
          </a:p>
          <a:p>
            <a:pPr marL="171450" indent="-171450">
              <a:buFont typeface="Arial" panose="020B0604020202020204" pitchFamily="34" charset="0"/>
              <a:buChar char="•"/>
            </a:pPr>
            <a:r>
              <a:rPr lang="en-US"/>
              <a:t>We’ve focused on shifting your perspective toward practicing empathy.</a:t>
            </a:r>
          </a:p>
          <a:p>
            <a:pPr marL="171450" indent="-171450">
              <a:buFont typeface="Arial" panose="020B0604020202020204" pitchFamily="34" charset="0"/>
              <a:buChar char="•"/>
            </a:pPr>
            <a:r>
              <a:rPr lang="en-US"/>
              <a:t>As you go forward, keep developing your practice, using these tips on the slide</a:t>
            </a:r>
          </a:p>
          <a:p>
            <a:pPr marL="171450" indent="-171450">
              <a:buFont typeface="Arial" panose="020B0604020202020204" pitchFamily="34" charset="0"/>
              <a:buChar char="•"/>
            </a:pPr>
            <a:r>
              <a:rPr lang="en-US"/>
              <a:t>We hope you’ve gained some new insights from today’s session</a:t>
            </a:r>
          </a:p>
          <a:p>
            <a:endParaRPr lang="en-US"/>
          </a:p>
        </p:txBody>
      </p:sp>
      <p:sp>
        <p:nvSpPr>
          <p:cNvPr id="4" name="Slide Number Placeholder 3"/>
          <p:cNvSpPr>
            <a:spLocks noGrp="1"/>
          </p:cNvSpPr>
          <p:nvPr>
            <p:ph type="sldNum" sz="quarter" idx="10"/>
          </p:nvPr>
        </p:nvSpPr>
        <p:spPr/>
        <p:txBody>
          <a:bodyPr/>
          <a:lstStyle/>
          <a:p>
            <a:fld id="{7C1A1407-BFA8-4666-9553-BB8D19624FB6}" type="slidenum">
              <a:rPr lang="en-US" smtClean="0"/>
              <a:t>27</a:t>
            </a:fld>
            <a:endParaRPr lang="en-US"/>
          </a:p>
        </p:txBody>
      </p:sp>
    </p:spTree>
    <p:extLst>
      <p:ext uri="{BB962C8B-B14F-4D97-AF65-F5344CB8AC3E}">
        <p14:creationId xmlns:p14="http://schemas.microsoft.com/office/powerpoint/2010/main" val="16683856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Talking Points:</a:t>
            </a:r>
          </a:p>
          <a:p>
            <a:pPr marL="171450" indent="-171450">
              <a:buFont typeface="Arial" panose="020B0604020202020204" pitchFamily="34" charset="0"/>
              <a:buChar char="•"/>
            </a:pPr>
            <a:r>
              <a:rPr lang="en-US"/>
              <a:t>It’s easy to get caught up in the actual ACE score, and it’s important to understand that there is more to ACEs than the number.</a:t>
            </a:r>
            <a:endParaRPr lang="en-US">
              <a:cs typeface="Calibri"/>
            </a:endParaRPr>
          </a:p>
          <a:p>
            <a:pPr marL="171450" indent="-171450">
              <a:buFont typeface="Arial" panose="020B0604020202020204" pitchFamily="34" charset="0"/>
              <a:buChar char="•"/>
            </a:pPr>
            <a:r>
              <a:rPr lang="en-US"/>
              <a:t>The original ACE study grouped experiences into 10 categories—these are not the only ACEs</a:t>
            </a:r>
            <a:endParaRPr lang="en-US">
              <a:cs typeface="Calibri"/>
            </a:endParaRPr>
          </a:p>
          <a:p>
            <a:pPr marL="171450" indent="-171450">
              <a:buFont typeface="Arial" panose="020B0604020202020204" pitchFamily="34" charset="0"/>
              <a:buChar char="•"/>
            </a:pPr>
            <a:r>
              <a:rPr lang="en-US"/>
              <a:t>ACEs are only part of the picture of what impacts adult health—the diagram from the CDC shows other internal and external factors.</a:t>
            </a:r>
            <a:endParaRPr lang="en-US">
              <a:cs typeface="Calibri"/>
            </a:endParaRPr>
          </a:p>
          <a:p>
            <a:pPr marL="171450" indent="-171450">
              <a:buFont typeface="Arial" panose="020B0604020202020204" pitchFamily="34" charset="0"/>
              <a:buChar char="•"/>
            </a:pPr>
            <a:r>
              <a:rPr lang="en-US"/>
              <a:t>An ACE score simply accounts for whether the experience happened, not what its effect is. </a:t>
            </a:r>
            <a:endParaRPr lang="en-US">
              <a:cs typeface="Calibri"/>
            </a:endParaRPr>
          </a:p>
          <a:p>
            <a:pPr marL="171450" indent="-171450">
              <a:buFont typeface="Arial" panose="020B0604020202020204" pitchFamily="34" charset="0"/>
              <a:buChar char="•"/>
            </a:pPr>
            <a:r>
              <a:rPr lang="en-US"/>
              <a:t>Trauma is subjective—what is traumatic to one person may not be traumatic to others.</a:t>
            </a:r>
            <a:endParaRPr lang="en-US">
              <a:cs typeface="Calibri"/>
            </a:endParaRPr>
          </a:p>
          <a:p>
            <a:pPr marL="171450" indent="-171450">
              <a:buFont typeface="Arial" panose="020B0604020202020204" pitchFamily="34" charset="0"/>
              <a:buChar char="•"/>
            </a:pPr>
            <a:r>
              <a:rPr lang="en-US"/>
              <a:t>ACEs don’t have to be a lifelong risk factor or a source of shame because we can always build resilience.</a:t>
            </a:r>
            <a:endParaRPr lang="en-US">
              <a:cs typeface="Calibri"/>
            </a:endParaRP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00A93353-4BE1-45A7-9A11-0DFD53E7D25F}" type="slidenum">
              <a:rPr lang="en-US" smtClean="0"/>
              <a:t>28</a:t>
            </a:fld>
            <a:endParaRPr lang="en-US"/>
          </a:p>
        </p:txBody>
      </p:sp>
    </p:spTree>
    <p:extLst>
      <p:ext uri="{BB962C8B-B14F-4D97-AF65-F5344CB8AC3E}">
        <p14:creationId xmlns:p14="http://schemas.microsoft.com/office/powerpoint/2010/main" val="564759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8255" lvl="0" defTabSz="931570">
              <a:defRPr/>
            </a:pPr>
            <a:r>
              <a:rPr lang="en-US" baseline="0"/>
              <a:t>Talking Points:</a:t>
            </a:r>
            <a:endParaRPr lang="en-US"/>
          </a:p>
          <a:p>
            <a:pPr marL="179705" lvl="0" indent="-171450" defTabSz="931570">
              <a:buFont typeface="Arial" panose="020B0604020202020204" pitchFamily="34" charset="0"/>
              <a:buChar char="•"/>
              <a:defRPr/>
            </a:pPr>
            <a:r>
              <a:rPr lang="en-US" baseline="0"/>
              <a:t>ACEs </a:t>
            </a:r>
            <a:r>
              <a:rPr lang="en-US" u="sng" baseline="0"/>
              <a:t>can be </a:t>
            </a:r>
            <a:r>
              <a:rPr lang="en-US" baseline="0"/>
              <a:t>at the root of many common health and social issues shown here</a:t>
            </a:r>
            <a:endParaRPr lang="en-US" baseline="0">
              <a:cs typeface="Calibri"/>
            </a:endParaRPr>
          </a:p>
          <a:p>
            <a:pPr marL="179705" lvl="0" indent="-171450" defTabSz="931570">
              <a:buFont typeface="Arial" panose="020B0604020202020204" pitchFamily="34" charset="0"/>
              <a:buChar char="•"/>
              <a:defRPr/>
            </a:pPr>
            <a:r>
              <a:rPr lang="en-US" baseline="0"/>
              <a:t>ACEs are a strong predictor of future health issues</a:t>
            </a:r>
            <a:endParaRPr lang="en-US" baseline="0">
              <a:cs typeface="Calibri"/>
            </a:endParaRPr>
          </a:p>
          <a:p>
            <a:pPr marL="179705" lvl="0" indent="-171450" defTabSz="931570">
              <a:buFont typeface="Arial" panose="020B0604020202020204" pitchFamily="34" charset="0"/>
              <a:buChar char="•"/>
              <a:defRPr/>
            </a:pPr>
            <a:r>
              <a:rPr lang="en-US" baseline="0"/>
              <a:t>Our community is already doing much work in these areas</a:t>
            </a:r>
            <a:endParaRPr lang="en-US" baseline="0">
              <a:cs typeface="Calibri"/>
            </a:endParaRPr>
          </a:p>
          <a:p>
            <a:pPr marL="179705" lvl="0" indent="-171450" defTabSz="931570">
              <a:buFont typeface="Arial" panose="020B0604020202020204" pitchFamily="34" charset="0"/>
              <a:buChar char="•"/>
              <a:defRPr/>
            </a:pPr>
            <a:r>
              <a:rPr lang="en-US" baseline="0"/>
              <a:t>Imagine if everyone doing this work were united in working on ACEs as well</a:t>
            </a:r>
            <a:endParaRPr lang="en-US" baseline="0">
              <a:cs typeface="Calibri" panose="020F0502020204030204"/>
            </a:endParaRPr>
          </a:p>
        </p:txBody>
      </p:sp>
      <p:sp>
        <p:nvSpPr>
          <p:cNvPr id="4" name="Slide Number Placeholder 3"/>
          <p:cNvSpPr>
            <a:spLocks noGrp="1"/>
          </p:cNvSpPr>
          <p:nvPr>
            <p:ph type="sldNum" sz="quarter" idx="10"/>
          </p:nvPr>
        </p:nvSpPr>
        <p:spPr/>
        <p:txBody>
          <a:bodyPr/>
          <a:lstStyle/>
          <a:p>
            <a:fld id="{2668E62F-46D1-4D03-8747-F78199DF52DC}" type="slidenum">
              <a:rPr lang="en-US" smtClean="0"/>
              <a:t>29</a:t>
            </a:fld>
            <a:endParaRPr lang="en-US"/>
          </a:p>
        </p:txBody>
      </p:sp>
    </p:spTree>
    <p:extLst>
      <p:ext uri="{BB962C8B-B14F-4D97-AF65-F5344CB8AC3E}">
        <p14:creationId xmlns:p14="http://schemas.microsoft.com/office/powerpoint/2010/main" val="345395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baseline="0"/>
              <a:t>Talking Points</a:t>
            </a:r>
            <a:r>
              <a:rPr lang="en-US" b="1"/>
              <a:t>:</a:t>
            </a:r>
          </a:p>
          <a:p>
            <a:pPr marL="171450" indent="-171450">
              <a:buFont typeface="Arial" panose="020B0604020202020204" pitchFamily="34" charset="0"/>
              <a:buChar char="•"/>
            </a:pPr>
            <a:r>
              <a:rPr lang="en-US" baseline="0"/>
              <a:t>This quote is why we are here today</a:t>
            </a:r>
            <a:endParaRPr lang="en-US" baseline="0">
              <a:cs typeface="Calibri"/>
            </a:endParaRPr>
          </a:p>
          <a:p>
            <a:pPr marL="171450" indent="-171450">
              <a:buFont typeface="Arial" panose="020B0604020202020204" pitchFamily="34" charset="0"/>
              <a:buChar char="•"/>
            </a:pPr>
            <a:r>
              <a:rPr lang="en-US" baseline="0"/>
              <a:t>It is a call to action for communities</a:t>
            </a:r>
            <a:endParaRPr lang="en-US" baseline="0">
              <a:cs typeface="Calibri"/>
            </a:endParaRPr>
          </a:p>
          <a:p>
            <a:pPr marL="171450" indent="-171450">
              <a:buFont typeface="Arial" panose="020B0604020202020204" pitchFamily="34" charset="0"/>
              <a:buChar char="•"/>
            </a:pPr>
            <a:r>
              <a:rPr lang="en-US" baseline="0">
                <a:cs typeface="Calibri"/>
              </a:rPr>
              <a:t>Goal is 1) a </a:t>
            </a:r>
            <a:r>
              <a:rPr lang="en-US">
                <a:cs typeface="Calibri"/>
              </a:rPr>
              <a:t>sense of hope that resilience can be built and 2) a sense that participants have the skills to build resilience and become more trauma-informed</a:t>
            </a:r>
            <a:endParaRPr lang="en-US" baseline="0">
              <a:cs typeface="Calibri"/>
            </a:endParaRPr>
          </a:p>
          <a:p>
            <a:endParaRPr lang="en-US" baseline="0"/>
          </a:p>
          <a:p>
            <a:r>
              <a:rPr lang="en-US" b="1" baseline="0"/>
              <a:t>Script</a:t>
            </a:r>
            <a:r>
              <a:rPr lang="en-US" baseline="0"/>
              <a:t>:</a:t>
            </a:r>
            <a:r>
              <a:rPr lang="en-US"/>
              <a:t> </a:t>
            </a:r>
            <a:endParaRPr lang="en-US">
              <a:cs typeface="Calibri"/>
            </a:endParaRPr>
          </a:p>
          <a:p>
            <a:r>
              <a:rPr lang="en-US" baseline="0"/>
              <a:t>This quote is why we are here today [read quote]. </a:t>
            </a:r>
            <a:r>
              <a:rPr lang="en-US"/>
              <a:t>We're going to hear a lot more about this idea when we learn about the original ACE study.</a:t>
            </a:r>
            <a:endParaRPr lang="en-US">
              <a:cs typeface="Calibri"/>
            </a:endParaRPr>
          </a:p>
          <a:p>
            <a:endParaRPr lang="en-US"/>
          </a:p>
          <a:p>
            <a:r>
              <a:rPr lang="en-US"/>
              <a:t>This is a powerful statement, and it </a:t>
            </a:r>
            <a:r>
              <a:rPr lang="en-US" baseline="0"/>
              <a:t>summarizes why communities need to tackle ACEs and trauma collectively. Each organization and individual in a community can play a significant role, even with small actions, but it takes a whole community to address trauma and toxic stress, and to build resilience, on a larger scale.</a:t>
            </a:r>
            <a:r>
              <a:rPr lang="en-US"/>
              <a:t> </a:t>
            </a:r>
            <a:endParaRPr lang="en-US">
              <a:cs typeface="Calibri"/>
            </a:endParaRPr>
          </a:p>
          <a:p>
            <a:endParaRPr lang="en-US" baseline="0">
              <a:cs typeface="Calibri"/>
            </a:endParaRPr>
          </a:p>
          <a:p>
            <a:r>
              <a:rPr lang="en-US" baseline="0"/>
              <a:t>Hearing this quote in the film we’re about to watch was one of the catalysts for La Crosse to develop this RTIC, or Resilient and Trauma Informed Community, effort, and particularly this Foundation training. We’ll review this community work in more detail later, but this kaleidoscope image that you will see throughout the slides illustrates the framework at the root of La Crosse’s work. </a:t>
            </a:r>
            <a:r>
              <a:rPr lang="en-US"/>
              <a:t> </a:t>
            </a:r>
            <a:endParaRPr lang="en-US" baseline="0">
              <a:cs typeface="Calibri"/>
            </a:endParaRPr>
          </a:p>
          <a:p>
            <a:endParaRPr lang="en-US" baseline="0"/>
          </a:p>
          <a:p>
            <a:r>
              <a:rPr lang="en-US">
                <a:cs typeface="Calibri"/>
              </a:rPr>
              <a:t>Resilience work can be empowering and hopeful. Our goal for today is that you will come away from this training with two things—a sense of hope that resilience can be built in yourselves and others, and a sense that you already have the skills to do so and to become more trauma-informed. It may just take some practice. </a:t>
            </a:r>
          </a:p>
        </p:txBody>
      </p:sp>
      <p:sp>
        <p:nvSpPr>
          <p:cNvPr id="4" name="Slide Number Placeholder 3"/>
          <p:cNvSpPr>
            <a:spLocks noGrp="1"/>
          </p:cNvSpPr>
          <p:nvPr>
            <p:ph type="sldNum" sz="quarter" idx="10"/>
          </p:nvPr>
        </p:nvSpPr>
        <p:spPr/>
        <p:txBody>
          <a:bodyPr/>
          <a:lstStyle/>
          <a:p>
            <a:fld id="{0E00F9DB-FBAF-4ABE-8D31-278B5DD8945B}" type="slidenum">
              <a:rPr lang="en-US" smtClean="0"/>
              <a:t>3</a:t>
            </a:fld>
            <a:endParaRPr lang="en-US"/>
          </a:p>
        </p:txBody>
      </p:sp>
    </p:spTree>
    <p:extLst>
      <p:ext uri="{BB962C8B-B14F-4D97-AF65-F5344CB8AC3E}">
        <p14:creationId xmlns:p14="http://schemas.microsoft.com/office/powerpoint/2010/main" val="179460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Chapter 1, 2, 3, – ACE Study and correlations</a:t>
            </a:r>
            <a:endParaRPr lang="en-US"/>
          </a:p>
          <a:p>
            <a:r>
              <a:rPr lang="en-US" b="1"/>
              <a:t>Timestamp: 00:00-10:00</a:t>
            </a:r>
            <a:endParaRPr lang="en-US"/>
          </a:p>
          <a:p>
            <a:r>
              <a:rPr lang="en-US" b="1"/>
              <a:t>(Cue to end streaming: Look for statistic, “Of the $3 trillion spent on healthcare, only 5% was spent on preventive medicine”)</a:t>
            </a:r>
            <a:endParaRPr lang="en-US"/>
          </a:p>
          <a:p>
            <a:endParaRPr lang="en-US"/>
          </a:p>
          <a:p>
            <a:r>
              <a:rPr lang="en-US" b="1"/>
              <a:t>Script:</a:t>
            </a:r>
            <a:endParaRPr lang="en-US"/>
          </a:p>
          <a:p>
            <a:r>
              <a:rPr lang="en-US"/>
              <a:t>We’re now going to watch the first few chapters of the film, which discusses the original 1998 ACE Study and how ACEs impact people’s lives. After the film, we’ll reflect on what we saw, so watch for things that stand out for you or surprise you.</a:t>
            </a:r>
          </a:p>
          <a:p>
            <a:endParaRPr lang="en-US"/>
          </a:p>
          <a:p>
            <a:r>
              <a:rPr lang="en-US"/>
              <a:t>Just a note: the film is not graphic, but it does list specific types of traumas experienced by children, so please practice self-care and take breaks if needed.</a:t>
            </a:r>
          </a:p>
          <a:p>
            <a:endParaRPr lang="en-US">
              <a:cs typeface="Calibri"/>
            </a:endParaRPr>
          </a:p>
        </p:txBody>
      </p:sp>
      <p:sp>
        <p:nvSpPr>
          <p:cNvPr id="4" name="Slide Number Placeholder 3"/>
          <p:cNvSpPr>
            <a:spLocks noGrp="1"/>
          </p:cNvSpPr>
          <p:nvPr>
            <p:ph type="sldNum" sz="quarter" idx="5"/>
          </p:nvPr>
        </p:nvSpPr>
        <p:spPr/>
        <p:txBody>
          <a:bodyPr/>
          <a:lstStyle/>
          <a:p>
            <a:fld id="{0E00F9DB-FBAF-4ABE-8D31-278B5DD8945B}" type="slidenum">
              <a:rPr lang="en-US" smtClean="0"/>
              <a:t>4</a:t>
            </a:fld>
            <a:endParaRPr lang="en-US"/>
          </a:p>
        </p:txBody>
      </p:sp>
    </p:spTree>
    <p:extLst>
      <p:ext uri="{BB962C8B-B14F-4D97-AF65-F5344CB8AC3E}">
        <p14:creationId xmlns:p14="http://schemas.microsoft.com/office/powerpoint/2010/main" val="3405212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cs typeface="Calibri"/>
              </a:rPr>
              <a:t>Script</a:t>
            </a:r>
            <a:r>
              <a:rPr lang="en-US">
                <a:cs typeface="Calibri"/>
              </a:rPr>
              <a:t>: </a:t>
            </a:r>
          </a:p>
          <a:p>
            <a:r>
              <a:rPr lang="en-US">
                <a:cs typeface="Calibri"/>
              </a:rPr>
              <a:t>What stood out to you? Did anything surprise you?</a:t>
            </a:r>
          </a:p>
          <a:p>
            <a:endParaRPr lang="en-US">
              <a:cs typeface="Calibri"/>
            </a:endParaRPr>
          </a:p>
          <a:p>
            <a:r>
              <a:rPr lang="en-US" b="1">
                <a:cs typeface="Calibri"/>
              </a:rPr>
              <a:t>Table Talk 1 (use handouts if desired)</a:t>
            </a:r>
            <a:r>
              <a:rPr lang="en-US">
                <a:cs typeface="Calibri"/>
              </a:rPr>
              <a:t>: “Talk at your tables/groups about what stood out to you or surprised you in this segment of the film.”</a:t>
            </a:r>
          </a:p>
          <a:p>
            <a:endParaRPr lang="en-US">
              <a:cs typeface="Calibri"/>
            </a:endParaRPr>
          </a:p>
          <a:p>
            <a:r>
              <a:rPr lang="en-US">
                <a:cs typeface="Calibri"/>
              </a:rPr>
              <a:t>Report out from tables if desired.</a:t>
            </a:r>
          </a:p>
        </p:txBody>
      </p:sp>
      <p:sp>
        <p:nvSpPr>
          <p:cNvPr id="4" name="Slide Number Placeholder 3"/>
          <p:cNvSpPr>
            <a:spLocks noGrp="1"/>
          </p:cNvSpPr>
          <p:nvPr>
            <p:ph type="sldNum" sz="quarter" idx="10"/>
          </p:nvPr>
        </p:nvSpPr>
        <p:spPr/>
        <p:txBody>
          <a:bodyPr/>
          <a:lstStyle/>
          <a:p>
            <a:fld id="{0E00F9DB-FBAF-4ABE-8D31-278B5DD8945B}" type="slidenum">
              <a:rPr lang="en-US" smtClean="0"/>
              <a:t>5</a:t>
            </a:fld>
            <a:endParaRPr lang="en-US"/>
          </a:p>
        </p:txBody>
      </p:sp>
    </p:spTree>
    <p:extLst>
      <p:ext uri="{BB962C8B-B14F-4D97-AF65-F5344CB8AC3E}">
        <p14:creationId xmlns:p14="http://schemas.microsoft.com/office/powerpoint/2010/main" val="291664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cs typeface="Calibri"/>
              </a:rPr>
              <a:t>Talking Points:</a:t>
            </a:r>
            <a:endParaRPr lang="en-US" b="1"/>
          </a:p>
          <a:p>
            <a:pPr marL="171450" indent="-171450">
              <a:buFont typeface="Arial" panose="020B0604020202020204" pitchFamily="34" charset="0"/>
              <a:buChar char="•"/>
            </a:pPr>
            <a:r>
              <a:rPr lang="en-US"/>
              <a:t>Read through the bullet points on the slide</a:t>
            </a:r>
          </a:p>
          <a:p>
            <a:endParaRPr lang="en-US">
              <a:cs typeface="Calibri"/>
            </a:endParaRPr>
          </a:p>
          <a:p>
            <a:r>
              <a:rPr lang="en-US" b="1"/>
              <a:t>Script</a:t>
            </a:r>
            <a:r>
              <a:rPr lang="en-US"/>
              <a:t>:</a:t>
            </a:r>
            <a:endParaRPr lang="en-US">
              <a:cs typeface="Calibri"/>
            </a:endParaRPr>
          </a:p>
          <a:p>
            <a:r>
              <a:rPr lang="en-US"/>
              <a:t>The film gave a broad introduction to ACEs, but let’s look more deeply at what they are and what they are not, because there</a:t>
            </a:r>
            <a:r>
              <a:rPr lang="en-US">
                <a:cs typeface="Calibri"/>
              </a:rPr>
              <a:t> are several misconceptions about them. </a:t>
            </a:r>
          </a:p>
          <a:p>
            <a:endParaRPr lang="en-US"/>
          </a:p>
          <a:p>
            <a:pPr marL="228600" indent="-228600">
              <a:buFont typeface="Arial" panose="020B0604020202020204" pitchFamily="34" charset="0"/>
              <a:buChar char="•"/>
            </a:pPr>
            <a:r>
              <a:rPr lang="en-US"/>
              <a:t>An ACE score totals up the types of traumatic experiences a person has had, ranging from 1 to 10. It’s important to realize, however, that there are not </a:t>
            </a:r>
            <a:r>
              <a:rPr lang="en-US" i="1"/>
              <a:t>just</a:t>
            </a:r>
            <a:r>
              <a:rPr lang="en-US"/>
              <a:t> 10 ACEs. The original ACE study was limited to 10 </a:t>
            </a:r>
            <a:r>
              <a:rPr lang="en-US" i="1"/>
              <a:t>categories</a:t>
            </a:r>
            <a:r>
              <a:rPr lang="en-US"/>
              <a:t> of adverse experiences in order to show that there is a correlation between the dose of trauma and the health and life outcomes that may result. That correlation is based on dozens of individual adverse experiences. </a:t>
            </a:r>
          </a:p>
          <a:p>
            <a:pPr marL="228600" indent="-228600">
              <a:buFont typeface="Arial" panose="020B0604020202020204" pitchFamily="34" charset="0"/>
              <a:buChar char="•"/>
            </a:pPr>
            <a:endParaRPr lang="en-US"/>
          </a:p>
          <a:p>
            <a:pPr marL="228600" lvl="0" indent="-228600">
              <a:buFont typeface="Arial" panose="020B0604020202020204" pitchFamily="34" charset="0"/>
              <a:buChar char="•"/>
            </a:pPr>
            <a:r>
              <a:rPr lang="en-US"/>
              <a:t>There are adverse experiences beyond the original 10 categories that may be traumatic. The word “trauma” is subjective—what is traumatic for one person may not seem traumatic to another. The important takeaway is that a high dosage of adversity has the potential to increase the likelihood of negative health outcomes later in life. </a:t>
            </a:r>
          </a:p>
          <a:p>
            <a:pPr marL="228600" indent="-228600">
              <a:buFont typeface="Arial" panose="020B0604020202020204" pitchFamily="34" charset="0"/>
              <a:buChar char="•"/>
            </a:pPr>
            <a:endParaRPr lang="en-US"/>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We are not defined by our ACE scores. An ACE score is simply a record of what has happened to us, not a measure of how it affects us. It doesn’t take into account what we do to offset or address ACEs that may have occurred. This is where resilience comes in.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Knowing our ACE score can be a place to start our healing process. We heard from Dr. Anda in the film that ACEs are very common, even high ACE scores. Later in the film, we will see how adults who learn their scores gain a better understanding of their own potential for health and well-being</a:t>
            </a:r>
            <a:r>
              <a:rPr lang="en-US" baseline="0"/>
              <a:t>.</a:t>
            </a:r>
            <a:r>
              <a:rPr lang="en-US"/>
              <a:t> </a:t>
            </a:r>
            <a:r>
              <a:rPr lang="en-US" baseline="0"/>
              <a:t> It’s also important to point out that your ACE score is yours alone and doesn’t have to shared with others. You don’t need to know another person’s score to be empathetic to them. We’ll get into this more later.</a:t>
            </a:r>
            <a:endParaRPr lang="en-US" baseline="0">
              <a:cs typeface="Calibri"/>
            </a:endParaRPr>
          </a:p>
        </p:txBody>
      </p:sp>
      <p:sp>
        <p:nvSpPr>
          <p:cNvPr id="4" name="Slide Number Placeholder 3"/>
          <p:cNvSpPr>
            <a:spLocks noGrp="1"/>
          </p:cNvSpPr>
          <p:nvPr>
            <p:ph type="sldNum" sz="quarter" idx="10"/>
          </p:nvPr>
        </p:nvSpPr>
        <p:spPr/>
        <p:txBody>
          <a:bodyPr/>
          <a:lstStyle/>
          <a:p>
            <a:fld id="{00A93353-4BE1-45A7-9A11-0DFD53E7D25F}" type="slidenum">
              <a:rPr lang="en-US" smtClean="0"/>
              <a:t>6</a:t>
            </a:fld>
            <a:endParaRPr lang="en-US"/>
          </a:p>
        </p:txBody>
      </p:sp>
    </p:spTree>
    <p:extLst>
      <p:ext uri="{BB962C8B-B14F-4D97-AF65-F5344CB8AC3E}">
        <p14:creationId xmlns:p14="http://schemas.microsoft.com/office/powerpoint/2010/main" val="3396804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t>Chapter 4, 5, 6 (partial) – Brain science, overactivation, Shonkoff toxic stress</a:t>
            </a:r>
            <a:endParaRPr lang="en-US"/>
          </a:p>
          <a:p>
            <a:r>
              <a:rPr lang="en-US" b="1"/>
              <a:t>Timestamp: 10:01-22:22</a:t>
            </a:r>
            <a:endParaRPr lang="en-US"/>
          </a:p>
          <a:p>
            <a:r>
              <a:rPr lang="en-US" b="1"/>
              <a:t>(Cue to end streaming: Look for children playing soccer outside and listen for Dr. Shonkoff’s comment about ‘suck it up’)</a:t>
            </a:r>
            <a:endParaRPr lang="en-US"/>
          </a:p>
          <a:p>
            <a:endParaRPr lang="en-US"/>
          </a:p>
          <a:p>
            <a:r>
              <a:rPr lang="en-US" b="1"/>
              <a:t>Script:</a:t>
            </a:r>
            <a:endParaRPr lang="en-US"/>
          </a:p>
          <a:p>
            <a:r>
              <a:rPr lang="en-US"/>
              <a:t>Now we are going to return to the film and learn more about how the environment people live in affects how ACEs impact their lives. We’ll also learn about the science of how ACEs affect the body.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0E00F9DB-FBAF-4ABE-8D31-278B5DD8945B}" type="slidenum">
              <a:rPr lang="en-US" smtClean="0"/>
              <a:t>7</a:t>
            </a:fld>
            <a:endParaRPr lang="en-US"/>
          </a:p>
        </p:txBody>
      </p:sp>
    </p:spTree>
    <p:extLst>
      <p:ext uri="{BB962C8B-B14F-4D97-AF65-F5344CB8AC3E}">
        <p14:creationId xmlns:p14="http://schemas.microsoft.com/office/powerpoint/2010/main" val="3405212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cs typeface="Calibri"/>
              </a:rPr>
              <a:t>Script</a:t>
            </a:r>
            <a:r>
              <a:rPr lang="en-US">
                <a:cs typeface="Calibri"/>
              </a:rPr>
              <a:t>: </a:t>
            </a:r>
            <a:endParaRPr lang="en-US"/>
          </a:p>
          <a:p>
            <a:r>
              <a:rPr lang="en-US">
                <a:cs typeface="Calibri"/>
              </a:rPr>
              <a:t>What were some of your takeaways from this segment of the film? Did anything surprise you?</a:t>
            </a:r>
          </a:p>
        </p:txBody>
      </p:sp>
      <p:sp>
        <p:nvSpPr>
          <p:cNvPr id="4" name="Slide Number Placeholder 3"/>
          <p:cNvSpPr>
            <a:spLocks noGrp="1"/>
          </p:cNvSpPr>
          <p:nvPr>
            <p:ph type="sldNum" sz="quarter" idx="10"/>
          </p:nvPr>
        </p:nvSpPr>
        <p:spPr/>
        <p:txBody>
          <a:bodyPr/>
          <a:lstStyle/>
          <a:p>
            <a:fld id="{0E00F9DB-FBAF-4ABE-8D31-278B5DD8945B}" type="slidenum">
              <a:rPr lang="en-US" smtClean="0"/>
              <a:t>8</a:t>
            </a:fld>
            <a:endParaRPr lang="en-US"/>
          </a:p>
        </p:txBody>
      </p:sp>
    </p:spTree>
    <p:extLst>
      <p:ext uri="{BB962C8B-B14F-4D97-AF65-F5344CB8AC3E}">
        <p14:creationId xmlns:p14="http://schemas.microsoft.com/office/powerpoint/2010/main" val="210665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a:cs typeface="Calibri"/>
              </a:rPr>
              <a:t>Talking Points:</a:t>
            </a:r>
            <a:endParaRPr lang="en-US" b="1"/>
          </a:p>
          <a:p>
            <a:pPr marL="171450" indent="-171450">
              <a:buFont typeface="Arial"/>
              <a:buChar char="•"/>
            </a:pPr>
            <a:r>
              <a:rPr lang="en-US">
                <a:cs typeface="Calibri"/>
              </a:rPr>
              <a:t>ACEs don’t exist in a vacuum. They are affected by context.</a:t>
            </a:r>
          </a:p>
          <a:p>
            <a:pPr marL="171450" indent="-171450">
              <a:buFont typeface="Arial"/>
              <a:buChar char="•"/>
            </a:pPr>
            <a:r>
              <a:rPr lang="en-US">
                <a:cs typeface="Calibri"/>
              </a:rPr>
              <a:t>Negative conditions make it harder to reduce the impact of ACEs.</a:t>
            </a:r>
          </a:p>
          <a:p>
            <a:pPr marL="171450" indent="-171450">
              <a:buFont typeface="Arial"/>
              <a:buChar char="•"/>
            </a:pPr>
            <a:r>
              <a:rPr lang="en-US">
                <a:cs typeface="Calibri"/>
              </a:rPr>
              <a:t>Positive conditions can serve as a buffer to the impact of ACEs.</a:t>
            </a:r>
          </a:p>
          <a:p>
            <a:pPr marL="171450" indent="-171450">
              <a:buFont typeface="Arial"/>
              <a:buChar char="•"/>
            </a:pPr>
            <a:r>
              <a:rPr lang="en-US">
                <a:cs typeface="Calibri"/>
              </a:rPr>
              <a:t>Conditions outside the community, such as natural disasters, can impact the ability of communities and policy makers to buffer ACEs.</a:t>
            </a:r>
          </a:p>
          <a:p>
            <a:pPr marL="171450" indent="-171450">
              <a:buFont typeface="Arial"/>
              <a:buChar char="•"/>
            </a:pPr>
            <a:r>
              <a:rPr lang="en-US">
                <a:cs typeface="Calibri"/>
              </a:rPr>
              <a:t>ACEs impact all populations, but some experience more than others and have fewer buffers available to them, so we need to consider equity in resilience-building efforts.</a:t>
            </a:r>
          </a:p>
          <a:p>
            <a:endParaRPr lang="en-US">
              <a:cs typeface="Calibri"/>
            </a:endParaRPr>
          </a:p>
          <a:p>
            <a:r>
              <a:rPr lang="en-US" b="1">
                <a:cs typeface="Calibri"/>
              </a:rPr>
              <a:t>Script</a:t>
            </a:r>
            <a:r>
              <a:rPr lang="en-US">
                <a:cs typeface="Calibri"/>
              </a:rPr>
              <a:t>:</a:t>
            </a:r>
            <a:endParaRPr lang="en-US"/>
          </a:p>
          <a:p>
            <a:r>
              <a:rPr lang="en-US" baseline="0"/>
              <a:t>This is a very busy slide, so this is also available as a handout.</a:t>
            </a:r>
            <a:r>
              <a:rPr lang="en-US"/>
              <a:t> </a:t>
            </a:r>
            <a:r>
              <a:rPr lang="en-US" b="1"/>
              <a:t>[Handout #1]</a:t>
            </a:r>
          </a:p>
          <a:p>
            <a:pPr algn="l"/>
            <a:endParaRPr lang="en-US" baseline="0"/>
          </a:p>
          <a:p>
            <a:pPr algn="l"/>
            <a:r>
              <a:rPr lang="en-US" baseline="0"/>
              <a:t>As Dr. Harris noted in the film, simply the place where you live can influence your health and even your life expectancy. We can’t look at ACEs in a vacuum. We have to consider how they occur in the context, or environment, of children’s lives.</a:t>
            </a:r>
          </a:p>
          <a:p>
            <a:endParaRPr lang="en-US" baseline="0"/>
          </a:p>
          <a:p>
            <a:r>
              <a:rPr lang="en-US" baseline="0"/>
              <a:t>We are going to talk a lot today about how a single person can have a huge impact on a child’s life. If one person can change the course of a child’s life, and even their health, imagine how big an impact the rest of their environment can have. Context matters, especially early in life. </a:t>
            </a:r>
          </a:p>
          <a:p>
            <a:endParaRPr lang="en-US" baseline="0"/>
          </a:p>
          <a:p>
            <a:r>
              <a:rPr lang="en-US" baseline="0"/>
              <a:t>It’s not just which ACEs we experience, but the conditions in which ACEs occur that affect our future health. This image represents Adverse Childhood Experiences as growing on a tree. These are </a:t>
            </a:r>
            <a:r>
              <a:rPr lang="en-US" i="1" baseline="0"/>
              <a:t>direct</a:t>
            </a:r>
            <a:r>
              <a:rPr lang="en-US" baseline="0"/>
              <a:t> experiences that can have serious impacts if there is no buffer against them. But these experiences on the tree are fed from underneath by conditions in the surrounding community. These have </a:t>
            </a:r>
            <a:r>
              <a:rPr lang="en-US" i="1" baseline="0"/>
              <a:t>indirect</a:t>
            </a:r>
            <a:r>
              <a:rPr lang="en-US" baseline="0"/>
              <a:t> effects on the child and possibly their family and other people in their lives.  </a:t>
            </a:r>
          </a:p>
          <a:p>
            <a:endParaRPr lang="en-US" baseline="0"/>
          </a:p>
          <a:p>
            <a:r>
              <a:rPr lang="en-US" baseline="0"/>
              <a:t>What we need to remember is that if the tree were growing in </a:t>
            </a:r>
            <a:r>
              <a:rPr lang="en-US" i="1" baseline="0"/>
              <a:t>healthy</a:t>
            </a:r>
            <a:r>
              <a:rPr lang="en-US" baseline="0"/>
              <a:t> soil, or a more healthy and supportive environment, that environment would serve as a buffer to the impact ACEs might have. </a:t>
            </a:r>
          </a:p>
          <a:p>
            <a:endParaRPr lang="en-US" baseline="0"/>
          </a:p>
          <a:p>
            <a:r>
              <a:rPr lang="en-US" baseline="0"/>
              <a:t>There are many ways to depict this, and this image goes a step farther by introducing a third layer of context—the environment beyond the community level. This layer of context affects the broader population and includes external forces like natural disasters and health emergencies like pandemics. These are all stressors that not only impact individual children coping with ACEs, but with their communities, the people who may be helping or treating them, and those who set policies that affect them more broadly. Think about a child experiencing ACEs in 2019 vs. during the COVID-19 pandemic and the resources available to them.</a:t>
            </a:r>
          </a:p>
          <a:p>
            <a:endParaRPr lang="en-US" baseline="0"/>
          </a:p>
          <a:p>
            <a:r>
              <a:rPr lang="en-US" baseline="0"/>
              <a:t>This is not to say that ACEs only occur in certain populations or conditions. ACEs are very common in all populations; it is access to resources that is not equally distributed. ACEs can happen to anyone, but access to care and to resilience-building buffers may be heavily influenced by the world in which a person lives. This is important to remember for ourselves and those we interact with so that our efforts to build resilience keep a focus on equity.</a:t>
            </a:r>
          </a:p>
        </p:txBody>
      </p:sp>
      <p:sp>
        <p:nvSpPr>
          <p:cNvPr id="4" name="Slide Number Placeholder 3"/>
          <p:cNvSpPr>
            <a:spLocks noGrp="1"/>
          </p:cNvSpPr>
          <p:nvPr>
            <p:ph type="sldNum" sz="quarter" idx="10"/>
          </p:nvPr>
        </p:nvSpPr>
        <p:spPr/>
        <p:txBody>
          <a:bodyPr/>
          <a:lstStyle/>
          <a:p>
            <a:fld id="{00A93353-4BE1-45A7-9A11-0DFD53E7D25F}" type="slidenum">
              <a:rPr lang="en-US" smtClean="0"/>
              <a:t>9</a:t>
            </a:fld>
            <a:endParaRPr lang="en-US"/>
          </a:p>
        </p:txBody>
      </p:sp>
    </p:spTree>
    <p:extLst>
      <p:ext uri="{BB962C8B-B14F-4D97-AF65-F5344CB8AC3E}">
        <p14:creationId xmlns:p14="http://schemas.microsoft.com/office/powerpoint/2010/main" val="754621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EFCEC1-4473-4649-BD1E-C31890A37FDE}" type="datetimeFigureOut">
              <a:rPr lang="en-US" smtClean="0"/>
              <a:t>2/22/24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330638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EFCEC1-4473-4649-BD1E-C31890A37FDE}" type="datetimeFigureOut">
              <a:rPr lang="en-US" smtClean="0"/>
              <a:t>2/22/24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362549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EFCEC1-4473-4649-BD1E-C31890A37FDE}" type="datetimeFigureOut">
              <a:rPr lang="en-US" smtClean="0"/>
              <a:t>2/22/24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4096552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9"/>
        <p:cNvGrpSpPr/>
        <p:nvPr/>
      </p:nvGrpSpPr>
      <p:grpSpPr>
        <a:xfrm>
          <a:off x="0" y="0"/>
          <a:ext cx="0" cy="0"/>
          <a:chOff x="0" y="0"/>
          <a:chExt cx="0" cy="0"/>
        </a:xfrm>
      </p:grpSpPr>
      <p:sp>
        <p:nvSpPr>
          <p:cNvPr id="21" name="Google Shape;21;p5"/>
          <p:cNvSpPr txBox="1">
            <a:spLocks noGrp="1"/>
          </p:cNvSpPr>
          <p:nvPr>
            <p:ph type="title"/>
          </p:nvPr>
        </p:nvSpPr>
        <p:spPr>
          <a:xfrm>
            <a:off x="4322200" y="122088"/>
            <a:ext cx="3547600" cy="978400"/>
          </a:xfrm>
          <a:prstGeom prst="rect">
            <a:avLst/>
          </a:prstGeom>
        </p:spPr>
        <p:txBody>
          <a:bodyPr spcFirstLastPara="1" wrap="square" lIns="91425" tIns="91425" rIns="91425" bIns="91425" anchor="t" anchorCtr="0"/>
          <a:lstStyle>
            <a:lvl1pPr lvl="0">
              <a:spcBef>
                <a:spcPts val="0"/>
              </a:spcBef>
              <a:spcAft>
                <a:spcPts val="0"/>
              </a:spcAft>
              <a:buSzPts val="1200"/>
              <a:buNone/>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22" name="Google Shape;22;p5"/>
          <p:cNvSpPr txBox="1">
            <a:spLocks noGrp="1"/>
          </p:cNvSpPr>
          <p:nvPr>
            <p:ph type="body" idx="1"/>
          </p:nvPr>
        </p:nvSpPr>
        <p:spPr>
          <a:xfrm>
            <a:off x="1222200" y="1267800"/>
            <a:ext cx="9747600" cy="4322400"/>
          </a:xfrm>
          <a:prstGeom prst="rect">
            <a:avLst/>
          </a:prstGeom>
        </p:spPr>
        <p:txBody>
          <a:bodyPr spcFirstLastPara="1" wrap="square" lIns="91425" tIns="91425" rIns="91425" bIns="91425" anchor="t" anchorCtr="0"/>
          <a:lstStyle>
            <a:lvl1pPr marL="457189" lvl="0" indent="-380990">
              <a:spcBef>
                <a:spcPts val="600"/>
              </a:spcBef>
              <a:spcAft>
                <a:spcPts val="0"/>
              </a:spcAft>
              <a:buSzPts val="2400"/>
              <a:buChar char="⊡"/>
              <a:defRPr sz="2400"/>
            </a:lvl1pPr>
            <a:lvl2pPr marL="914378" lvl="1" indent="-380990">
              <a:spcBef>
                <a:spcPts val="0"/>
              </a:spcBef>
              <a:spcAft>
                <a:spcPts val="0"/>
              </a:spcAft>
              <a:buSzPts val="2400"/>
              <a:buChar char="□"/>
              <a:defRPr/>
            </a:lvl2pPr>
            <a:lvl3pPr marL="1371566" lvl="2" indent="-380990">
              <a:spcBef>
                <a:spcPts val="0"/>
              </a:spcBef>
              <a:spcAft>
                <a:spcPts val="0"/>
              </a:spcAft>
              <a:buSzPts val="2400"/>
              <a:buChar char="■"/>
              <a:defRPr/>
            </a:lvl3pPr>
            <a:lvl4pPr marL="1828754" lvl="3" indent="-380990">
              <a:spcBef>
                <a:spcPts val="0"/>
              </a:spcBef>
              <a:spcAft>
                <a:spcPts val="0"/>
              </a:spcAft>
              <a:buSzPts val="2400"/>
              <a:buChar char="●"/>
              <a:defRPr sz="2400"/>
            </a:lvl4pPr>
            <a:lvl5pPr marL="2285943" lvl="4" indent="-380990">
              <a:spcBef>
                <a:spcPts val="0"/>
              </a:spcBef>
              <a:spcAft>
                <a:spcPts val="0"/>
              </a:spcAft>
              <a:buSzPts val="2400"/>
              <a:buChar char="○"/>
              <a:defRPr sz="2400"/>
            </a:lvl5pPr>
            <a:lvl6pPr marL="2743132" lvl="5" indent="-380990">
              <a:spcBef>
                <a:spcPts val="0"/>
              </a:spcBef>
              <a:spcAft>
                <a:spcPts val="0"/>
              </a:spcAft>
              <a:buSzPts val="2400"/>
              <a:buChar char="■"/>
              <a:defRPr sz="2400"/>
            </a:lvl6pPr>
            <a:lvl7pPr marL="3200320" lvl="6" indent="-380990">
              <a:spcBef>
                <a:spcPts val="0"/>
              </a:spcBef>
              <a:spcAft>
                <a:spcPts val="0"/>
              </a:spcAft>
              <a:buSzPts val="2400"/>
              <a:buChar char="●"/>
              <a:defRPr sz="2400"/>
            </a:lvl7pPr>
            <a:lvl8pPr marL="3657509" lvl="7" indent="-380990">
              <a:spcBef>
                <a:spcPts val="0"/>
              </a:spcBef>
              <a:spcAft>
                <a:spcPts val="0"/>
              </a:spcAft>
              <a:buSzPts val="2400"/>
              <a:buChar char="○"/>
              <a:defRPr sz="2400"/>
            </a:lvl8pPr>
            <a:lvl9pPr marL="4114697" lvl="8" indent="-380990">
              <a:spcBef>
                <a:spcPts val="0"/>
              </a:spcBef>
              <a:spcAft>
                <a:spcPts val="0"/>
              </a:spcAft>
              <a:buSzPts val="2400"/>
              <a:buChar char="■"/>
              <a:defRPr sz="2400"/>
            </a:lvl9pPr>
          </a:lstStyle>
          <a:p>
            <a:endParaRPr/>
          </a:p>
        </p:txBody>
      </p:sp>
    </p:spTree>
    <p:extLst>
      <p:ext uri="{BB962C8B-B14F-4D97-AF65-F5344CB8AC3E}">
        <p14:creationId xmlns:p14="http://schemas.microsoft.com/office/powerpoint/2010/main" val="227570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EFCEC1-4473-4649-BD1E-C31890A37FDE}" type="datetimeFigureOut">
              <a:rPr lang="en-US" smtClean="0"/>
              <a:t>2/22/24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2500192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EFCEC1-4473-4649-BD1E-C31890A37FDE}" type="datetimeFigureOut">
              <a:rPr lang="en-US" smtClean="0"/>
              <a:t>2/22/24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451496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EFCEC1-4473-4649-BD1E-C31890A37FDE}" type="datetimeFigureOut">
              <a:rPr lang="en-US" smtClean="0"/>
              <a:t>2/22/24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5620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EFCEC1-4473-4649-BD1E-C31890A37FDE}" type="datetimeFigureOut">
              <a:rPr lang="en-US" smtClean="0"/>
              <a:t>2/22/24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3640460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EFCEC1-4473-4649-BD1E-C31890A37FDE}" type="datetimeFigureOut">
              <a:rPr lang="en-US" smtClean="0"/>
              <a:t>2/22/24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3459113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FCEC1-4473-4649-BD1E-C31890A37FDE}" type="datetimeFigureOut">
              <a:rPr lang="en-US" smtClean="0"/>
              <a:t>2/22/24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2805554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EFCEC1-4473-4649-BD1E-C31890A37FDE}" type="datetimeFigureOut">
              <a:rPr lang="en-US" smtClean="0"/>
              <a:t>2/22/24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3206577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EFCEC1-4473-4649-BD1E-C31890A37FDE}" type="datetimeFigureOut">
              <a:rPr lang="en-US" smtClean="0"/>
              <a:t>2/22/24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A2A40-6856-4931-A142-BFCC50D45DC0}" type="slidenum">
              <a:rPr lang="en-US" smtClean="0"/>
              <a:t>‹#›</a:t>
            </a:fld>
            <a:endParaRPr lang="en-US"/>
          </a:p>
        </p:txBody>
      </p:sp>
    </p:spTree>
    <p:extLst>
      <p:ext uri="{BB962C8B-B14F-4D97-AF65-F5344CB8AC3E}">
        <p14:creationId xmlns:p14="http://schemas.microsoft.com/office/powerpoint/2010/main" val="164283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EFCEC1-4473-4649-BD1E-C31890A37FDE}" type="datetimeFigureOut">
              <a:rPr lang="en-US" smtClean="0"/>
              <a:t>2/22/24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A2A40-6856-4931-A142-BFCC50D45DC0}" type="slidenum">
              <a:rPr lang="en-US" smtClean="0"/>
              <a:t>‹#›</a:t>
            </a:fld>
            <a:endParaRPr lang="en-US"/>
          </a:p>
        </p:txBody>
      </p:sp>
    </p:spTree>
    <p:extLst>
      <p:ext uri="{BB962C8B-B14F-4D97-AF65-F5344CB8AC3E}">
        <p14:creationId xmlns:p14="http://schemas.microsoft.com/office/powerpoint/2010/main" val="13858145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betterbikeshare.org/wp-content/uploads/2019/10/pasted-image-0.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s://gruw.tugg.com/full-movies/resilien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cDDWvj_q-o8&amp;feature=youtu.b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1.png"/><Relationship Id="rId4" Type="http://schemas.openxmlformats.org/officeDocument/2006/relationships/hyperlink" Target="https://www.youtube.com/watch?v=b-vHSXo23T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1Evwgu369Jw"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watch?v=1Evwgu369Jw&#160;" TargetMode="External"/><Relationship Id="rId5" Type="http://schemas.openxmlformats.org/officeDocument/2006/relationships/image" Target="../media/image11.png"/><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s://gruw.tugg.com/full-movies/resilienc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hyperlink" Target="https://www.cdc.gov/museum/education/newsletter/2023/mar/index.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www.bettertogetherlacrosse.org/" TargetMode="External"/><Relationship Id="rId5" Type="http://schemas.openxmlformats.org/officeDocument/2006/relationships/hyperlink" Target="http://www.resilientcommunitieswi.com/" TargetMode="External"/><Relationship Id="rId4" Type="http://schemas.openxmlformats.org/officeDocument/2006/relationships/hyperlink" Target="https://developingchild.harvard.edu/media-coverage/take-the-ace-quiz-and-learn-what-it-does-and-doesnt-mea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s://gruw.tugg.com/full-movies/resilienc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hyperlink" Target="https://gruw.tugg.com/full-movies/resilie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pacesconnection.com/blog/3-realms-of-aces-updat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97C305C-0E98-44D5-A930-21F23CC52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1E06E92-D92A-1F68-3C2A-3AA9CF6890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23" r="-268" b="8"/>
          <a:stretch/>
        </p:blipFill>
        <p:spPr>
          <a:xfrm>
            <a:off x="601602" y="10"/>
            <a:ext cx="6870012" cy="6857990"/>
          </a:xfrm>
          <a:prstGeom prst="rect">
            <a:avLst/>
          </a:prstGeom>
        </p:spPr>
      </p:pic>
      <p:pic>
        <p:nvPicPr>
          <p:cNvPr id="2" name="Picture 1">
            <a:extLst>
              <a:ext uri="{FF2B5EF4-FFF2-40B4-BE49-F238E27FC236}">
                <a16:creationId xmlns:a16="http://schemas.microsoft.com/office/drawing/2014/main" id="{C9E70B71-4E10-430E-8C93-44AF5449AE3A}"/>
              </a:ext>
            </a:extLst>
          </p:cNvPr>
          <p:cNvPicPr>
            <a:picLocks noChangeAspect="1"/>
          </p:cNvPicPr>
          <p:nvPr/>
        </p:nvPicPr>
        <p:blipFill rotWithShape="1">
          <a:blip r:embed="rId4"/>
          <a:srcRect l="24522" r="65255"/>
          <a:stretch/>
        </p:blipFill>
        <p:spPr>
          <a:xfrm>
            <a:off x="7555832" y="0"/>
            <a:ext cx="4636168" cy="6858000"/>
          </a:xfrm>
          <a:prstGeom prst="rect">
            <a:avLst/>
          </a:prstGeom>
        </p:spPr>
      </p:pic>
      <p:sp>
        <p:nvSpPr>
          <p:cNvPr id="25" name="Rectangle 24">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4638503"/>
            <a:ext cx="8384770" cy="1332634"/>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F7A8FED-4018-4C45-87B3-903EE28A9992}"/>
              </a:ext>
            </a:extLst>
          </p:cNvPr>
          <p:cNvSpPr>
            <a:spLocks noGrp="1"/>
          </p:cNvSpPr>
          <p:nvPr>
            <p:ph type="ctrTitle"/>
          </p:nvPr>
        </p:nvSpPr>
        <p:spPr>
          <a:xfrm>
            <a:off x="2103121" y="4727173"/>
            <a:ext cx="7985759" cy="868823"/>
          </a:xfrm>
        </p:spPr>
        <p:txBody>
          <a:bodyPr anchor="ctr">
            <a:normAutofit/>
          </a:bodyPr>
          <a:lstStyle/>
          <a:p>
            <a:r>
              <a:rPr lang="en-US" sz="4800" b="1">
                <a:latin typeface="+mn-lt"/>
              </a:rPr>
              <a:t>Building a Foundation</a:t>
            </a:r>
          </a:p>
        </p:txBody>
      </p:sp>
      <p:sp>
        <p:nvSpPr>
          <p:cNvPr id="27" name="Rectangle: Rounded Corners 26">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562823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Subtitle 7">
            <a:extLst>
              <a:ext uri="{FF2B5EF4-FFF2-40B4-BE49-F238E27FC236}">
                <a16:creationId xmlns:a16="http://schemas.microsoft.com/office/drawing/2014/main" id="{3CA78B39-27E5-BE1B-F46A-7F35D283F7D5}"/>
              </a:ext>
            </a:extLst>
          </p:cNvPr>
          <p:cNvSpPr>
            <a:spLocks noGrp="1"/>
          </p:cNvSpPr>
          <p:nvPr>
            <p:ph type="subTitle" idx="1"/>
          </p:nvPr>
        </p:nvSpPr>
        <p:spPr>
          <a:xfrm>
            <a:off x="2615738" y="5680637"/>
            <a:ext cx="6960524" cy="598516"/>
          </a:xfrm>
        </p:spPr>
        <p:txBody>
          <a:bodyPr anchor="ctr">
            <a:normAutofit/>
          </a:bodyPr>
          <a:lstStyle/>
          <a:p>
            <a:r>
              <a:rPr lang="en-US" sz="2800" b="1">
                <a:solidFill>
                  <a:schemeClr val="bg1"/>
                </a:solidFill>
                <a:ea typeface="Calibri"/>
                <a:cs typeface="Calibri"/>
              </a:rPr>
              <a:t>[Date]</a:t>
            </a:r>
          </a:p>
        </p:txBody>
      </p:sp>
      <p:sp>
        <p:nvSpPr>
          <p:cNvPr id="5" name="TextBox 4">
            <a:extLst>
              <a:ext uri="{FF2B5EF4-FFF2-40B4-BE49-F238E27FC236}">
                <a16:creationId xmlns:a16="http://schemas.microsoft.com/office/drawing/2014/main" id="{38508100-0A5B-0B66-E7FF-3EC96B7352FF}"/>
              </a:ext>
            </a:extLst>
          </p:cNvPr>
          <p:cNvSpPr txBox="1"/>
          <p:nvPr/>
        </p:nvSpPr>
        <p:spPr>
          <a:xfrm>
            <a:off x="7868653" y="908333"/>
            <a:ext cx="3814010" cy="5016758"/>
          </a:xfrm>
          <a:prstGeom prst="rect">
            <a:avLst/>
          </a:prstGeom>
          <a:noFill/>
        </p:spPr>
        <p:txBody>
          <a:bodyPr wrap="square">
            <a:spAutoFit/>
          </a:bodyPr>
          <a:lstStyle/>
          <a:p>
            <a:pPr algn="ctr"/>
            <a:r>
              <a:rPr lang="en-US" sz="4000" b="1">
                <a:solidFill>
                  <a:schemeClr val="bg1"/>
                </a:solidFill>
                <a:latin typeface="+mn-lt"/>
              </a:rPr>
              <a:t>Creating a Resilient and Trauma-Informed Community </a:t>
            </a:r>
          </a:p>
          <a:p>
            <a:pPr algn="ctr"/>
            <a:r>
              <a:rPr lang="en-US" sz="4000" b="1">
                <a:solidFill>
                  <a:schemeClr val="bg1"/>
                </a:solidFill>
                <a:latin typeface="+mn-lt"/>
              </a:rPr>
              <a:t>(RTIC) </a:t>
            </a:r>
            <a:br>
              <a:rPr lang="en-US" sz="4000" b="1">
                <a:solidFill>
                  <a:schemeClr val="bg1"/>
                </a:solidFill>
                <a:latin typeface="+mn-lt"/>
              </a:rPr>
            </a:br>
            <a:br>
              <a:rPr lang="en-US" sz="4000" b="1">
                <a:solidFill>
                  <a:schemeClr val="bg1"/>
                </a:solidFill>
                <a:latin typeface="+mn-lt"/>
              </a:rPr>
            </a:br>
            <a:endParaRPr lang="en-US" sz="4000">
              <a:solidFill>
                <a:schemeClr val="bg1"/>
              </a:solidFill>
            </a:endParaRPr>
          </a:p>
        </p:txBody>
      </p:sp>
    </p:spTree>
    <p:extLst>
      <p:ext uri="{BB962C8B-B14F-4D97-AF65-F5344CB8AC3E}">
        <p14:creationId xmlns:p14="http://schemas.microsoft.com/office/powerpoint/2010/main" val="3529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13904"/>
            <a:ext cx="914479" cy="6858594"/>
          </a:xfrm>
          <a:prstGeom prst="rect">
            <a:avLst/>
          </a:prstGeom>
        </p:spPr>
      </p:pic>
      <p:sp>
        <p:nvSpPr>
          <p:cNvPr id="5" name="Title 4">
            <a:extLst>
              <a:ext uri="{FF2B5EF4-FFF2-40B4-BE49-F238E27FC236}">
                <a16:creationId xmlns:a16="http://schemas.microsoft.com/office/drawing/2014/main" id="{2E6F48FB-8CFA-B2C6-2A2C-C67BCE5ADB8E}"/>
              </a:ext>
            </a:extLst>
          </p:cNvPr>
          <p:cNvSpPr>
            <a:spLocks noGrp="1"/>
          </p:cNvSpPr>
          <p:nvPr>
            <p:ph type="title"/>
          </p:nvPr>
        </p:nvSpPr>
        <p:spPr>
          <a:xfrm>
            <a:off x="3085892" y="93583"/>
            <a:ext cx="7886700" cy="1325563"/>
          </a:xfrm>
        </p:spPr>
        <p:txBody>
          <a:bodyPr/>
          <a:lstStyle/>
          <a:p>
            <a:r>
              <a:rPr lang="en-US" b="1"/>
              <a:t>Importance of Equity </a:t>
            </a:r>
            <a:endParaRPr lang="en-US" b="1">
              <a:cs typeface="Calibri Light"/>
            </a:endParaRPr>
          </a:p>
        </p:txBody>
      </p:sp>
      <p:sp>
        <p:nvSpPr>
          <p:cNvPr id="2" name="TextBox 1">
            <a:extLst>
              <a:ext uri="{FF2B5EF4-FFF2-40B4-BE49-F238E27FC236}">
                <a16:creationId xmlns:a16="http://schemas.microsoft.com/office/drawing/2014/main" id="{79E9BF7D-82C8-1B15-52D6-DA80E9E5C81A}"/>
              </a:ext>
            </a:extLst>
          </p:cNvPr>
          <p:cNvSpPr txBox="1"/>
          <p:nvPr/>
        </p:nvSpPr>
        <p:spPr>
          <a:xfrm>
            <a:off x="2560449" y="6192865"/>
            <a:ext cx="779758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Credit: Robert Wood Johnson Foundation </a:t>
            </a:r>
          </a:p>
          <a:p>
            <a:r>
              <a:rPr lang="en-US">
                <a:cs typeface="Calibri"/>
              </a:rPr>
              <a:t>Picture Link: </a:t>
            </a:r>
            <a:r>
              <a:rPr lang="en-US" sz="1100">
                <a:ea typeface="+mn-lt"/>
                <a:cs typeface="+mn-lt"/>
                <a:hlinkClick r:id="rId4"/>
              </a:rPr>
              <a:t>https://betterbikeshare.org/wp-content/uploads/2019/10/pasted-image-0.png</a:t>
            </a:r>
            <a:r>
              <a:rPr lang="en-US" sz="1100">
                <a:ea typeface="+mn-lt"/>
                <a:cs typeface="+mn-lt"/>
              </a:rPr>
              <a:t> </a:t>
            </a:r>
            <a:endParaRPr lang="en-US" sz="1100"/>
          </a:p>
        </p:txBody>
      </p:sp>
      <p:pic>
        <p:nvPicPr>
          <p:cNvPr id="6" name="Picture 7" descr="A picture containing bicycle, vector graphics, different, bicycling&#10;&#10;Description automatically generated">
            <a:extLst>
              <a:ext uri="{FF2B5EF4-FFF2-40B4-BE49-F238E27FC236}">
                <a16:creationId xmlns:a16="http://schemas.microsoft.com/office/drawing/2014/main" id="{0114C22C-DD18-D0E2-DA4D-A7DB891AF4AB}"/>
              </a:ext>
            </a:extLst>
          </p:cNvPr>
          <p:cNvPicPr>
            <a:picLocks noGrp="1" noChangeAspect="1"/>
          </p:cNvPicPr>
          <p:nvPr>
            <p:ph idx="1"/>
          </p:nvPr>
        </p:nvPicPr>
        <p:blipFill>
          <a:blip r:embed="rId5"/>
          <a:stretch>
            <a:fillRect/>
          </a:stretch>
        </p:blipFill>
        <p:spPr>
          <a:xfrm>
            <a:off x="2037404" y="1125970"/>
            <a:ext cx="8934611" cy="5030210"/>
          </a:xfrm>
        </p:spPr>
      </p:pic>
    </p:spTree>
    <p:extLst>
      <p:ext uri="{BB962C8B-B14F-4D97-AF65-F5344CB8AC3E}">
        <p14:creationId xmlns:p14="http://schemas.microsoft.com/office/powerpoint/2010/main" val="968381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ECD0BF72-0C4D-44AB-AA6C-FD2587C5D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the-ripple-effect"/>
          <p:cNvPicPr>
            <a:picLocks noChangeAspect="1" noChangeArrowheads="1"/>
          </p:cNvPicPr>
          <p:nvPr/>
        </p:nvPicPr>
        <p:blipFill rotWithShape="1">
          <a:blip r:embed="rId3">
            <a:extLst>
              <a:ext uri="{28A0092B-C50C-407E-A947-70E740481C1C}">
                <a14:useLocalDpi xmlns:a14="http://schemas.microsoft.com/office/drawing/2010/main" val="0"/>
              </a:ext>
            </a:extLst>
          </a:blip>
          <a:srcRect l="15135" r="18198"/>
          <a:stretch/>
        </p:blipFill>
        <p:spPr bwMode="auto">
          <a:xfrm>
            <a:off x="6197114" y="10"/>
            <a:ext cx="457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6001" y="1756601"/>
            <a:ext cx="810243"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427" y="1357767"/>
            <a:ext cx="515816"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1936" y="1135061"/>
            <a:ext cx="307029"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20646" y="1124044"/>
            <a:ext cx="4578798"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485182" y="1532041"/>
            <a:ext cx="4049052" cy="1689039"/>
          </a:xfrm>
        </p:spPr>
        <p:txBody>
          <a:bodyPr vert="horz" lIns="91440" tIns="45720" rIns="91440" bIns="45720" rtlCol="0" anchor="b">
            <a:normAutofit fontScale="90000"/>
          </a:bodyPr>
          <a:lstStyle/>
          <a:p>
            <a:r>
              <a:rPr lang="en-US" sz="4700">
                <a:solidFill>
                  <a:srgbClr val="FFFFFF"/>
                </a:solidFill>
              </a:rPr>
              <a:t>Trauma can ripple through a community.</a:t>
            </a:r>
            <a:endParaRPr lang="en-US" sz="4700"/>
          </a:p>
        </p:txBody>
      </p:sp>
      <p:pic>
        <p:nvPicPr>
          <p:cNvPr id="3" name="Picture 2"/>
          <p:cNvPicPr>
            <a:picLocks noChangeAspect="1"/>
          </p:cNvPicPr>
          <p:nvPr/>
        </p:nvPicPr>
        <p:blipFill>
          <a:blip r:embed="rId4"/>
          <a:stretch>
            <a:fillRect/>
          </a:stretch>
        </p:blipFill>
        <p:spPr>
          <a:xfrm>
            <a:off x="13212" y="5809398"/>
            <a:ext cx="12165577" cy="1048603"/>
          </a:xfrm>
          <a:prstGeom prst="rect">
            <a:avLst/>
          </a:prstGeom>
        </p:spPr>
      </p:pic>
      <p:sp>
        <p:nvSpPr>
          <p:cNvPr id="4" name="TextBox 3">
            <a:extLst>
              <a:ext uri="{FF2B5EF4-FFF2-40B4-BE49-F238E27FC236}">
                <a16:creationId xmlns:a16="http://schemas.microsoft.com/office/drawing/2014/main" id="{7FF1D143-4DD7-2152-D5F9-0A2D19D869F2}"/>
              </a:ext>
            </a:extLst>
          </p:cNvPr>
          <p:cNvSpPr txBox="1"/>
          <p:nvPr/>
        </p:nvSpPr>
        <p:spPr>
          <a:xfrm>
            <a:off x="2640400" y="3433852"/>
            <a:ext cx="353880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a:solidFill>
                  <a:srgbClr val="FFFFFF"/>
                </a:solidFill>
                <a:latin typeface="+mj-lt"/>
                <a:ea typeface="+mj-ea"/>
                <a:cs typeface="+mj-cs"/>
              </a:rPr>
              <a:t>But so can resilience.</a:t>
            </a:r>
            <a:endParaRPr lang="en-US" sz="4200">
              <a:solidFill>
                <a:srgbClr val="FFFFFF"/>
              </a:solidFill>
              <a:latin typeface="+mj-lt"/>
              <a:ea typeface="+mj-ea"/>
              <a:cs typeface="Calibri Light"/>
            </a:endParaRPr>
          </a:p>
        </p:txBody>
      </p:sp>
    </p:spTree>
    <p:extLst>
      <p:ext uri="{BB962C8B-B14F-4D97-AF65-F5344CB8AC3E}">
        <p14:creationId xmlns:p14="http://schemas.microsoft.com/office/powerpoint/2010/main" val="16620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297"/>
            <a:ext cx="1050550" cy="6858594"/>
          </a:xfrm>
          <a:prstGeom prst="rect">
            <a:avLst/>
          </a:prstGeom>
        </p:spPr>
      </p:pic>
      <p:sp>
        <p:nvSpPr>
          <p:cNvPr id="2" name="Title 1"/>
          <p:cNvSpPr>
            <a:spLocks noGrp="1"/>
          </p:cNvSpPr>
          <p:nvPr>
            <p:ph type="title"/>
          </p:nvPr>
        </p:nvSpPr>
        <p:spPr>
          <a:xfrm>
            <a:off x="2121821" y="683180"/>
            <a:ext cx="7753350" cy="1325563"/>
          </a:xfrm>
        </p:spPr>
        <p:txBody>
          <a:bodyPr/>
          <a:lstStyle/>
          <a:p>
            <a:r>
              <a:rPr lang="en-US" sz="6000" b="1" i="1">
                <a:latin typeface="+mn-lt"/>
              </a:rPr>
              <a:t>Resilience</a:t>
            </a:r>
            <a:r>
              <a:rPr lang="en-US" b="1" i="1">
                <a:latin typeface="+mn-lt"/>
              </a:rPr>
              <a:t>:</a:t>
            </a:r>
            <a:endParaRPr lang="en-US" b="1">
              <a:latin typeface="+mn-lt"/>
            </a:endParaRPr>
          </a:p>
        </p:txBody>
      </p:sp>
      <p:sp>
        <p:nvSpPr>
          <p:cNvPr id="4" name="Content Placeholder 3"/>
          <p:cNvSpPr>
            <a:spLocks noGrp="1"/>
          </p:cNvSpPr>
          <p:nvPr>
            <p:ph idx="1"/>
          </p:nvPr>
        </p:nvSpPr>
        <p:spPr>
          <a:xfrm>
            <a:off x="2201333" y="2065867"/>
            <a:ext cx="7838017" cy="4111096"/>
          </a:xfrm>
        </p:spPr>
        <p:txBody>
          <a:bodyPr>
            <a:normAutofit/>
          </a:bodyPr>
          <a:lstStyle/>
          <a:p>
            <a:pPr marL="0" indent="0">
              <a:buNone/>
            </a:pPr>
            <a:r>
              <a:rPr lang="en-US" sz="4800"/>
              <a:t>The ability to thrive, adapt, and cope despite tough and stressful times. </a:t>
            </a:r>
          </a:p>
        </p:txBody>
      </p:sp>
      <p:pic>
        <p:nvPicPr>
          <p:cNvPr id="9" name="Picture 6" descr="Diagram&#10;&#10;Description automatically generated">
            <a:extLst>
              <a:ext uri="{FF2B5EF4-FFF2-40B4-BE49-F238E27FC236}">
                <a16:creationId xmlns:a16="http://schemas.microsoft.com/office/drawing/2014/main" id="{F49BD0D7-5089-10C2-7ABB-41263D41944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67616" y="4547627"/>
            <a:ext cx="2255810" cy="2173586"/>
          </a:xfrm>
          <a:prstGeom prst="rect">
            <a:avLst/>
          </a:prstGeom>
        </p:spPr>
      </p:pic>
    </p:spTree>
    <p:extLst>
      <p:ext uri="{BB962C8B-B14F-4D97-AF65-F5344CB8AC3E}">
        <p14:creationId xmlns:p14="http://schemas.microsoft.com/office/powerpoint/2010/main" val="2149638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9D17-BEFA-A047-B57C-DF0F66375878}"/>
              </a:ext>
            </a:extLst>
          </p:cNvPr>
          <p:cNvSpPr>
            <a:spLocks noGrp="1"/>
          </p:cNvSpPr>
          <p:nvPr>
            <p:ph type="title"/>
          </p:nvPr>
        </p:nvSpPr>
        <p:spPr>
          <a:xfrm>
            <a:off x="1770146" y="-152400"/>
            <a:ext cx="7467600" cy="1143000"/>
          </a:xfrm>
        </p:spPr>
        <p:txBody>
          <a:bodyPr/>
          <a:lstStyle/>
          <a:p>
            <a:endParaRPr lang="en-US" b="1">
              <a:latin typeface="+mn-lt"/>
              <a:cs typeface="Calibri"/>
            </a:endParaRPr>
          </a:p>
        </p:txBody>
      </p:sp>
      <p:pic>
        <p:nvPicPr>
          <p:cNvPr id="4" name="Picture 3"/>
          <p:cNvPicPr>
            <a:picLocks noChangeAspect="1"/>
          </p:cNvPicPr>
          <p:nvPr/>
        </p:nvPicPr>
        <p:blipFill>
          <a:blip r:embed="rId3"/>
          <a:stretch>
            <a:fillRect/>
          </a:stretch>
        </p:blipFill>
        <p:spPr>
          <a:xfrm>
            <a:off x="13212" y="5809398"/>
            <a:ext cx="12192792" cy="1048603"/>
          </a:xfrm>
          <a:prstGeom prst="rect">
            <a:avLst/>
          </a:prstGeom>
        </p:spPr>
      </p:pic>
      <p:pic>
        <p:nvPicPr>
          <p:cNvPr id="3" name="Picture 1" descr="Image result for resilience film">
            <a:hlinkClick r:id="rId4"/>
            <a:extLst>
              <a:ext uri="{FF2B5EF4-FFF2-40B4-BE49-F238E27FC236}">
                <a16:creationId xmlns:a16="http://schemas.microsoft.com/office/drawing/2014/main" id="{54BC1C14-58EE-36BA-0D63-8A8CDD00C4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040" y="688675"/>
            <a:ext cx="9473919" cy="53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763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297"/>
            <a:ext cx="914479" cy="6858594"/>
          </a:xfrm>
          <a:prstGeom prst="rect">
            <a:avLst/>
          </a:prstGeom>
        </p:spPr>
      </p:pic>
      <p:pic>
        <p:nvPicPr>
          <p:cNvPr id="4" name="Picture 4" descr="Background pattern&#10;&#10;Description automatically generated">
            <a:extLst>
              <a:ext uri="{FF2B5EF4-FFF2-40B4-BE49-F238E27FC236}">
                <a16:creationId xmlns:a16="http://schemas.microsoft.com/office/drawing/2014/main" id="{132E45B9-0B80-81EA-489F-9964793C9F8F}"/>
              </a:ext>
            </a:extLst>
          </p:cNvPr>
          <p:cNvPicPr>
            <a:picLocks noChangeAspect="1"/>
          </p:cNvPicPr>
          <p:nvPr/>
        </p:nvPicPr>
        <p:blipFill>
          <a:blip r:embed="rId4"/>
          <a:stretch>
            <a:fillRect/>
          </a:stretch>
        </p:blipFill>
        <p:spPr>
          <a:xfrm>
            <a:off x="3743793" y="1070547"/>
            <a:ext cx="4716905" cy="4716905"/>
          </a:xfrm>
          <a:prstGeom prst="rect">
            <a:avLst/>
          </a:prstGeom>
        </p:spPr>
      </p:pic>
    </p:spTree>
    <p:extLst>
      <p:ext uri="{BB962C8B-B14F-4D97-AF65-F5344CB8AC3E}">
        <p14:creationId xmlns:p14="http://schemas.microsoft.com/office/powerpoint/2010/main" val="89859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11225" y="2540000"/>
            <a:ext cx="7315200" cy="2811983"/>
          </a:xfrm>
        </p:spPr>
        <p:txBody>
          <a:bodyPr vert="horz" lIns="91440" tIns="45720" rIns="91440" bIns="45720" rtlCol="0" anchor="t">
            <a:noAutofit/>
          </a:bodyPr>
          <a:lstStyle/>
          <a:p>
            <a:pPr marL="0" indent="0" algn="ctr">
              <a:buNone/>
            </a:pPr>
            <a:r>
              <a:rPr lang="en-US" sz="6000" b="1"/>
              <a:t>Reflection</a:t>
            </a:r>
            <a:endParaRPr lang="en-US" sz="6000"/>
          </a:p>
        </p:txBody>
      </p:sp>
      <p:pic>
        <p:nvPicPr>
          <p:cNvPr id="2" name="Picture 1"/>
          <p:cNvPicPr>
            <a:picLocks noChangeAspect="1"/>
          </p:cNvPicPr>
          <p:nvPr/>
        </p:nvPicPr>
        <p:blipFill>
          <a:blip r:embed="rId3"/>
          <a:stretch>
            <a:fillRect/>
          </a:stretch>
        </p:blipFill>
        <p:spPr>
          <a:xfrm>
            <a:off x="-396" y="5809398"/>
            <a:ext cx="12301649" cy="1048603"/>
          </a:xfrm>
          <a:prstGeom prst="rect">
            <a:avLst/>
          </a:prstGeom>
        </p:spPr>
      </p:pic>
      <p:pic>
        <p:nvPicPr>
          <p:cNvPr id="6" name="Picture 6" descr="Diagram&#10;&#10;Description automatically generated">
            <a:extLst>
              <a:ext uri="{FF2B5EF4-FFF2-40B4-BE49-F238E27FC236}">
                <a16:creationId xmlns:a16="http://schemas.microsoft.com/office/drawing/2014/main" id="{F14C08C2-301F-7A0F-7B5B-8D3F4114C7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71042" y="952714"/>
            <a:ext cx="4411557" cy="4244499"/>
          </a:xfrm>
          <a:prstGeom prst="rect">
            <a:avLst/>
          </a:prstGeom>
        </p:spPr>
      </p:pic>
    </p:spTree>
    <p:extLst>
      <p:ext uri="{BB962C8B-B14F-4D97-AF65-F5344CB8AC3E}">
        <p14:creationId xmlns:p14="http://schemas.microsoft.com/office/powerpoint/2010/main" val="2490705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89F93-A319-AB4F-947A-A2E15A4D4417}"/>
              </a:ext>
            </a:extLst>
          </p:cNvPr>
          <p:cNvSpPr>
            <a:spLocks noGrp="1"/>
          </p:cNvSpPr>
          <p:nvPr>
            <p:ph type="title"/>
          </p:nvPr>
        </p:nvSpPr>
        <p:spPr/>
        <p:txBody>
          <a:bodyPr>
            <a:normAutofit/>
          </a:bodyPr>
          <a:lstStyle/>
          <a:p>
            <a:r>
              <a:rPr lang="en-US" sz="4000" b="1">
                <a:latin typeface="+mn-lt"/>
              </a:rPr>
              <a:t>Empathy Video</a:t>
            </a:r>
          </a:p>
        </p:txBody>
      </p:sp>
      <p:sp>
        <p:nvSpPr>
          <p:cNvPr id="3" name="Content Placeholder 2">
            <a:extLst>
              <a:ext uri="{FF2B5EF4-FFF2-40B4-BE49-F238E27FC236}">
                <a16:creationId xmlns:a16="http://schemas.microsoft.com/office/drawing/2014/main" id="{1E5901C2-01CD-AD4A-BFA5-4750183F05EC}"/>
              </a:ext>
            </a:extLst>
          </p:cNvPr>
          <p:cNvSpPr>
            <a:spLocks noGrp="1"/>
          </p:cNvSpPr>
          <p:nvPr>
            <p:ph sz="quarter" idx="1"/>
          </p:nvPr>
        </p:nvSpPr>
        <p:spPr>
          <a:xfrm>
            <a:off x="1508153" y="1537314"/>
            <a:ext cx="7886700" cy="4351338"/>
          </a:xfrm>
        </p:spPr>
        <p:txBody>
          <a:bodyPr>
            <a:normAutofit/>
          </a:bodyPr>
          <a:lstStyle/>
          <a:p>
            <a:pPr marL="0" indent="0">
              <a:buNone/>
            </a:pPr>
            <a:endParaRPr lang="en-US" sz="2400"/>
          </a:p>
          <a:p>
            <a:pPr marL="0" indent="0">
              <a:buNone/>
            </a:pPr>
            <a:r>
              <a:rPr lang="en-US" sz="3200"/>
              <a:t>“</a:t>
            </a:r>
            <a:r>
              <a:rPr lang="en-US" sz="3200">
                <a:hlinkClick r:id="rId3"/>
              </a:rPr>
              <a:t>Empathy: The Human Connection to Patient Care</a:t>
            </a:r>
            <a:r>
              <a:rPr lang="en-US" sz="3200"/>
              <a:t>” (The Cleveland Clinic)</a:t>
            </a:r>
            <a:endParaRPr lang="en-US" sz="3200">
              <a:hlinkClick r:id="rId3"/>
            </a:endParaRPr>
          </a:p>
          <a:p>
            <a:pPr marL="0" indent="0">
              <a:buNone/>
            </a:pPr>
            <a:endParaRPr lang="en-US" sz="1200" i="1"/>
          </a:p>
          <a:p>
            <a:pPr marL="0" indent="0">
              <a:buNone/>
            </a:pPr>
            <a:r>
              <a:rPr lang="en-US" sz="3200" i="1"/>
              <a:t>-or-</a:t>
            </a:r>
          </a:p>
          <a:p>
            <a:pPr marL="0" indent="0">
              <a:buNone/>
            </a:pPr>
            <a:endParaRPr lang="en-US" sz="1200" i="1"/>
          </a:p>
          <a:p>
            <a:pPr marL="0" indent="0">
              <a:buNone/>
            </a:pPr>
            <a:r>
              <a:rPr lang="en-US" sz="3200">
                <a:hlinkClick r:id="rId4"/>
              </a:rPr>
              <a:t>“</a:t>
            </a:r>
            <a:r>
              <a:rPr lang="en-US" sz="3200" err="1">
                <a:hlinkClick r:id="rId4"/>
              </a:rPr>
              <a:t>Perspectacles</a:t>
            </a:r>
            <a:r>
              <a:rPr lang="en-US" sz="3200">
                <a:hlinkClick r:id="rId4"/>
              </a:rPr>
              <a:t>” </a:t>
            </a:r>
            <a:r>
              <a:rPr lang="en-US" sz="3200"/>
              <a:t>(Houston Kraft) – empathy in an educational setting</a:t>
            </a:r>
          </a:p>
        </p:txBody>
      </p:sp>
      <p:pic>
        <p:nvPicPr>
          <p:cNvPr id="4" name="Picture 3"/>
          <p:cNvPicPr>
            <a:picLocks noChangeAspect="1"/>
          </p:cNvPicPr>
          <p:nvPr/>
        </p:nvPicPr>
        <p:blipFill>
          <a:blip r:embed="rId5"/>
          <a:stretch>
            <a:fillRect/>
          </a:stretch>
        </p:blipFill>
        <p:spPr>
          <a:xfrm>
            <a:off x="-791" y="5888652"/>
            <a:ext cx="12192792" cy="969348"/>
          </a:xfrm>
          <a:prstGeom prst="rect">
            <a:avLst/>
          </a:prstGeom>
        </p:spPr>
      </p:pic>
      <p:pic>
        <p:nvPicPr>
          <p:cNvPr id="8" name="Picture 6" descr="Diagram&#10;&#10;Description automatically generated">
            <a:extLst>
              <a:ext uri="{FF2B5EF4-FFF2-40B4-BE49-F238E27FC236}">
                <a16:creationId xmlns:a16="http://schemas.microsoft.com/office/drawing/2014/main" id="{70D50588-7E6E-808A-1F87-A209A1D6AAA4}"/>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495250" y="3445543"/>
            <a:ext cx="2354157" cy="2263299"/>
          </a:xfrm>
          <a:prstGeom prst="rect">
            <a:avLst/>
          </a:prstGeom>
        </p:spPr>
      </p:pic>
    </p:spTree>
    <p:extLst>
      <p:ext uri="{BB962C8B-B14F-4D97-AF65-F5344CB8AC3E}">
        <p14:creationId xmlns:p14="http://schemas.microsoft.com/office/powerpoint/2010/main" val="1539862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49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3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1491"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5">
            <a:extLst>
              <a:ext uri="{FF2B5EF4-FFF2-40B4-BE49-F238E27FC236}">
                <a16:creationId xmlns:a16="http://schemas.microsoft.com/office/drawing/2014/main" id="{AFD1EB44-5D87-87B4-FA26-A1531AAE2FF0}"/>
              </a:ext>
            </a:extLst>
          </p:cNvPr>
          <p:cNvSpPr>
            <a:spLocks noGrp="1"/>
          </p:cNvSpPr>
          <p:nvPr>
            <p:ph type="title"/>
          </p:nvPr>
        </p:nvSpPr>
        <p:spPr>
          <a:xfrm>
            <a:off x="1876904" y="396793"/>
            <a:ext cx="9392421" cy="1330841"/>
          </a:xfrm>
        </p:spPr>
        <p:txBody>
          <a:bodyPr>
            <a:normAutofit/>
          </a:bodyPr>
          <a:lstStyle/>
          <a:p>
            <a:r>
              <a:rPr lang="en-US" b="1"/>
              <a:t>Prerequisites to empathy</a:t>
            </a:r>
          </a:p>
        </p:txBody>
      </p:sp>
      <p:sp>
        <p:nvSpPr>
          <p:cNvPr id="3" name="Content Placeholder 2">
            <a:extLst>
              <a:ext uri="{FF2B5EF4-FFF2-40B4-BE49-F238E27FC236}">
                <a16:creationId xmlns:a16="http://schemas.microsoft.com/office/drawing/2014/main" id="{8A32482B-1AA1-4B07-A4B9-C8D742911DC9}"/>
              </a:ext>
            </a:extLst>
          </p:cNvPr>
          <p:cNvSpPr>
            <a:spLocks noGrp="1"/>
          </p:cNvSpPr>
          <p:nvPr>
            <p:ph idx="1"/>
          </p:nvPr>
        </p:nvSpPr>
        <p:spPr>
          <a:xfrm>
            <a:off x="1933863" y="1746357"/>
            <a:ext cx="6577263" cy="4355006"/>
          </a:xfrm>
        </p:spPr>
        <p:txBody>
          <a:bodyPr>
            <a:normAutofit lnSpcReduction="10000"/>
          </a:bodyPr>
          <a:lstStyle/>
          <a:p>
            <a:r>
              <a:rPr lang="en-US" sz="2400"/>
              <a:t>We may have held attitudes, beliefs, expectations, or assumptions that were not helpful for others who may have been suffering.</a:t>
            </a:r>
          </a:p>
          <a:p>
            <a:endParaRPr lang="en-US" sz="1000"/>
          </a:p>
          <a:p>
            <a:r>
              <a:rPr lang="en-US" sz="2400"/>
              <a:t>We may have provided care to others that was expected practice but not always trauma informed.</a:t>
            </a:r>
          </a:p>
          <a:p>
            <a:endParaRPr lang="en-US" sz="1050"/>
          </a:p>
          <a:p>
            <a:r>
              <a:rPr lang="en-US" sz="2400"/>
              <a:t>All journeys include missteps…and there will be more.</a:t>
            </a:r>
          </a:p>
          <a:p>
            <a:endParaRPr lang="en-US" sz="1050"/>
          </a:p>
          <a:p>
            <a:r>
              <a:rPr lang="en-US" sz="2400"/>
              <a:t>Self-awareness is necessary to building empathy skills. Always aim to self-reflect.</a:t>
            </a:r>
          </a:p>
        </p:txBody>
      </p:sp>
      <p:pic>
        <p:nvPicPr>
          <p:cNvPr id="34" name="Graphic 25">
            <a:extLst>
              <a:ext uri="{FF2B5EF4-FFF2-40B4-BE49-F238E27FC236}">
                <a16:creationId xmlns:a16="http://schemas.microsoft.com/office/drawing/2014/main" id="{16C6F9F8-DD17-2482-0204-E4633652A29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3496" y="3047999"/>
            <a:ext cx="2929572" cy="2827213"/>
          </a:xfrm>
          <a:prstGeom prst="rect">
            <a:avLst/>
          </a:prstGeom>
        </p:spPr>
      </p:pic>
      <p:sp>
        <p:nvSpPr>
          <p:cNvPr id="35" name="Freeform: Shape 3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573115"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001F18EB-3380-485D-BCF4-878408F7B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1191491" cy="6858000"/>
          </a:xfrm>
          <a:prstGeom prst="rect">
            <a:avLst/>
          </a:prstGeom>
        </p:spPr>
      </p:pic>
    </p:spTree>
    <p:extLst>
      <p:ext uri="{BB962C8B-B14F-4D97-AF65-F5344CB8AC3E}">
        <p14:creationId xmlns:p14="http://schemas.microsoft.com/office/powerpoint/2010/main" val="308216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FDAF7-F023-8E45-8F3A-536D18FA2325}"/>
              </a:ext>
            </a:extLst>
          </p:cNvPr>
          <p:cNvSpPr>
            <a:spLocks noGrp="1"/>
          </p:cNvSpPr>
          <p:nvPr>
            <p:ph type="title"/>
          </p:nvPr>
        </p:nvSpPr>
        <p:spPr/>
        <p:txBody>
          <a:bodyPr/>
          <a:lstStyle/>
          <a:p>
            <a:r>
              <a:rPr lang="en-US" sz="4000" b="1">
                <a:latin typeface="+mn-lt"/>
              </a:rPr>
              <a:t>Empathy</a:t>
            </a:r>
            <a:r>
              <a:rPr lang="en-US"/>
              <a:t>:  Prerequisite to Being Trauma Informed</a:t>
            </a:r>
          </a:p>
        </p:txBody>
      </p:sp>
      <p:sp>
        <p:nvSpPr>
          <p:cNvPr id="4" name="Rectangle 3">
            <a:extLst>
              <a:ext uri="{FF2B5EF4-FFF2-40B4-BE49-F238E27FC236}">
                <a16:creationId xmlns:a16="http://schemas.microsoft.com/office/drawing/2014/main" id="{B568B7DF-B0A0-C344-B4E9-16227612412D}"/>
              </a:ext>
            </a:extLst>
          </p:cNvPr>
          <p:cNvSpPr/>
          <p:nvPr/>
        </p:nvSpPr>
        <p:spPr>
          <a:xfrm>
            <a:off x="6002705" y="3290500"/>
            <a:ext cx="223138" cy="300082"/>
          </a:xfrm>
          <a:prstGeom prst="rect">
            <a:avLst/>
          </a:prstGeom>
        </p:spPr>
        <p:txBody>
          <a:bodyPr wrap="none">
            <a:spAutoFit/>
          </a:bodyPr>
          <a:lstStyle/>
          <a:p>
            <a:r>
              <a:rPr lang="en-US" sz="1350"/>
              <a:t> </a:t>
            </a:r>
          </a:p>
        </p:txBody>
      </p:sp>
      <p:pic>
        <p:nvPicPr>
          <p:cNvPr id="5" name="Google Shape;277;p43" descr="What is the best way to ease someone's pain and suffering? In this beautifully animated RSA Short, Dr Brené Brown reminds us that we can only create a genuine empathic connection if we are brave enough to really get in touch with our own fragilities. &#10;&#10;Voice: Dr Brené Brown&#10;Animation: Katy Davis (AKA Gobblynne) www.gobblynne.com&#10;Production and Editing: Al Francis-Sears and Abi Stephenson &#10;&#10;Watch Dr Brené Brown's full talk 'The Power of Vulnerability' here:&#10;https://www.youtube.com/watch?v=sXSjc-pbXk4 &#10;&#10;Dr Brené Brown is a research professor and best-selling author of &quot;Daring Greatly: How the Courage to be Vulnerable Transforms the Way We Live, Love, Parent and Lead&quot; (Penguin Portfolio, 2013).  &#10;She has spent the past decade studying vulnerability, courage, worthiness, and shame. &#10;&#10;Find out more about the RSA: http://www.thersa.org &#10;Follow the RSA on Twitter: http://www.twitter.com/thersaorg&#10;Like the RSA on Facebook: http://www.facebook.com/thersaorg" title="Brené Brown on Empathy">
            <a:hlinkClick r:id="rId3"/>
            <a:extLst>
              <a:ext uri="{FF2B5EF4-FFF2-40B4-BE49-F238E27FC236}">
                <a16:creationId xmlns:a16="http://schemas.microsoft.com/office/drawing/2014/main" id="{6FB7631F-7D3A-6149-8E7F-116EDC6B6123}"/>
              </a:ext>
            </a:extLst>
          </p:cNvPr>
          <p:cNvPicPr preferRelativeResize="0"/>
          <p:nvPr/>
        </p:nvPicPr>
        <p:blipFill>
          <a:blip r:embed="rId4">
            <a:alphaModFix/>
          </a:blip>
          <a:stretch>
            <a:fillRect/>
          </a:stretch>
        </p:blipFill>
        <p:spPr>
          <a:xfrm>
            <a:off x="2933700" y="1690692"/>
            <a:ext cx="6400800" cy="3973509"/>
          </a:xfrm>
          <a:prstGeom prst="rect">
            <a:avLst/>
          </a:prstGeom>
          <a:noFill/>
          <a:ln>
            <a:noFill/>
          </a:ln>
        </p:spPr>
      </p:pic>
      <p:pic>
        <p:nvPicPr>
          <p:cNvPr id="3" name="Picture 2"/>
          <p:cNvPicPr>
            <a:picLocks noChangeAspect="1"/>
          </p:cNvPicPr>
          <p:nvPr/>
        </p:nvPicPr>
        <p:blipFill>
          <a:blip r:embed="rId5"/>
          <a:stretch>
            <a:fillRect/>
          </a:stretch>
        </p:blipFill>
        <p:spPr>
          <a:xfrm>
            <a:off x="-395" y="5931362"/>
            <a:ext cx="12179185" cy="942134"/>
          </a:xfrm>
          <a:prstGeom prst="rect">
            <a:avLst/>
          </a:prstGeom>
        </p:spPr>
      </p:pic>
      <p:sp>
        <p:nvSpPr>
          <p:cNvPr id="6" name="TextBox 5">
            <a:extLst>
              <a:ext uri="{FF2B5EF4-FFF2-40B4-BE49-F238E27FC236}">
                <a16:creationId xmlns:a16="http://schemas.microsoft.com/office/drawing/2014/main" id="{9C3D4EB5-5CE8-DB93-7C5D-59F9F9F85D71}"/>
              </a:ext>
            </a:extLst>
          </p:cNvPr>
          <p:cNvSpPr txBox="1"/>
          <p:nvPr/>
        </p:nvSpPr>
        <p:spPr>
          <a:xfrm>
            <a:off x="1766161" y="6150890"/>
            <a:ext cx="8685508" cy="371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bg1"/>
                </a:solidFill>
                <a:cs typeface="Calibri"/>
              </a:rPr>
              <a:t>Video Link: </a:t>
            </a:r>
            <a:r>
              <a:rPr lang="en-US">
                <a:solidFill>
                  <a:srgbClr val="0563C1"/>
                </a:solidFill>
                <a:ea typeface="+mn-lt"/>
                <a:cs typeface="+mn-lt"/>
                <a:hlinkClick r:id="rId6">
                  <a:extLst>
                    <a:ext uri="{A12FA001-AC4F-418D-AE19-62706E023703}">
                      <ahyp:hlinkClr xmlns:ahyp="http://schemas.microsoft.com/office/drawing/2018/hyperlinkcolor" val="tx"/>
                    </a:ext>
                  </a:extLst>
                </a:hlinkClick>
              </a:rPr>
              <a:t>https://www.youtube.com/watch?v=1Evwgu369Jw</a:t>
            </a:r>
            <a:r>
              <a:rPr lang="en-US">
                <a:solidFill>
                  <a:schemeClr val="bg1"/>
                </a:solidFill>
                <a:cs typeface="Calibri"/>
                <a:hlinkClick r:id="rId6">
                  <a:extLst>
                    <a:ext uri="{A12FA001-AC4F-418D-AE19-62706E023703}">
                      <ahyp:hlinkClr xmlns:ahyp="http://schemas.microsoft.com/office/drawing/2018/hyperlinkcolor" val="tx"/>
                    </a:ext>
                  </a:extLst>
                </a:hlinkClick>
              </a:rPr>
              <a:t> </a:t>
            </a:r>
            <a:r>
              <a:rPr lang="en-US">
                <a:solidFill>
                  <a:schemeClr val="bg1"/>
                </a:solidFill>
                <a:cs typeface="Calibri"/>
              </a:rPr>
              <a:t> </a:t>
            </a:r>
            <a:endParaRPr lang="en-US">
              <a:solidFill>
                <a:schemeClr val="bg1"/>
              </a:solidFill>
            </a:endParaRPr>
          </a:p>
        </p:txBody>
      </p:sp>
    </p:spTree>
    <p:extLst>
      <p:ext uri="{BB962C8B-B14F-4D97-AF65-F5344CB8AC3E}">
        <p14:creationId xmlns:p14="http://schemas.microsoft.com/office/powerpoint/2010/main" val="1175968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9440" y="4651298"/>
            <a:ext cx="7162800" cy="369332"/>
          </a:xfrm>
          <a:prstGeom prst="rect">
            <a:avLst/>
          </a:prstGeom>
          <a:noFill/>
        </p:spPr>
        <p:txBody>
          <a:bodyPr wrap="square" lIns="91440" tIns="45720" rIns="91440" bIns="45720" rtlCol="0" anchor="t">
            <a:spAutoFit/>
          </a:bodyPr>
          <a:lstStyle/>
          <a:p>
            <a:endParaRPr lang="en-US">
              <a:cs typeface="Calibri"/>
            </a:endParaRPr>
          </a:p>
        </p:txBody>
      </p:sp>
      <p:pic>
        <p:nvPicPr>
          <p:cNvPr id="4" name="Picture 3"/>
          <p:cNvPicPr>
            <a:picLocks noChangeAspect="1"/>
          </p:cNvPicPr>
          <p:nvPr/>
        </p:nvPicPr>
        <p:blipFill>
          <a:blip r:embed="rId3"/>
          <a:stretch>
            <a:fillRect/>
          </a:stretch>
        </p:blipFill>
        <p:spPr>
          <a:xfrm>
            <a:off x="-396" y="5809398"/>
            <a:ext cx="12192793" cy="1048603"/>
          </a:xfrm>
          <a:prstGeom prst="rect">
            <a:avLst/>
          </a:prstGeom>
        </p:spPr>
      </p:pic>
      <p:pic>
        <p:nvPicPr>
          <p:cNvPr id="2" name="Picture 1" descr="Image result for resilience film">
            <a:hlinkClick r:id="rId4"/>
            <a:extLst>
              <a:ext uri="{FF2B5EF4-FFF2-40B4-BE49-F238E27FC236}">
                <a16:creationId xmlns:a16="http://schemas.microsoft.com/office/drawing/2014/main" id="{6194D2AC-826E-77C1-57CE-14032AD01A1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040" y="688675"/>
            <a:ext cx="9473919" cy="53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790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F6680-8DC2-344B-8D9C-818EDCAED29F}"/>
              </a:ext>
            </a:extLst>
          </p:cNvPr>
          <p:cNvSpPr>
            <a:spLocks noGrp="1"/>
          </p:cNvSpPr>
          <p:nvPr>
            <p:ph type="title"/>
          </p:nvPr>
        </p:nvSpPr>
        <p:spPr>
          <a:xfrm>
            <a:off x="3088257" y="314864"/>
            <a:ext cx="6324600" cy="1143000"/>
          </a:xfrm>
        </p:spPr>
        <p:txBody>
          <a:bodyPr>
            <a:normAutofit fontScale="90000"/>
          </a:bodyPr>
          <a:lstStyle/>
          <a:p>
            <a:r>
              <a:rPr lang="en-US" b="1">
                <a:latin typeface="+mn-lt"/>
              </a:rPr>
              <a:t>RTIC FOUNDATION AGENDA</a:t>
            </a:r>
          </a:p>
        </p:txBody>
      </p:sp>
      <p:sp>
        <p:nvSpPr>
          <p:cNvPr id="3" name="Content Placeholder 2">
            <a:extLst>
              <a:ext uri="{FF2B5EF4-FFF2-40B4-BE49-F238E27FC236}">
                <a16:creationId xmlns:a16="http://schemas.microsoft.com/office/drawing/2014/main" id="{976A81E2-CF92-8748-B1DF-F77B8AE490AA}"/>
              </a:ext>
            </a:extLst>
          </p:cNvPr>
          <p:cNvSpPr>
            <a:spLocks noGrp="1"/>
          </p:cNvSpPr>
          <p:nvPr>
            <p:ph idx="1"/>
          </p:nvPr>
        </p:nvSpPr>
        <p:spPr>
          <a:xfrm>
            <a:off x="2343509" y="1357223"/>
            <a:ext cx="7867291" cy="5257800"/>
          </a:xfrm>
        </p:spPr>
        <p:txBody>
          <a:bodyPr vert="horz" anchor="t">
            <a:normAutofit/>
          </a:bodyPr>
          <a:lstStyle/>
          <a:p>
            <a:endParaRPr lang="en-US" sz="1100"/>
          </a:p>
          <a:p>
            <a:pPr marL="0" indent="0">
              <a:buNone/>
            </a:pPr>
            <a:r>
              <a:rPr lang="en-US" sz="3200" b="1">
                <a:cs typeface="Calibri"/>
              </a:rPr>
              <a:t>Film: </a:t>
            </a:r>
            <a:r>
              <a:rPr lang="en-US" sz="3200" i="1">
                <a:cs typeface="Calibri" panose="020F0502020204030204"/>
              </a:rPr>
              <a:t>Resilience: The Biology of Stress and the Science of Hope</a:t>
            </a:r>
            <a:r>
              <a:rPr lang="en-US" sz="3200" b="1">
                <a:cs typeface="Calibri" panose="020F0502020204030204"/>
              </a:rPr>
              <a:t> </a:t>
            </a:r>
            <a:r>
              <a:rPr lang="en-US" sz="3200">
                <a:cs typeface="Calibri" panose="020F0502020204030204"/>
              </a:rPr>
              <a:t>(2016)</a:t>
            </a:r>
          </a:p>
          <a:p>
            <a:pPr marL="0" indent="0">
              <a:buNone/>
            </a:pPr>
            <a:endParaRPr lang="en-US" sz="1400"/>
          </a:p>
          <a:p>
            <a:r>
              <a:rPr lang="en-US" sz="3200" b="1"/>
              <a:t>Adverse Childhood Experiences (ACEs)</a:t>
            </a:r>
            <a:endParaRPr lang="en-US" sz="3200" b="1" i="1">
              <a:cs typeface="Calibri"/>
            </a:endParaRPr>
          </a:p>
          <a:p>
            <a:r>
              <a:rPr lang="en-US" sz="3200" b="1">
                <a:cs typeface="Calibri"/>
              </a:rPr>
              <a:t>The Science of Stress and Resilience</a:t>
            </a:r>
          </a:p>
          <a:p>
            <a:r>
              <a:rPr lang="en-US" sz="3200" b="1">
                <a:cs typeface="Calibri"/>
              </a:rPr>
              <a:t>BREAK</a:t>
            </a:r>
          </a:p>
          <a:p>
            <a:r>
              <a:rPr lang="en-US" sz="3200" b="1">
                <a:cs typeface="Calibri"/>
              </a:rPr>
              <a:t>Perspective Shifts and Empathy</a:t>
            </a:r>
          </a:p>
          <a:p>
            <a:r>
              <a:rPr lang="en-US" sz="3200" b="1">
                <a:cs typeface="Calibri"/>
              </a:rPr>
              <a:t>Tools for Building Resilience</a:t>
            </a:r>
          </a:p>
          <a:p>
            <a:r>
              <a:rPr lang="en-US" sz="3200" b="1">
                <a:cs typeface="Calibri"/>
              </a:rPr>
              <a:t>RTIC in the Community</a:t>
            </a:r>
          </a:p>
          <a:p>
            <a:pPr marL="0" indent="0">
              <a:buNone/>
            </a:pPr>
            <a:endParaRPr lang="en-US" sz="3200" b="1">
              <a:cs typeface="Calibri"/>
            </a:endParaRPr>
          </a:p>
          <a:p>
            <a:endParaRPr lang="en-US" sz="3200" b="1">
              <a:cs typeface="Calibri"/>
            </a:endParaRPr>
          </a:p>
          <a:p>
            <a:endParaRPr lang="en-US" sz="3200" b="1">
              <a:cs typeface="Calibri"/>
            </a:endParaRPr>
          </a:p>
          <a:p>
            <a:pPr lvl="1"/>
            <a:endParaRPr lang="en-US" sz="2800" b="1">
              <a:cs typeface="Calibri" panose="020F0502020204030204"/>
            </a:endParaRPr>
          </a:p>
          <a:p>
            <a:endParaRPr lang="en-US" sz="1100">
              <a:cs typeface="Calibri" panose="020F0502020204030204"/>
            </a:endParaRPr>
          </a:p>
        </p:txBody>
      </p:sp>
      <p:pic>
        <p:nvPicPr>
          <p:cNvPr id="4" name="Picture 3">
            <a:extLst>
              <a:ext uri="{FF2B5EF4-FFF2-40B4-BE49-F238E27FC236}">
                <a16:creationId xmlns:a16="http://schemas.microsoft.com/office/drawing/2014/main" id="{14F36EA9-E771-4AB7-B235-4246F48E1BFF}"/>
              </a:ext>
            </a:extLst>
          </p:cNvPr>
          <p:cNvPicPr>
            <a:picLocks noChangeAspect="1"/>
          </p:cNvPicPr>
          <p:nvPr/>
        </p:nvPicPr>
        <p:blipFill>
          <a:blip r:embed="rId3"/>
          <a:stretch>
            <a:fillRect/>
          </a:stretch>
        </p:blipFill>
        <p:spPr>
          <a:xfrm>
            <a:off x="0" y="0"/>
            <a:ext cx="1066799" cy="6853989"/>
          </a:xfrm>
          <a:prstGeom prst="rect">
            <a:avLst/>
          </a:prstGeom>
        </p:spPr>
      </p:pic>
      <p:pic>
        <p:nvPicPr>
          <p:cNvPr id="11" name="Picture 6" descr="Diagram&#10;&#10;Description automatically generated">
            <a:extLst>
              <a:ext uri="{FF2B5EF4-FFF2-40B4-BE49-F238E27FC236}">
                <a16:creationId xmlns:a16="http://schemas.microsoft.com/office/drawing/2014/main" id="{9D37AD24-BF20-A3E0-1B0E-D87366F2185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67616" y="4547627"/>
            <a:ext cx="2255810" cy="2173586"/>
          </a:xfrm>
          <a:prstGeom prst="rect">
            <a:avLst/>
          </a:prstGeom>
        </p:spPr>
      </p:pic>
    </p:spTree>
    <p:extLst>
      <p:ext uri="{BB962C8B-B14F-4D97-AF65-F5344CB8AC3E}">
        <p14:creationId xmlns:p14="http://schemas.microsoft.com/office/powerpoint/2010/main" val="3391361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297"/>
            <a:ext cx="1050550" cy="6858594"/>
          </a:xfrm>
          <a:prstGeom prst="rect">
            <a:avLst/>
          </a:prstGeom>
        </p:spPr>
      </p:pic>
      <p:sp>
        <p:nvSpPr>
          <p:cNvPr id="2" name="Title 1"/>
          <p:cNvSpPr>
            <a:spLocks noGrp="1"/>
          </p:cNvSpPr>
          <p:nvPr>
            <p:ph type="title"/>
          </p:nvPr>
        </p:nvSpPr>
        <p:spPr>
          <a:xfrm>
            <a:off x="2438479" y="365129"/>
            <a:ext cx="7600871" cy="1325563"/>
          </a:xfrm>
        </p:spPr>
        <p:txBody>
          <a:bodyPr/>
          <a:lstStyle/>
          <a:p>
            <a:r>
              <a:rPr lang="en-US" b="1" i="1">
                <a:latin typeface="+mn-lt"/>
              </a:rPr>
              <a:t>Resilience</a:t>
            </a:r>
            <a:r>
              <a:rPr lang="en-US" b="1">
                <a:latin typeface="+mn-lt"/>
              </a:rPr>
              <a:t> Reflection</a:t>
            </a:r>
          </a:p>
        </p:txBody>
      </p:sp>
      <p:sp>
        <p:nvSpPr>
          <p:cNvPr id="4" name="Content Placeholder 3"/>
          <p:cNvSpPr>
            <a:spLocks noGrp="1"/>
          </p:cNvSpPr>
          <p:nvPr>
            <p:ph idx="1"/>
          </p:nvPr>
        </p:nvSpPr>
        <p:spPr>
          <a:xfrm>
            <a:off x="2201333" y="1690692"/>
            <a:ext cx="7838017" cy="4486271"/>
          </a:xfrm>
        </p:spPr>
        <p:txBody>
          <a:bodyPr>
            <a:normAutofit fontScale="77500" lnSpcReduction="20000"/>
          </a:bodyPr>
          <a:lstStyle/>
          <a:p>
            <a:pPr marL="0" indent="0">
              <a:buNone/>
            </a:pPr>
            <a:r>
              <a:rPr lang="en-US" sz="4800"/>
              <a:t>Well Child Visit</a:t>
            </a:r>
          </a:p>
          <a:p>
            <a:pPr marL="0" indent="0">
              <a:buNone/>
            </a:pPr>
            <a:r>
              <a:rPr lang="en-US" sz="4800"/>
              <a:t>Home visits</a:t>
            </a:r>
          </a:p>
          <a:p>
            <a:pPr marL="0" indent="0">
              <a:buNone/>
            </a:pPr>
            <a:r>
              <a:rPr lang="en-US" sz="4800"/>
              <a:t>Mindfulness</a:t>
            </a:r>
          </a:p>
          <a:p>
            <a:pPr marL="0" indent="0">
              <a:buNone/>
            </a:pPr>
            <a:r>
              <a:rPr lang="en-US" sz="4800"/>
              <a:t>Meditation</a:t>
            </a:r>
          </a:p>
          <a:p>
            <a:pPr marL="0" indent="0">
              <a:buNone/>
            </a:pPr>
            <a:r>
              <a:rPr lang="en-US" sz="4800"/>
              <a:t>Sleep</a:t>
            </a:r>
          </a:p>
          <a:p>
            <a:pPr marL="0" indent="0">
              <a:buNone/>
            </a:pPr>
            <a:r>
              <a:rPr lang="en-US" sz="4800"/>
              <a:t>Nutrition</a:t>
            </a:r>
          </a:p>
          <a:p>
            <a:pPr marL="0" indent="0">
              <a:buNone/>
            </a:pPr>
            <a:r>
              <a:rPr lang="en-US" sz="4800"/>
              <a:t>Therapy</a:t>
            </a:r>
          </a:p>
          <a:p>
            <a:pPr marL="0" indent="0">
              <a:buNone/>
            </a:pPr>
            <a:r>
              <a:rPr lang="en-US" sz="4800"/>
              <a:t>ACEs Education</a:t>
            </a:r>
          </a:p>
        </p:txBody>
      </p:sp>
      <p:pic>
        <p:nvPicPr>
          <p:cNvPr id="9" name="Picture 6" descr="Diagram&#10;&#10;Description automatically generated">
            <a:extLst>
              <a:ext uri="{FF2B5EF4-FFF2-40B4-BE49-F238E27FC236}">
                <a16:creationId xmlns:a16="http://schemas.microsoft.com/office/drawing/2014/main" id="{0A571199-4ED8-A2D3-7499-3C51BD92EA6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67616" y="4547627"/>
            <a:ext cx="2255810" cy="2173586"/>
          </a:xfrm>
          <a:prstGeom prst="rect">
            <a:avLst/>
          </a:prstGeom>
        </p:spPr>
      </p:pic>
    </p:spTree>
    <p:extLst>
      <p:ext uri="{BB962C8B-B14F-4D97-AF65-F5344CB8AC3E}">
        <p14:creationId xmlns:p14="http://schemas.microsoft.com/office/powerpoint/2010/main" val="380337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4DD28-A7A3-6A45-A23E-E30F27C95814}"/>
              </a:ext>
            </a:extLst>
          </p:cNvPr>
          <p:cNvSpPr>
            <a:spLocks noGrp="1"/>
          </p:cNvSpPr>
          <p:nvPr>
            <p:ph type="title"/>
          </p:nvPr>
        </p:nvSpPr>
        <p:spPr>
          <a:xfrm>
            <a:off x="2884170" y="336360"/>
            <a:ext cx="7886700" cy="1325563"/>
          </a:xfrm>
        </p:spPr>
        <p:txBody>
          <a:bodyPr>
            <a:normAutofit/>
          </a:bodyPr>
          <a:lstStyle/>
          <a:p>
            <a:r>
              <a:rPr lang="en-US" sz="4000" b="1">
                <a:latin typeface="+mn-lt"/>
              </a:rPr>
              <a:t>Recognizing Perspective Shifts</a:t>
            </a:r>
          </a:p>
        </p:txBody>
      </p:sp>
      <p:sp>
        <p:nvSpPr>
          <p:cNvPr id="3" name="Content Placeholder 2">
            <a:extLst>
              <a:ext uri="{FF2B5EF4-FFF2-40B4-BE49-F238E27FC236}">
                <a16:creationId xmlns:a16="http://schemas.microsoft.com/office/drawing/2014/main" id="{45D00849-5307-D447-A237-E8C167673441}"/>
              </a:ext>
            </a:extLst>
          </p:cNvPr>
          <p:cNvSpPr>
            <a:spLocks noGrp="1"/>
          </p:cNvSpPr>
          <p:nvPr>
            <p:ph sz="quarter" idx="1"/>
          </p:nvPr>
        </p:nvSpPr>
        <p:spPr>
          <a:xfrm>
            <a:off x="3012198" y="1661920"/>
            <a:ext cx="6656061" cy="4351338"/>
          </a:xfrm>
        </p:spPr>
        <p:txBody>
          <a:bodyPr>
            <a:normAutofit/>
          </a:bodyPr>
          <a:lstStyle/>
          <a:p>
            <a:pPr marL="0" indent="0">
              <a:buNone/>
            </a:pPr>
            <a:r>
              <a:rPr lang="en-US" sz="2200" b="1"/>
              <a:t>Thoughts</a:t>
            </a:r>
          </a:p>
          <a:p>
            <a:r>
              <a:rPr lang="en-US" sz="2200"/>
              <a:t>Assumptions we make about people</a:t>
            </a:r>
          </a:p>
          <a:p>
            <a:r>
              <a:rPr lang="en-US" sz="2200"/>
              <a:t>Beliefs about how things should be or what people should do</a:t>
            </a:r>
          </a:p>
          <a:p>
            <a:pPr marL="0" indent="0">
              <a:buNone/>
            </a:pPr>
            <a:r>
              <a:rPr lang="en-US" sz="2200" b="1"/>
              <a:t>Feelings</a:t>
            </a:r>
          </a:p>
          <a:p>
            <a:r>
              <a:rPr lang="en-US" sz="2200"/>
              <a:t>Emotions we feel toward other people </a:t>
            </a:r>
          </a:p>
          <a:p>
            <a:pPr marL="0" indent="0">
              <a:buNone/>
            </a:pPr>
            <a:r>
              <a:rPr lang="en-US" sz="2200" b="1"/>
              <a:t>Interactions</a:t>
            </a:r>
          </a:p>
          <a:p>
            <a:r>
              <a:rPr lang="en-US" sz="2200"/>
              <a:t>How we behave and approach our                relationships, work, and life</a:t>
            </a:r>
          </a:p>
          <a:p>
            <a:endParaRPr lang="en-US" sz="2200"/>
          </a:p>
        </p:txBody>
      </p:sp>
      <p:graphicFrame>
        <p:nvGraphicFramePr>
          <p:cNvPr id="4" name="Diagram 3">
            <a:extLst>
              <a:ext uri="{FF2B5EF4-FFF2-40B4-BE49-F238E27FC236}">
                <a16:creationId xmlns:a16="http://schemas.microsoft.com/office/drawing/2014/main" id="{067C9814-3122-6A43-A4FC-A8E3A71F255E}"/>
              </a:ext>
            </a:extLst>
          </p:cNvPr>
          <p:cNvGraphicFramePr/>
          <p:nvPr>
            <p:extLst>
              <p:ext uri="{D42A27DB-BD31-4B8C-83A1-F6EECF244321}">
                <p14:modId xmlns:p14="http://schemas.microsoft.com/office/powerpoint/2010/main" val="101666853"/>
              </p:ext>
            </p:extLst>
          </p:nvPr>
        </p:nvGraphicFramePr>
        <p:xfrm>
          <a:off x="7730984" y="3246042"/>
          <a:ext cx="2488580" cy="27672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3" y="0"/>
            <a:ext cx="1188823" cy="6858594"/>
          </a:xfrm>
          <a:prstGeom prst="rect">
            <a:avLst/>
          </a:prstGeom>
        </p:spPr>
      </p:pic>
    </p:spTree>
    <p:extLst>
      <p:ext uri="{BB962C8B-B14F-4D97-AF65-F5344CB8AC3E}">
        <p14:creationId xmlns:p14="http://schemas.microsoft.com/office/powerpoint/2010/main" val="1464249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91BFA-15E0-6349-809C-70139BC4B20A}"/>
              </a:ext>
            </a:extLst>
          </p:cNvPr>
          <p:cNvSpPr>
            <a:spLocks noGrp="1"/>
          </p:cNvSpPr>
          <p:nvPr>
            <p:ph type="title"/>
          </p:nvPr>
        </p:nvSpPr>
        <p:spPr/>
        <p:txBody>
          <a:bodyPr>
            <a:normAutofit/>
          </a:bodyPr>
          <a:lstStyle/>
          <a:p>
            <a:r>
              <a:rPr lang="en-US" sz="4000" b="1">
                <a:latin typeface="Calibri"/>
                <a:cs typeface="Calibri"/>
              </a:rPr>
              <a:t>“What happened to you?”</a:t>
            </a:r>
          </a:p>
        </p:txBody>
      </p:sp>
      <p:sp>
        <p:nvSpPr>
          <p:cNvPr id="3" name="Content Placeholder 2">
            <a:extLst>
              <a:ext uri="{FF2B5EF4-FFF2-40B4-BE49-F238E27FC236}">
                <a16:creationId xmlns:a16="http://schemas.microsoft.com/office/drawing/2014/main" id="{1CEAF98C-CC69-B341-A134-EB1C39603036}"/>
              </a:ext>
            </a:extLst>
          </p:cNvPr>
          <p:cNvSpPr>
            <a:spLocks noGrp="1"/>
          </p:cNvSpPr>
          <p:nvPr>
            <p:ph sz="quarter" idx="1"/>
          </p:nvPr>
        </p:nvSpPr>
        <p:spPr>
          <a:xfrm>
            <a:off x="837022" y="1856944"/>
            <a:ext cx="7886700" cy="4351338"/>
          </a:xfrm>
        </p:spPr>
        <p:txBody>
          <a:bodyPr>
            <a:normAutofit/>
          </a:bodyPr>
          <a:lstStyle/>
          <a:p>
            <a:pPr marL="0" indent="0">
              <a:buNone/>
            </a:pPr>
            <a:r>
              <a:rPr lang="en-US" sz="2200" i="1"/>
              <a:t>As it relates to knowing ACEs or trauma, what is the prerequisite to being trauma informed?</a:t>
            </a:r>
          </a:p>
          <a:p>
            <a:pPr marL="0" indent="0">
              <a:buNone/>
            </a:pPr>
            <a:endParaRPr lang="en-US" sz="2200"/>
          </a:p>
          <a:p>
            <a:r>
              <a:rPr lang="en-US" sz="2200"/>
              <a:t>Knowing what happened…</a:t>
            </a:r>
          </a:p>
          <a:p>
            <a:r>
              <a:rPr lang="en-US" sz="2200"/>
              <a:t>Knowing something happened…</a:t>
            </a:r>
          </a:p>
          <a:p>
            <a:r>
              <a:rPr lang="en-US" sz="2200"/>
              <a:t>Starting with generous assumptions about all people we encounter…</a:t>
            </a:r>
          </a:p>
        </p:txBody>
      </p:sp>
      <p:pic>
        <p:nvPicPr>
          <p:cNvPr id="4" name="Picture 3"/>
          <p:cNvPicPr>
            <a:picLocks noChangeAspect="1"/>
          </p:cNvPicPr>
          <p:nvPr/>
        </p:nvPicPr>
        <p:blipFill>
          <a:blip r:embed="rId3"/>
          <a:stretch>
            <a:fillRect/>
          </a:stretch>
        </p:blipFill>
        <p:spPr>
          <a:xfrm>
            <a:off x="-41560" y="5888652"/>
            <a:ext cx="12234356" cy="969348"/>
          </a:xfrm>
          <a:prstGeom prst="rect">
            <a:avLst/>
          </a:prstGeom>
        </p:spPr>
      </p:pic>
      <p:pic>
        <p:nvPicPr>
          <p:cNvPr id="6" name="Picture 6" descr="Diagram&#10;&#10;Description automatically generated">
            <a:extLst>
              <a:ext uri="{FF2B5EF4-FFF2-40B4-BE49-F238E27FC236}">
                <a16:creationId xmlns:a16="http://schemas.microsoft.com/office/drawing/2014/main" id="{5FB1653B-E4D4-E5E5-177A-E4D0D3324AC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67616" y="3614834"/>
            <a:ext cx="2255810" cy="2173586"/>
          </a:xfrm>
          <a:prstGeom prst="rect">
            <a:avLst/>
          </a:prstGeom>
        </p:spPr>
      </p:pic>
    </p:spTree>
    <p:extLst>
      <p:ext uri="{BB962C8B-B14F-4D97-AF65-F5344CB8AC3E}">
        <p14:creationId xmlns:p14="http://schemas.microsoft.com/office/powerpoint/2010/main" val="267433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18">
            <a:extLst>
              <a:ext uri="{FF2B5EF4-FFF2-40B4-BE49-F238E27FC236}">
                <a16:creationId xmlns:a16="http://schemas.microsoft.com/office/drawing/2014/main" id="{ECD0BF72-0C4D-44AB-AA6C-FD2587C5D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5" descr="the-ripple-effect"/>
          <p:cNvPicPr>
            <a:picLocks noChangeAspect="1" noChangeArrowheads="1"/>
          </p:cNvPicPr>
          <p:nvPr/>
        </p:nvPicPr>
        <p:blipFill rotWithShape="1">
          <a:blip r:embed="rId3">
            <a:extLst>
              <a:ext uri="{28A0092B-C50C-407E-A947-70E740481C1C}">
                <a14:useLocalDpi xmlns:a14="http://schemas.microsoft.com/office/drawing/2010/main" val="0"/>
              </a:ext>
            </a:extLst>
          </a:blip>
          <a:srcRect l="15135" r="18198"/>
          <a:stretch/>
        </p:blipFill>
        <p:spPr bwMode="auto">
          <a:xfrm>
            <a:off x="6197114" y="10"/>
            <a:ext cx="457200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5">
            <a:extLst>
              <a:ext uri="{FF2B5EF4-FFF2-40B4-BE49-F238E27FC236}">
                <a16:creationId xmlns:a16="http://schemas.microsoft.com/office/drawing/2014/main" id="{5523C670-74D7-4ED8-BA51-B6FB65570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096001" y="1756601"/>
            <a:ext cx="810243" cy="4736395"/>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6">
            <a:extLst>
              <a:ext uri="{FF2B5EF4-FFF2-40B4-BE49-F238E27FC236}">
                <a16:creationId xmlns:a16="http://schemas.microsoft.com/office/drawing/2014/main" id="{BAEEE533-7CA5-4134-A14A-8575F66C6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427" y="1357767"/>
            <a:ext cx="515816" cy="430312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7">
            <a:extLst>
              <a:ext uri="{FF2B5EF4-FFF2-40B4-BE49-F238E27FC236}">
                <a16:creationId xmlns:a16="http://schemas.microsoft.com/office/drawing/2014/main" id="{E64B7817-E956-406B-A85B-5AEF36B1F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1936" y="1135061"/>
            <a:ext cx="307029" cy="416921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Rectangle 8">
            <a:extLst>
              <a:ext uri="{FF2B5EF4-FFF2-40B4-BE49-F238E27FC236}">
                <a16:creationId xmlns:a16="http://schemas.microsoft.com/office/drawing/2014/main" id="{92FC9C1F-8CBA-4083-8724-3735C556D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20646" y="1124044"/>
            <a:ext cx="4578798" cy="3978121"/>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2485182" y="1532041"/>
            <a:ext cx="4049052" cy="1689039"/>
          </a:xfrm>
        </p:spPr>
        <p:txBody>
          <a:bodyPr vert="horz" lIns="91440" tIns="45720" rIns="91440" bIns="45720" rtlCol="0" anchor="b">
            <a:normAutofit fontScale="90000"/>
          </a:bodyPr>
          <a:lstStyle/>
          <a:p>
            <a:r>
              <a:rPr lang="en-US" sz="4700">
                <a:solidFill>
                  <a:srgbClr val="FFFFFF"/>
                </a:solidFill>
              </a:rPr>
              <a:t>Trauma can ripple through a community.</a:t>
            </a:r>
            <a:endParaRPr lang="en-US" sz="4700"/>
          </a:p>
        </p:txBody>
      </p:sp>
      <p:pic>
        <p:nvPicPr>
          <p:cNvPr id="3" name="Picture 2"/>
          <p:cNvPicPr>
            <a:picLocks noChangeAspect="1"/>
          </p:cNvPicPr>
          <p:nvPr/>
        </p:nvPicPr>
        <p:blipFill>
          <a:blip r:embed="rId4"/>
          <a:stretch>
            <a:fillRect/>
          </a:stretch>
        </p:blipFill>
        <p:spPr>
          <a:xfrm>
            <a:off x="13212" y="5809398"/>
            <a:ext cx="12165577" cy="1048603"/>
          </a:xfrm>
          <a:prstGeom prst="rect">
            <a:avLst/>
          </a:prstGeom>
        </p:spPr>
      </p:pic>
      <p:sp>
        <p:nvSpPr>
          <p:cNvPr id="4" name="TextBox 3">
            <a:extLst>
              <a:ext uri="{FF2B5EF4-FFF2-40B4-BE49-F238E27FC236}">
                <a16:creationId xmlns:a16="http://schemas.microsoft.com/office/drawing/2014/main" id="{7FF1D143-4DD7-2152-D5F9-0A2D19D869F2}"/>
              </a:ext>
            </a:extLst>
          </p:cNvPr>
          <p:cNvSpPr txBox="1"/>
          <p:nvPr/>
        </p:nvSpPr>
        <p:spPr>
          <a:xfrm>
            <a:off x="2640400" y="3433852"/>
            <a:ext cx="353880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200">
                <a:solidFill>
                  <a:srgbClr val="FFFFFF"/>
                </a:solidFill>
                <a:latin typeface="+mj-lt"/>
                <a:ea typeface="+mj-ea"/>
                <a:cs typeface="+mj-cs"/>
              </a:rPr>
              <a:t>But so can resilience.</a:t>
            </a:r>
            <a:endParaRPr lang="en-US" sz="4200">
              <a:solidFill>
                <a:srgbClr val="FFFFFF"/>
              </a:solidFill>
              <a:latin typeface="+mj-lt"/>
              <a:ea typeface="+mj-ea"/>
              <a:cs typeface="Calibri Light"/>
            </a:endParaRPr>
          </a:p>
        </p:txBody>
      </p:sp>
    </p:spTree>
    <p:extLst>
      <p:ext uri="{BB962C8B-B14F-4D97-AF65-F5344CB8AC3E}">
        <p14:creationId xmlns:p14="http://schemas.microsoft.com/office/powerpoint/2010/main" val="72712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 y="-297"/>
            <a:ext cx="1050550" cy="6858594"/>
          </a:xfrm>
          <a:prstGeom prst="rect">
            <a:avLst/>
          </a:prstGeom>
        </p:spPr>
      </p:pic>
      <p:sp>
        <p:nvSpPr>
          <p:cNvPr id="7" name="TextBox 6">
            <a:extLst>
              <a:ext uri="{FF2B5EF4-FFF2-40B4-BE49-F238E27FC236}">
                <a16:creationId xmlns:a16="http://schemas.microsoft.com/office/drawing/2014/main" id="{F47F5898-D2A1-2577-576B-4D0EB21418AF}"/>
              </a:ext>
            </a:extLst>
          </p:cNvPr>
          <p:cNvSpPr txBox="1"/>
          <p:nvPr/>
        </p:nvSpPr>
        <p:spPr>
          <a:xfrm>
            <a:off x="1013782" y="6172603"/>
            <a:ext cx="110598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cs typeface="Calibri"/>
              </a:rPr>
              <a:t>Information Credit: Centers for Disease Control and Prevention Teen Newsletter</a:t>
            </a:r>
          </a:p>
          <a:p>
            <a:r>
              <a:rPr lang="en-US" sz="1400">
                <a:cs typeface="Calibri"/>
              </a:rPr>
              <a:t> </a:t>
            </a:r>
            <a:r>
              <a:rPr lang="en-US" sz="1400">
                <a:solidFill>
                  <a:srgbClr val="0563C1"/>
                </a:solidFill>
                <a:cs typeface="Calibri"/>
                <a:hlinkClick r:id="rId4"/>
              </a:rPr>
              <a:t>https://www.cdc.gov/museum/education/newsletter/2023/mar/index.html</a:t>
            </a:r>
            <a:r>
              <a:rPr lang="en-US" sz="1400">
                <a:cs typeface="Calibri"/>
              </a:rPr>
              <a:t> </a:t>
            </a:r>
            <a:endParaRPr lang="en-US" sz="1400"/>
          </a:p>
        </p:txBody>
      </p:sp>
      <p:pic>
        <p:nvPicPr>
          <p:cNvPr id="2" name="Picture 3">
            <a:extLst>
              <a:ext uri="{FF2B5EF4-FFF2-40B4-BE49-F238E27FC236}">
                <a16:creationId xmlns:a16="http://schemas.microsoft.com/office/drawing/2014/main" id="{5C1B54F2-0B3C-7182-9BC5-FFF18175EE45}"/>
              </a:ext>
            </a:extLst>
          </p:cNvPr>
          <p:cNvPicPr>
            <a:picLocks noChangeAspect="1"/>
          </p:cNvPicPr>
          <p:nvPr/>
        </p:nvPicPr>
        <p:blipFill>
          <a:blip r:embed="rId5"/>
          <a:stretch>
            <a:fillRect/>
          </a:stretch>
        </p:blipFill>
        <p:spPr>
          <a:xfrm>
            <a:off x="2405550" y="0"/>
            <a:ext cx="7766752" cy="6213402"/>
          </a:xfrm>
          <a:prstGeom prst="rect">
            <a:avLst/>
          </a:prstGeom>
        </p:spPr>
      </p:pic>
    </p:spTree>
    <p:extLst>
      <p:ext uri="{BB962C8B-B14F-4D97-AF65-F5344CB8AC3E}">
        <p14:creationId xmlns:p14="http://schemas.microsoft.com/office/powerpoint/2010/main" val="2562674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CCEED76B-5C3A-AE54-C198-84857B636991}"/>
              </a:ext>
            </a:extLst>
          </p:cNvPr>
          <p:cNvPicPr>
            <a:picLocks noChangeAspect="1"/>
          </p:cNvPicPr>
          <p:nvPr/>
        </p:nvPicPr>
        <p:blipFill>
          <a:blip r:embed="rId3"/>
          <a:stretch>
            <a:fillRect/>
          </a:stretch>
        </p:blipFill>
        <p:spPr>
          <a:xfrm>
            <a:off x="0" y="13607"/>
            <a:ext cx="1077685" cy="6830786"/>
          </a:xfrm>
          <a:prstGeom prst="rect">
            <a:avLst/>
          </a:prstGeom>
        </p:spPr>
      </p:pic>
      <p:pic>
        <p:nvPicPr>
          <p:cNvPr id="2" name="Picture 1">
            <a:extLst>
              <a:ext uri="{FF2B5EF4-FFF2-40B4-BE49-F238E27FC236}">
                <a16:creationId xmlns:a16="http://schemas.microsoft.com/office/drawing/2014/main" id="{A6323442-322E-E751-69EA-5667E6520222}"/>
              </a:ext>
            </a:extLst>
          </p:cNvPr>
          <p:cNvPicPr>
            <a:picLocks noChangeAspect="1"/>
          </p:cNvPicPr>
          <p:nvPr/>
        </p:nvPicPr>
        <p:blipFill>
          <a:blip r:embed="rId4"/>
          <a:stretch>
            <a:fillRect/>
          </a:stretch>
        </p:blipFill>
        <p:spPr>
          <a:xfrm>
            <a:off x="2291766" y="33233"/>
            <a:ext cx="7322497" cy="6791533"/>
          </a:xfrm>
          <a:prstGeom prst="rect">
            <a:avLst/>
          </a:prstGeom>
        </p:spPr>
      </p:pic>
    </p:spTree>
    <p:extLst>
      <p:ext uri="{BB962C8B-B14F-4D97-AF65-F5344CB8AC3E}">
        <p14:creationId xmlns:p14="http://schemas.microsoft.com/office/powerpoint/2010/main" val="2888087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1F18EB-3380-485D-BCF4-878408F7B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33" y="0"/>
            <a:ext cx="1191491" cy="6858000"/>
          </a:xfrm>
          <a:prstGeom prst="rect">
            <a:avLst/>
          </a:prstGeom>
        </p:spPr>
      </p:pic>
      <p:sp>
        <p:nvSpPr>
          <p:cNvPr id="2" name="Title 1">
            <a:extLst>
              <a:ext uri="{FF2B5EF4-FFF2-40B4-BE49-F238E27FC236}">
                <a16:creationId xmlns:a16="http://schemas.microsoft.com/office/drawing/2014/main" id="{66BE74F6-ED2E-4C34-9DAD-F18945629DC0}"/>
              </a:ext>
            </a:extLst>
          </p:cNvPr>
          <p:cNvSpPr>
            <a:spLocks noGrp="1"/>
          </p:cNvSpPr>
          <p:nvPr>
            <p:ph type="title"/>
          </p:nvPr>
        </p:nvSpPr>
        <p:spPr>
          <a:xfrm>
            <a:off x="2867894" y="365129"/>
            <a:ext cx="7171459" cy="1325563"/>
          </a:xfrm>
        </p:spPr>
        <p:txBody>
          <a:bodyPr>
            <a:normAutofit/>
          </a:bodyPr>
          <a:lstStyle/>
          <a:p>
            <a:r>
              <a:rPr lang="en-US" sz="4000" b="1">
                <a:latin typeface="+mn-lt"/>
              </a:rPr>
              <a:t>Resources for RTIC Organizations</a:t>
            </a:r>
            <a:br>
              <a:rPr lang="en-US" sz="4000" b="1">
                <a:latin typeface="+mn-lt"/>
              </a:rPr>
            </a:br>
            <a:endParaRPr lang="en-US" sz="4000" b="1">
              <a:latin typeface="+mn-lt"/>
            </a:endParaRPr>
          </a:p>
        </p:txBody>
      </p:sp>
      <p:sp>
        <p:nvSpPr>
          <p:cNvPr id="3" name="Content Placeholder 2">
            <a:extLst>
              <a:ext uri="{FF2B5EF4-FFF2-40B4-BE49-F238E27FC236}">
                <a16:creationId xmlns:a16="http://schemas.microsoft.com/office/drawing/2014/main" id="{8A32482B-1AA1-4B07-A4B9-C8D742911DC9}"/>
              </a:ext>
            </a:extLst>
          </p:cNvPr>
          <p:cNvSpPr>
            <a:spLocks noGrp="1"/>
          </p:cNvSpPr>
          <p:nvPr>
            <p:ph idx="1"/>
          </p:nvPr>
        </p:nvSpPr>
        <p:spPr>
          <a:xfrm>
            <a:off x="1570383" y="1248229"/>
            <a:ext cx="8647043" cy="5244642"/>
          </a:xfrm>
        </p:spPr>
        <p:txBody>
          <a:bodyPr vert="horz" lIns="91440" tIns="45720" rIns="91440" bIns="45720" rtlCol="0" anchor="t">
            <a:normAutofit fontScale="70000" lnSpcReduction="20000"/>
          </a:bodyPr>
          <a:lstStyle/>
          <a:p>
            <a:pPr marL="0" indent="0">
              <a:buNone/>
            </a:pPr>
            <a:r>
              <a:rPr lang="en-US" b="1"/>
              <a:t>Find your own ACE score: </a:t>
            </a:r>
            <a:r>
              <a:rPr lang="en-US">
                <a:hlinkClick r:id="rId4"/>
              </a:rPr>
              <a:t>https://developingchild.harvard.edu/media-coverage/take-the-ace-quiz-and-learn-what-it-does-and-doesnt-mean/</a:t>
            </a:r>
            <a:r>
              <a:rPr lang="en-US"/>
              <a:t> </a:t>
            </a:r>
          </a:p>
          <a:p>
            <a:pPr marL="0" indent="0">
              <a:buNone/>
            </a:pPr>
            <a:endParaRPr lang="en-US" b="1"/>
          </a:p>
          <a:p>
            <a:pPr marL="0" indent="0">
              <a:buNone/>
            </a:pPr>
            <a:r>
              <a:rPr lang="en-US" b="1"/>
              <a:t>RTIC website: </a:t>
            </a:r>
            <a:r>
              <a:rPr lang="en-US" b="1">
                <a:hlinkClick r:id="rId5"/>
              </a:rPr>
              <a:t>www.resilientcommunitieswi.com</a:t>
            </a:r>
            <a:r>
              <a:rPr lang="en-US" b="1"/>
              <a:t> </a:t>
            </a:r>
          </a:p>
          <a:p>
            <a:r>
              <a:rPr lang="en-US"/>
              <a:t>Foundation training schedule</a:t>
            </a:r>
          </a:p>
          <a:p>
            <a:r>
              <a:rPr lang="en-US"/>
              <a:t>Organizational Assessment</a:t>
            </a:r>
          </a:p>
          <a:p>
            <a:pPr marL="0" indent="0">
              <a:buNone/>
            </a:pPr>
            <a:endParaRPr lang="en-US" b="1"/>
          </a:p>
          <a:p>
            <a:pPr marL="0" indent="0">
              <a:buNone/>
            </a:pPr>
            <a:r>
              <a:rPr lang="en-US" b="1"/>
              <a:t>Better Together: </a:t>
            </a:r>
            <a:r>
              <a:rPr lang="en-US" b="1">
                <a:hlinkClick r:id="rId6"/>
              </a:rPr>
              <a:t>www.bettertogetherlacrosse.org</a:t>
            </a:r>
            <a:r>
              <a:rPr lang="en-US" b="1"/>
              <a:t> </a:t>
            </a:r>
          </a:p>
          <a:p>
            <a:r>
              <a:rPr lang="en-US"/>
              <a:t>Resilience skill sheets</a:t>
            </a:r>
          </a:p>
          <a:p>
            <a:endParaRPr lang="en-US"/>
          </a:p>
          <a:p>
            <a:pPr marL="0" indent="0">
              <a:buNone/>
            </a:pPr>
            <a:r>
              <a:rPr lang="en-US" b="1"/>
              <a:t>Resilience film (streaming)</a:t>
            </a:r>
            <a:r>
              <a:rPr lang="en-US"/>
              <a:t>: $2 rent/$8 purchase on Vudu, Google Play Movies, Apple TV, YouTube</a:t>
            </a:r>
          </a:p>
          <a:p>
            <a:pPr marL="0" indent="0">
              <a:buNone/>
            </a:pPr>
            <a:endParaRPr lang="en-US" b="1"/>
          </a:p>
          <a:p>
            <a:pPr marL="0" indent="0">
              <a:buNone/>
            </a:pPr>
            <a:r>
              <a:rPr lang="en-US" b="1"/>
              <a:t>Other films:</a:t>
            </a:r>
          </a:p>
          <a:p>
            <a:pPr marL="0" indent="0">
              <a:buNone/>
            </a:pPr>
            <a:r>
              <a:rPr lang="en-US" b="1"/>
              <a:t>Paper Tigers film</a:t>
            </a:r>
            <a:r>
              <a:rPr lang="en-US"/>
              <a:t> (school case study): Vudu, Amazon</a:t>
            </a:r>
          </a:p>
          <a:p>
            <a:pPr marL="0" indent="0">
              <a:buNone/>
            </a:pPr>
            <a:r>
              <a:rPr lang="en-US" b="1"/>
              <a:t>“</a:t>
            </a:r>
            <a:r>
              <a:rPr lang="en-US" b="1" err="1"/>
              <a:t>Perspectacles</a:t>
            </a:r>
            <a:r>
              <a:rPr lang="en-US" b="1"/>
              <a:t>” video</a:t>
            </a:r>
            <a:r>
              <a:rPr lang="en-US"/>
              <a:t>, empathy in a high school setting</a:t>
            </a:r>
          </a:p>
          <a:p>
            <a:pPr marL="0" indent="0">
              <a:buNone/>
            </a:pPr>
            <a:endParaRPr lang="en-US" b="1"/>
          </a:p>
        </p:txBody>
      </p:sp>
      <p:pic>
        <p:nvPicPr>
          <p:cNvPr id="6" name="Picture 6" descr="Diagram&#10;&#10;Description automatically generated">
            <a:extLst>
              <a:ext uri="{FF2B5EF4-FFF2-40B4-BE49-F238E27FC236}">
                <a16:creationId xmlns:a16="http://schemas.microsoft.com/office/drawing/2014/main" id="{B04B9000-B88E-4487-E594-1B4AE151C31D}"/>
              </a:ext>
            </a:extLst>
          </p:cNvPr>
          <p:cNvPicPr>
            <a:picLocks noChangeAspect="1"/>
          </p:cNvPicPr>
          <p:nvPr/>
        </p:nvPicPr>
        <p:blipFill>
          <a:blip r:embed="rId7"/>
          <a:stretch>
            <a:fillRect/>
          </a:stretch>
        </p:blipFill>
        <p:spPr>
          <a:xfrm>
            <a:off x="10039353" y="4733786"/>
            <a:ext cx="2044150" cy="1969206"/>
          </a:xfrm>
          <a:prstGeom prst="rect">
            <a:avLst/>
          </a:prstGeom>
        </p:spPr>
      </p:pic>
      <p:pic>
        <p:nvPicPr>
          <p:cNvPr id="4" name="Picture 3">
            <a:extLst>
              <a:ext uri="{FF2B5EF4-FFF2-40B4-BE49-F238E27FC236}">
                <a16:creationId xmlns:a16="http://schemas.microsoft.com/office/drawing/2014/main" id="{BB984979-6B85-13FB-C1B1-AD5AFDA5519E}"/>
              </a:ext>
            </a:extLst>
          </p:cNvPr>
          <p:cNvPicPr>
            <a:picLocks noChangeAspect="1"/>
          </p:cNvPicPr>
          <p:nvPr/>
        </p:nvPicPr>
        <p:blipFill rotWithShape="1">
          <a:blip r:embed="rId8"/>
          <a:srcRect b="19507"/>
          <a:stretch/>
        </p:blipFill>
        <p:spPr>
          <a:xfrm>
            <a:off x="10336579" y="1031298"/>
            <a:ext cx="1449698" cy="1453961"/>
          </a:xfrm>
          <a:prstGeom prst="rect">
            <a:avLst/>
          </a:prstGeom>
        </p:spPr>
      </p:pic>
    </p:spTree>
    <p:extLst>
      <p:ext uri="{BB962C8B-B14F-4D97-AF65-F5344CB8AC3E}">
        <p14:creationId xmlns:p14="http://schemas.microsoft.com/office/powerpoint/2010/main" val="3965843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5491"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20">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22773" y="635715"/>
            <a:ext cx="8356656" cy="2482136"/>
            <a:chOff x="409710" y="635715"/>
            <a:chExt cx="11142208" cy="2482136"/>
          </a:xfrm>
        </p:grpSpPr>
        <p:sp>
          <p:nvSpPr>
            <p:cNvPr id="22"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25">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6BE74F6-ED2E-4C34-9DAD-F18945629DC0}"/>
              </a:ext>
            </a:extLst>
          </p:cNvPr>
          <p:cNvSpPr>
            <a:spLocks noGrp="1"/>
          </p:cNvSpPr>
          <p:nvPr>
            <p:ph type="title"/>
          </p:nvPr>
        </p:nvSpPr>
        <p:spPr>
          <a:xfrm>
            <a:off x="3500951" y="759806"/>
            <a:ext cx="7729890" cy="1325563"/>
          </a:xfrm>
        </p:spPr>
        <p:txBody>
          <a:bodyPr>
            <a:normAutofit/>
          </a:bodyPr>
          <a:lstStyle/>
          <a:p>
            <a:r>
              <a:rPr lang="en-US" sz="3500" b="1">
                <a:solidFill>
                  <a:srgbClr val="FFFFFF"/>
                </a:solidFill>
                <a:latin typeface="+mn-lt"/>
              </a:rPr>
              <a:t>Putting Shifts into Practice</a:t>
            </a:r>
          </a:p>
        </p:txBody>
      </p:sp>
      <p:sp>
        <p:nvSpPr>
          <p:cNvPr id="3" name="Content Placeholder 2">
            <a:extLst>
              <a:ext uri="{FF2B5EF4-FFF2-40B4-BE49-F238E27FC236}">
                <a16:creationId xmlns:a16="http://schemas.microsoft.com/office/drawing/2014/main" id="{8A32482B-1AA1-4B07-A4B9-C8D742911DC9}"/>
              </a:ext>
            </a:extLst>
          </p:cNvPr>
          <p:cNvSpPr>
            <a:spLocks noGrp="1"/>
          </p:cNvSpPr>
          <p:nvPr>
            <p:ph idx="1"/>
          </p:nvPr>
        </p:nvSpPr>
        <p:spPr>
          <a:xfrm>
            <a:off x="3784169" y="2494451"/>
            <a:ext cx="3040158" cy="3563159"/>
          </a:xfrm>
        </p:spPr>
        <p:txBody>
          <a:bodyPr>
            <a:normAutofit/>
          </a:bodyPr>
          <a:lstStyle/>
          <a:p>
            <a:r>
              <a:rPr lang="en-US" sz="2100"/>
              <a:t>Take notice of your use of empathy...and missed opportunities.</a:t>
            </a:r>
          </a:p>
          <a:p>
            <a:r>
              <a:rPr lang="en-US" sz="2100"/>
              <a:t>Take notice of changes to thoughts, feelings, and interactions.</a:t>
            </a:r>
          </a:p>
          <a:p>
            <a:r>
              <a:rPr lang="en-US" sz="2100"/>
              <a:t>Share stories of Trauma Informed Care.</a:t>
            </a:r>
          </a:p>
          <a:p>
            <a:r>
              <a:rPr lang="en-US" sz="2100"/>
              <a:t>Listen for and recognize shifts in others.</a:t>
            </a:r>
          </a:p>
          <a:p>
            <a:pPr marL="0" indent="0">
              <a:buNone/>
            </a:pPr>
            <a:endParaRPr lang="en-US" sz="2100"/>
          </a:p>
        </p:txBody>
      </p:sp>
      <p:pic>
        <p:nvPicPr>
          <p:cNvPr id="6" name="Picture 6">
            <a:extLst>
              <a:ext uri="{FF2B5EF4-FFF2-40B4-BE49-F238E27FC236}">
                <a16:creationId xmlns:a16="http://schemas.microsoft.com/office/drawing/2014/main" id="{721E73F6-D766-7FD7-34C3-5F0E08310A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602621" y="3804771"/>
            <a:ext cx="2288843" cy="2208871"/>
          </a:xfrm>
          <a:prstGeom prst="rect">
            <a:avLst/>
          </a:prstGeom>
        </p:spPr>
      </p:pic>
      <p:pic>
        <p:nvPicPr>
          <p:cNvPr id="5" name="Picture 4">
            <a:extLst>
              <a:ext uri="{FF2B5EF4-FFF2-40B4-BE49-F238E27FC236}">
                <a16:creationId xmlns:a16="http://schemas.microsoft.com/office/drawing/2014/main" id="{001F18EB-3380-485D-BCF4-878408F7BD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1191491" cy="6858000"/>
          </a:xfrm>
          <a:prstGeom prst="rect">
            <a:avLst/>
          </a:prstGeom>
        </p:spPr>
      </p:pic>
    </p:spTree>
    <p:extLst>
      <p:ext uri="{BB962C8B-B14F-4D97-AF65-F5344CB8AC3E}">
        <p14:creationId xmlns:p14="http://schemas.microsoft.com/office/powerpoint/2010/main" val="2241880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2030084" y="365127"/>
            <a:ext cx="8009266" cy="1325563"/>
          </a:xfrm>
        </p:spPr>
        <p:txBody>
          <a:bodyPr>
            <a:normAutofit/>
          </a:bodyPr>
          <a:lstStyle/>
          <a:p>
            <a:r>
              <a:rPr lang="en-US" altLang="en-US" sz="4800" b="1">
                <a:latin typeface="+mn-lt"/>
              </a:rPr>
              <a:t>Resilience...</a:t>
            </a:r>
          </a:p>
        </p:txBody>
      </p:sp>
      <p:sp>
        <p:nvSpPr>
          <p:cNvPr id="5" name="Content Placeholder 4"/>
          <p:cNvSpPr>
            <a:spLocks noGrp="1"/>
          </p:cNvSpPr>
          <p:nvPr>
            <p:ph idx="1"/>
          </p:nvPr>
        </p:nvSpPr>
        <p:spPr>
          <a:xfrm>
            <a:off x="2030085" y="1436915"/>
            <a:ext cx="8395320" cy="5116285"/>
          </a:xfrm>
        </p:spPr>
        <p:txBody>
          <a:bodyPr vert="horz" lIns="91440" tIns="45720" rIns="91440" bIns="45720" rtlCol="0" anchor="t">
            <a:normAutofit/>
          </a:bodyPr>
          <a:lstStyle/>
          <a:p>
            <a:r>
              <a:rPr lang="en-US" sz="3600"/>
              <a:t>“…is not something you are born with...gets built over time.” (Dr. Jack Shonkoff)</a:t>
            </a:r>
            <a:endParaRPr lang="en-US" sz="3600">
              <a:cs typeface="Calibri"/>
            </a:endParaRPr>
          </a:p>
          <a:p>
            <a:r>
              <a:rPr lang="en-US" sz="3600"/>
              <a:t>Can be built at any stage of life</a:t>
            </a:r>
            <a:endParaRPr lang="en-US" sz="3600">
              <a:cs typeface="Calibri"/>
            </a:endParaRPr>
          </a:p>
          <a:p>
            <a:r>
              <a:rPr lang="en-US" sz="3600"/>
              <a:t>Creates protective factors that </a:t>
            </a:r>
            <a:r>
              <a:rPr lang="en-US" sz="3600">
                <a:cs typeface="Calibri"/>
              </a:rPr>
              <a:t>buffer toxic stress</a:t>
            </a:r>
          </a:p>
          <a:p>
            <a:r>
              <a:rPr lang="en-US" sz="3600">
                <a:cs typeface="Calibri"/>
              </a:rPr>
              <a:t>Can stem from a single positive relationship</a:t>
            </a:r>
          </a:p>
          <a:p>
            <a:r>
              <a:rPr lang="en-US" sz="3600">
                <a:cs typeface="Calibri"/>
              </a:rPr>
              <a:t>Is different for everyone</a:t>
            </a:r>
          </a:p>
          <a:p>
            <a:endParaRPr lang="en-US" sz="3200">
              <a:cs typeface="Calibri"/>
            </a:endParaRPr>
          </a:p>
          <a:p>
            <a:endParaRPr lang="en-US" sz="3200">
              <a:cs typeface="Calibri"/>
            </a:endParaRPr>
          </a:p>
        </p:txBody>
      </p:sp>
      <p:pic>
        <p:nvPicPr>
          <p:cNvPr id="7" name="Picture 6"/>
          <p:cNvPicPr>
            <a:picLocks noChangeAspect="1"/>
          </p:cNvPicPr>
          <p:nvPr/>
        </p:nvPicPr>
        <p:blipFill>
          <a:blip r:embed="rId3"/>
          <a:stretch>
            <a:fillRect/>
          </a:stretch>
        </p:blipFill>
        <p:spPr>
          <a:xfrm>
            <a:off x="1" y="-297"/>
            <a:ext cx="941695" cy="6858594"/>
          </a:xfrm>
          <a:prstGeom prst="rect">
            <a:avLst/>
          </a:prstGeom>
        </p:spPr>
      </p:pic>
      <p:pic>
        <p:nvPicPr>
          <p:cNvPr id="2" name="Picture 2">
            <a:extLst>
              <a:ext uri="{FF2B5EF4-FFF2-40B4-BE49-F238E27FC236}">
                <a16:creationId xmlns:a16="http://schemas.microsoft.com/office/drawing/2014/main" id="{9B4F02E3-9FC5-EC49-7D81-063BA0620A8F}"/>
              </a:ext>
            </a:extLst>
          </p:cNvPr>
          <p:cNvPicPr>
            <a:picLocks noChangeAspect="1"/>
          </p:cNvPicPr>
          <p:nvPr/>
        </p:nvPicPr>
        <p:blipFill>
          <a:blip r:embed="rId4"/>
          <a:stretch>
            <a:fillRect/>
          </a:stretch>
        </p:blipFill>
        <p:spPr>
          <a:xfrm>
            <a:off x="9936884" y="4752882"/>
            <a:ext cx="2107495" cy="2030677"/>
          </a:xfrm>
          <a:prstGeom prst="rect">
            <a:avLst/>
          </a:prstGeom>
        </p:spPr>
      </p:pic>
    </p:spTree>
    <p:extLst>
      <p:ext uri="{BB962C8B-B14F-4D97-AF65-F5344CB8AC3E}">
        <p14:creationId xmlns:p14="http://schemas.microsoft.com/office/powerpoint/2010/main" val="16411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1" y="685801"/>
            <a:ext cx="901907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0" y="6514247"/>
            <a:ext cx="6248400" cy="246221"/>
          </a:xfrm>
          <a:prstGeom prst="rect">
            <a:avLst/>
          </a:prstGeom>
          <a:noFill/>
        </p:spPr>
        <p:txBody>
          <a:bodyPr wrap="square" rtlCol="0">
            <a:spAutoFit/>
          </a:bodyPr>
          <a:lstStyle/>
          <a:p>
            <a:r>
              <a:rPr lang="en-US" sz="1000"/>
              <a:t>ACE findings. (CDC, 2014)</a:t>
            </a:r>
          </a:p>
        </p:txBody>
      </p:sp>
      <p:pic>
        <p:nvPicPr>
          <p:cNvPr id="3" name="Picture 2" descr="Background pattern&#10;&#10;Description automatically generated">
            <a:extLst>
              <a:ext uri="{FF2B5EF4-FFF2-40B4-BE49-F238E27FC236}">
                <a16:creationId xmlns:a16="http://schemas.microsoft.com/office/drawing/2014/main" id="{8F7868FE-60CA-4CFC-DF4C-35F5E9AB403D}"/>
              </a:ext>
            </a:extLst>
          </p:cNvPr>
          <p:cNvPicPr>
            <a:picLocks noChangeAspect="1"/>
          </p:cNvPicPr>
          <p:nvPr/>
        </p:nvPicPr>
        <p:blipFill>
          <a:blip r:embed="rId6"/>
          <a:stretch>
            <a:fillRect/>
          </a:stretch>
        </p:blipFill>
        <p:spPr>
          <a:xfrm>
            <a:off x="0" y="6680"/>
            <a:ext cx="1514103" cy="6844640"/>
          </a:xfrm>
          <a:prstGeom prst="rect">
            <a:avLst/>
          </a:prstGeom>
        </p:spPr>
      </p:pic>
    </p:spTree>
    <p:custDataLst>
      <p:tags r:id="rId1"/>
    </p:custDataLst>
    <p:extLst>
      <p:ext uri="{BB962C8B-B14F-4D97-AF65-F5344CB8AC3E}">
        <p14:creationId xmlns:p14="http://schemas.microsoft.com/office/powerpoint/2010/main" val="4983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558801" y="1092200"/>
            <a:ext cx="6654800" cy="3771900"/>
          </a:xfrm>
        </p:spPr>
        <p:txBody>
          <a:bodyPr>
            <a:normAutofit fontScale="82500" lnSpcReduction="20000"/>
          </a:bodyPr>
          <a:lstStyle/>
          <a:p>
            <a:pPr marL="0" indent="0" algn="ctr">
              <a:buNone/>
            </a:pPr>
            <a:r>
              <a:rPr lang="en-US" sz="5300"/>
              <a:t>“Adverse Childhood Experiences (ACEs) are the single greatest unaddressed public health threat facing our nation today.”</a:t>
            </a:r>
            <a:r>
              <a:rPr lang="en-US" sz="5900"/>
              <a:t> </a:t>
            </a:r>
          </a:p>
          <a:p>
            <a:pPr marL="0" indent="0" algn="ctr">
              <a:buNone/>
            </a:pPr>
            <a:br>
              <a:rPr lang="en-US"/>
            </a:br>
            <a:br>
              <a:rPr lang="en-US" sz="2000"/>
            </a:br>
            <a:r>
              <a:rPr lang="en-US" sz="2700"/>
              <a:t>- Dr. Robert Block, the former President of the </a:t>
            </a:r>
          </a:p>
          <a:p>
            <a:pPr marL="0" indent="0" algn="ctr">
              <a:buNone/>
            </a:pPr>
            <a:r>
              <a:rPr lang="en-US" sz="2700"/>
              <a:t>American Academy of Pediatrics</a:t>
            </a:r>
            <a:endParaRPr lang="en-US" sz="3600"/>
          </a:p>
        </p:txBody>
      </p:sp>
      <p:pic>
        <p:nvPicPr>
          <p:cNvPr id="2" name="Picture 1"/>
          <p:cNvPicPr>
            <a:picLocks noChangeAspect="1"/>
          </p:cNvPicPr>
          <p:nvPr/>
        </p:nvPicPr>
        <p:blipFill>
          <a:blip r:embed="rId3"/>
          <a:stretch>
            <a:fillRect/>
          </a:stretch>
        </p:blipFill>
        <p:spPr>
          <a:xfrm>
            <a:off x="13212" y="5809398"/>
            <a:ext cx="12179185" cy="1048603"/>
          </a:xfrm>
          <a:prstGeom prst="rect">
            <a:avLst/>
          </a:prstGeom>
        </p:spPr>
      </p:pic>
      <p:pic>
        <p:nvPicPr>
          <p:cNvPr id="8" name="Picture 8">
            <a:extLst>
              <a:ext uri="{FF2B5EF4-FFF2-40B4-BE49-F238E27FC236}">
                <a16:creationId xmlns:a16="http://schemas.microsoft.com/office/drawing/2014/main" id="{BFECE235-779D-E884-B88C-ED8BA95CEEF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13601" y="533400"/>
            <a:ext cx="4899673" cy="4728479"/>
          </a:xfrm>
          <a:prstGeom prst="rect">
            <a:avLst/>
          </a:prstGeom>
        </p:spPr>
      </p:pic>
    </p:spTree>
    <p:extLst>
      <p:ext uri="{BB962C8B-B14F-4D97-AF65-F5344CB8AC3E}">
        <p14:creationId xmlns:p14="http://schemas.microsoft.com/office/powerpoint/2010/main" val="4084727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4003" y="5809398"/>
            <a:ext cx="12233614" cy="1048603"/>
          </a:xfrm>
          <a:prstGeom prst="rect">
            <a:avLst/>
          </a:prstGeom>
        </p:spPr>
      </p:pic>
      <p:pic>
        <p:nvPicPr>
          <p:cNvPr id="1026" name="Picture 1" descr="Image result for resilience fil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040" y="688675"/>
            <a:ext cx="9473919" cy="53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9D0D7AF-E44A-8330-8510-A754FAF9CE72}"/>
              </a:ext>
            </a:extLst>
          </p:cNvPr>
          <p:cNvSpPr txBox="1"/>
          <p:nvPr/>
        </p:nvSpPr>
        <p:spPr>
          <a:xfrm>
            <a:off x="1359040" y="6172200"/>
            <a:ext cx="9994760" cy="400110"/>
          </a:xfrm>
          <a:prstGeom prst="rect">
            <a:avLst/>
          </a:prstGeom>
          <a:noFill/>
        </p:spPr>
        <p:txBody>
          <a:bodyPr wrap="square" rtlCol="0">
            <a:spAutoFit/>
          </a:bodyPr>
          <a:lstStyle/>
          <a:p>
            <a:r>
              <a:rPr lang="en-US" sz="2000" b="1">
                <a:solidFill>
                  <a:schemeClr val="bg1"/>
                </a:solidFill>
              </a:rPr>
              <a:t>Note: This film talks about childhood traumas but is not graphic. Please practice self-care.</a:t>
            </a:r>
          </a:p>
        </p:txBody>
      </p:sp>
    </p:spTree>
    <p:extLst>
      <p:ext uri="{BB962C8B-B14F-4D97-AF65-F5344CB8AC3E}">
        <p14:creationId xmlns:p14="http://schemas.microsoft.com/office/powerpoint/2010/main" val="307898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11225" y="2540000"/>
            <a:ext cx="7315200" cy="2811983"/>
          </a:xfrm>
        </p:spPr>
        <p:txBody>
          <a:bodyPr vert="horz" lIns="91440" tIns="45720" rIns="91440" bIns="45720" rtlCol="0" anchor="t">
            <a:noAutofit/>
          </a:bodyPr>
          <a:lstStyle/>
          <a:p>
            <a:pPr marL="0" indent="0" algn="ctr">
              <a:buNone/>
            </a:pPr>
            <a:r>
              <a:rPr lang="en-US" sz="6000" b="1"/>
              <a:t>Reflection</a:t>
            </a:r>
            <a:endParaRPr lang="en-US" sz="6000"/>
          </a:p>
        </p:txBody>
      </p:sp>
      <p:pic>
        <p:nvPicPr>
          <p:cNvPr id="2" name="Picture 1"/>
          <p:cNvPicPr>
            <a:picLocks noChangeAspect="1"/>
          </p:cNvPicPr>
          <p:nvPr/>
        </p:nvPicPr>
        <p:blipFill>
          <a:blip r:embed="rId3"/>
          <a:stretch>
            <a:fillRect/>
          </a:stretch>
        </p:blipFill>
        <p:spPr>
          <a:xfrm>
            <a:off x="-396" y="5809398"/>
            <a:ext cx="12301649" cy="1048603"/>
          </a:xfrm>
          <a:prstGeom prst="rect">
            <a:avLst/>
          </a:prstGeom>
        </p:spPr>
      </p:pic>
      <p:pic>
        <p:nvPicPr>
          <p:cNvPr id="8" name="Picture 6" descr="Diagram&#10;&#10;Description automatically generated">
            <a:extLst>
              <a:ext uri="{FF2B5EF4-FFF2-40B4-BE49-F238E27FC236}">
                <a16:creationId xmlns:a16="http://schemas.microsoft.com/office/drawing/2014/main" id="{9C762B58-1365-F295-21AA-029545FA1D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71042" y="952714"/>
            <a:ext cx="4411557" cy="4244499"/>
          </a:xfrm>
          <a:prstGeom prst="rect">
            <a:avLst/>
          </a:prstGeom>
        </p:spPr>
      </p:pic>
    </p:spTree>
    <p:extLst>
      <p:ext uri="{BB962C8B-B14F-4D97-AF65-F5344CB8AC3E}">
        <p14:creationId xmlns:p14="http://schemas.microsoft.com/office/powerpoint/2010/main" val="1913232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noChangeArrowheads="1"/>
          </p:cNvSpPr>
          <p:nvPr>
            <p:ph type="title"/>
          </p:nvPr>
        </p:nvSpPr>
        <p:spPr>
          <a:xfrm>
            <a:off x="2030084" y="365127"/>
            <a:ext cx="8009266" cy="1325563"/>
          </a:xfrm>
        </p:spPr>
        <p:txBody>
          <a:bodyPr>
            <a:normAutofit/>
          </a:bodyPr>
          <a:lstStyle/>
          <a:p>
            <a:r>
              <a:rPr lang="en-US" altLang="en-US" sz="4000" b="1">
                <a:latin typeface="+mn-lt"/>
              </a:rPr>
              <a:t>Avoiding misconceptions about ACEs</a:t>
            </a:r>
          </a:p>
        </p:txBody>
      </p:sp>
      <p:sp>
        <p:nvSpPr>
          <p:cNvPr id="5" name="Content Placeholder 4"/>
          <p:cNvSpPr>
            <a:spLocks noGrp="1"/>
          </p:cNvSpPr>
          <p:nvPr>
            <p:ph idx="1"/>
          </p:nvPr>
        </p:nvSpPr>
        <p:spPr>
          <a:xfrm>
            <a:off x="2030085" y="1436915"/>
            <a:ext cx="7837531" cy="5116285"/>
          </a:xfrm>
        </p:spPr>
        <p:txBody>
          <a:bodyPr vert="horz" lIns="91440" tIns="45720" rIns="91440" bIns="45720" rtlCol="0" anchor="t">
            <a:normAutofit fontScale="92500" lnSpcReduction="10000"/>
          </a:bodyPr>
          <a:lstStyle/>
          <a:p>
            <a:r>
              <a:rPr lang="en-US" sz="3600"/>
              <a:t>There are not just 10 ACEs.</a:t>
            </a:r>
          </a:p>
          <a:p>
            <a:endParaRPr lang="en-US" sz="1200"/>
          </a:p>
          <a:p>
            <a:r>
              <a:rPr lang="en-US" sz="3600"/>
              <a:t>Trauma is subjective to the individual.</a:t>
            </a:r>
          </a:p>
          <a:p>
            <a:endParaRPr lang="en-US" sz="800">
              <a:cs typeface="Calibri"/>
            </a:endParaRPr>
          </a:p>
          <a:p>
            <a:r>
              <a:rPr lang="en-US" sz="3600"/>
              <a:t>A</a:t>
            </a:r>
            <a:r>
              <a:rPr lang="en-US" sz="3600">
                <a:cs typeface="Calibri"/>
              </a:rPr>
              <a:t>n ACE score is simply a record of what happened.</a:t>
            </a:r>
          </a:p>
          <a:p>
            <a:endParaRPr lang="en-US" sz="500">
              <a:cs typeface="Calibri"/>
            </a:endParaRPr>
          </a:p>
          <a:p>
            <a:r>
              <a:rPr lang="en-US" sz="3600"/>
              <a:t>An ACE score can be a starting point for healing.</a:t>
            </a:r>
          </a:p>
          <a:p>
            <a:endParaRPr lang="en-US" sz="600"/>
          </a:p>
          <a:p>
            <a:r>
              <a:rPr lang="en-US" sz="3600"/>
              <a:t>The impact of ACEs doesn’t have be lifelong; we can always build resilience.</a:t>
            </a:r>
            <a:endParaRPr lang="en-US" sz="3600">
              <a:cs typeface="Calibri"/>
            </a:endParaRPr>
          </a:p>
          <a:p>
            <a:endParaRPr lang="en-US" sz="800">
              <a:cs typeface="Calibri"/>
            </a:endParaRPr>
          </a:p>
          <a:p>
            <a:endParaRPr lang="en-US" sz="3600">
              <a:cs typeface="Calibri"/>
            </a:endParaRPr>
          </a:p>
          <a:p>
            <a:endParaRPr lang="en-US" sz="3600">
              <a:cs typeface="Calibri"/>
            </a:endParaRPr>
          </a:p>
        </p:txBody>
      </p:sp>
      <p:pic>
        <p:nvPicPr>
          <p:cNvPr id="7" name="Picture 6"/>
          <p:cNvPicPr>
            <a:picLocks noChangeAspect="1"/>
          </p:cNvPicPr>
          <p:nvPr/>
        </p:nvPicPr>
        <p:blipFill>
          <a:blip r:embed="rId3"/>
          <a:stretch>
            <a:fillRect/>
          </a:stretch>
        </p:blipFill>
        <p:spPr>
          <a:xfrm>
            <a:off x="1" y="-297"/>
            <a:ext cx="941695" cy="6858594"/>
          </a:xfrm>
          <a:prstGeom prst="rect">
            <a:avLst/>
          </a:prstGeom>
        </p:spPr>
      </p:pic>
      <p:pic>
        <p:nvPicPr>
          <p:cNvPr id="4" name="Picture 6" descr="Diagram&#10;&#10;Description automatically generated">
            <a:extLst>
              <a:ext uri="{FF2B5EF4-FFF2-40B4-BE49-F238E27FC236}">
                <a16:creationId xmlns:a16="http://schemas.microsoft.com/office/drawing/2014/main" id="{0AC13D64-316D-8D12-3CD3-053BF94267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867616" y="4547627"/>
            <a:ext cx="2255810" cy="2173586"/>
          </a:xfrm>
          <a:prstGeom prst="rect">
            <a:avLst/>
          </a:prstGeom>
        </p:spPr>
      </p:pic>
    </p:spTree>
    <p:extLst>
      <p:ext uri="{BB962C8B-B14F-4D97-AF65-F5344CB8AC3E}">
        <p14:creationId xmlns:p14="http://schemas.microsoft.com/office/powerpoint/2010/main" val="161890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96" y="5809398"/>
            <a:ext cx="12192793" cy="1048603"/>
          </a:xfrm>
          <a:prstGeom prst="rect">
            <a:avLst/>
          </a:prstGeom>
        </p:spPr>
      </p:pic>
      <p:pic>
        <p:nvPicPr>
          <p:cNvPr id="3" name="Picture 1" descr="Image result for resilience film">
            <a:hlinkClick r:id="rId4"/>
            <a:extLst>
              <a:ext uri="{FF2B5EF4-FFF2-40B4-BE49-F238E27FC236}">
                <a16:creationId xmlns:a16="http://schemas.microsoft.com/office/drawing/2014/main" id="{52F21A65-356E-4655-7371-41296C806D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040" y="688675"/>
            <a:ext cx="9473919" cy="5320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236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311225" y="2540000"/>
            <a:ext cx="7315200" cy="2811983"/>
          </a:xfrm>
        </p:spPr>
        <p:txBody>
          <a:bodyPr vert="horz" lIns="91440" tIns="45720" rIns="91440" bIns="45720" rtlCol="0" anchor="t">
            <a:noAutofit/>
          </a:bodyPr>
          <a:lstStyle/>
          <a:p>
            <a:pPr marL="0" indent="0" algn="ctr">
              <a:buNone/>
            </a:pPr>
            <a:r>
              <a:rPr lang="en-US" sz="6000" b="1"/>
              <a:t>Reflection</a:t>
            </a:r>
            <a:endParaRPr lang="en-US" sz="6000"/>
          </a:p>
        </p:txBody>
      </p:sp>
      <p:pic>
        <p:nvPicPr>
          <p:cNvPr id="2" name="Picture 1"/>
          <p:cNvPicPr>
            <a:picLocks noChangeAspect="1"/>
          </p:cNvPicPr>
          <p:nvPr/>
        </p:nvPicPr>
        <p:blipFill>
          <a:blip r:embed="rId3"/>
          <a:stretch>
            <a:fillRect/>
          </a:stretch>
        </p:blipFill>
        <p:spPr>
          <a:xfrm>
            <a:off x="-396" y="5809398"/>
            <a:ext cx="12301649" cy="1048603"/>
          </a:xfrm>
          <a:prstGeom prst="rect">
            <a:avLst/>
          </a:prstGeom>
        </p:spPr>
      </p:pic>
      <p:pic>
        <p:nvPicPr>
          <p:cNvPr id="6" name="Picture 6" descr="Diagram&#10;&#10;Description automatically generated">
            <a:extLst>
              <a:ext uri="{FF2B5EF4-FFF2-40B4-BE49-F238E27FC236}">
                <a16:creationId xmlns:a16="http://schemas.microsoft.com/office/drawing/2014/main" id="{F14C08C2-301F-7A0F-7B5B-8D3F4114C7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871042" y="952714"/>
            <a:ext cx="4411557" cy="4244499"/>
          </a:xfrm>
          <a:prstGeom prst="rect">
            <a:avLst/>
          </a:prstGeom>
        </p:spPr>
      </p:pic>
    </p:spTree>
    <p:extLst>
      <p:ext uri="{BB962C8B-B14F-4D97-AF65-F5344CB8AC3E}">
        <p14:creationId xmlns:p14="http://schemas.microsoft.com/office/powerpoint/2010/main" val="1417763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 y="-297"/>
            <a:ext cx="914479" cy="6858594"/>
          </a:xfrm>
          <a:prstGeom prst="rect">
            <a:avLst/>
          </a:prstGeom>
        </p:spPr>
      </p:pic>
      <p:sp>
        <p:nvSpPr>
          <p:cNvPr id="2" name="TextBox 1">
            <a:extLst>
              <a:ext uri="{FF2B5EF4-FFF2-40B4-BE49-F238E27FC236}">
                <a16:creationId xmlns:a16="http://schemas.microsoft.com/office/drawing/2014/main" id="{C080C230-17F6-1F5D-F2FA-AABD20663A6A}"/>
              </a:ext>
            </a:extLst>
          </p:cNvPr>
          <p:cNvSpPr txBox="1"/>
          <p:nvPr/>
        </p:nvSpPr>
        <p:spPr>
          <a:xfrm>
            <a:off x="1149411" y="6398832"/>
            <a:ext cx="821404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Credit: PACEs Connection: </a:t>
            </a:r>
            <a:r>
              <a:rPr lang="en-US" sz="1100">
                <a:ea typeface="+mn-lt"/>
                <a:cs typeface="+mn-lt"/>
                <a:hlinkClick r:id="rId4"/>
              </a:rPr>
              <a:t>https://www.pacesconnection.com/blog/3-realms-of-aces-updated</a:t>
            </a:r>
            <a:r>
              <a:rPr lang="en-US" sz="1100">
                <a:ea typeface="+mn-lt"/>
                <a:cs typeface="+mn-lt"/>
              </a:rPr>
              <a:t> </a:t>
            </a:r>
            <a:endParaRPr lang="en-US"/>
          </a:p>
        </p:txBody>
      </p:sp>
      <p:pic>
        <p:nvPicPr>
          <p:cNvPr id="12" name="Content Placeholder 11" descr="Diagram&#10;&#10;Description automatically generated">
            <a:extLst>
              <a:ext uri="{FF2B5EF4-FFF2-40B4-BE49-F238E27FC236}">
                <a16:creationId xmlns:a16="http://schemas.microsoft.com/office/drawing/2014/main" id="{4329D2A8-260D-450E-AD45-48F65F699A46}"/>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257897" y="262759"/>
            <a:ext cx="7837336" cy="6056124"/>
          </a:xfrm>
        </p:spPr>
      </p:pic>
    </p:spTree>
    <p:extLst>
      <p:ext uri="{BB962C8B-B14F-4D97-AF65-F5344CB8AC3E}">
        <p14:creationId xmlns:p14="http://schemas.microsoft.com/office/powerpoint/2010/main" val="14430553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oward One WI preso 2019.pptx" id="{455C9D35-FEB7-4E11-92A5-B78F7507C83D}" vid="{4D51FAAE-3503-4B48-BD47-DAF02F3FA2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7345</Words>
  <Application>Microsoft Macintosh PowerPoint</Application>
  <PresentationFormat>Widescreen</PresentationFormat>
  <Paragraphs>499</Paragraphs>
  <Slides>29</Slides>
  <Notes>29</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Arial,Sans-Serif</vt:lpstr>
      <vt:lpstr>Avenir Next LT Pro</vt:lpstr>
      <vt:lpstr>Calibri</vt:lpstr>
      <vt:lpstr>Calibri Light</vt:lpstr>
      <vt:lpstr>Symbol</vt:lpstr>
      <vt:lpstr>Office Theme</vt:lpstr>
      <vt:lpstr>Building a Foundation</vt:lpstr>
      <vt:lpstr>RTIC FOUNDATION AGENDA</vt:lpstr>
      <vt:lpstr>PowerPoint Presentation</vt:lpstr>
      <vt:lpstr>PowerPoint Presentation</vt:lpstr>
      <vt:lpstr>PowerPoint Presentation</vt:lpstr>
      <vt:lpstr>Avoiding misconceptions about ACEs</vt:lpstr>
      <vt:lpstr>PowerPoint Presentation</vt:lpstr>
      <vt:lpstr>PowerPoint Presentation</vt:lpstr>
      <vt:lpstr>PowerPoint Presentation</vt:lpstr>
      <vt:lpstr>Importance of Equity </vt:lpstr>
      <vt:lpstr>Trauma can ripple through a community.</vt:lpstr>
      <vt:lpstr>Resilience:</vt:lpstr>
      <vt:lpstr>PowerPoint Presentation</vt:lpstr>
      <vt:lpstr>PowerPoint Presentation</vt:lpstr>
      <vt:lpstr>PowerPoint Presentation</vt:lpstr>
      <vt:lpstr>Empathy Video</vt:lpstr>
      <vt:lpstr>Prerequisites to empathy</vt:lpstr>
      <vt:lpstr>Empathy:  Prerequisite to Being Trauma Informed</vt:lpstr>
      <vt:lpstr>PowerPoint Presentation</vt:lpstr>
      <vt:lpstr>Resilience Reflection</vt:lpstr>
      <vt:lpstr>Recognizing Perspective Shifts</vt:lpstr>
      <vt:lpstr>“What happened to you?”</vt:lpstr>
      <vt:lpstr>Trauma can ripple through a community.</vt:lpstr>
      <vt:lpstr>PowerPoint Presentation</vt:lpstr>
      <vt:lpstr>PowerPoint Presentation</vt:lpstr>
      <vt:lpstr>Resources for RTIC Organizations </vt:lpstr>
      <vt:lpstr>Putting Shifts into Practice</vt:lpstr>
      <vt:lpstr>Resilience...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Lilly Halvorson</cp:lastModifiedBy>
  <cp:revision>4</cp:revision>
  <dcterms:created xsi:type="dcterms:W3CDTF">2023-03-16T16:41:34Z</dcterms:created>
  <dcterms:modified xsi:type="dcterms:W3CDTF">2024-02-22T22:32:41Z</dcterms:modified>
</cp:coreProperties>
</file>