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0" d="100"/>
          <a:sy n="100" d="100"/>
        </p:scale>
        <p:origin x="11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19411-CA1B-4B07-B754-9CCF5DAA6A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02005F-F506-4582-84E5-B7E59FF777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490CAC-3541-4A2D-B940-97644525F257}"/>
              </a:ext>
            </a:extLst>
          </p:cNvPr>
          <p:cNvSpPr>
            <a:spLocks noGrp="1"/>
          </p:cNvSpPr>
          <p:nvPr>
            <p:ph type="dt" sz="half" idx="10"/>
          </p:nvPr>
        </p:nvSpPr>
        <p:spPr/>
        <p:txBody>
          <a:bodyPr/>
          <a:lstStyle/>
          <a:p>
            <a:fld id="{A321DB7A-D178-4E11-AE2F-CC30EDA8B7FA}" type="datetimeFigureOut">
              <a:rPr lang="en-US" smtClean="0"/>
              <a:t>1/14/2022</a:t>
            </a:fld>
            <a:endParaRPr lang="en-US"/>
          </a:p>
        </p:txBody>
      </p:sp>
      <p:sp>
        <p:nvSpPr>
          <p:cNvPr id="5" name="Footer Placeholder 4">
            <a:extLst>
              <a:ext uri="{FF2B5EF4-FFF2-40B4-BE49-F238E27FC236}">
                <a16:creationId xmlns:a16="http://schemas.microsoft.com/office/drawing/2014/main" id="{EC1732CE-AEFF-47F1-A1ED-245E58664F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B00DD1-2FA1-4CC2-8E98-47080E5A3531}"/>
              </a:ext>
            </a:extLst>
          </p:cNvPr>
          <p:cNvSpPr>
            <a:spLocks noGrp="1"/>
          </p:cNvSpPr>
          <p:nvPr>
            <p:ph type="sldNum" sz="quarter" idx="12"/>
          </p:nvPr>
        </p:nvSpPr>
        <p:spPr/>
        <p:txBody>
          <a:bodyPr/>
          <a:lstStyle/>
          <a:p>
            <a:fld id="{0B041D25-FCA2-4563-9259-B1F3D7B25A38}" type="slidenum">
              <a:rPr lang="en-US" smtClean="0"/>
              <a:t>‹#›</a:t>
            </a:fld>
            <a:endParaRPr lang="en-US"/>
          </a:p>
        </p:txBody>
      </p:sp>
    </p:spTree>
    <p:extLst>
      <p:ext uri="{BB962C8B-B14F-4D97-AF65-F5344CB8AC3E}">
        <p14:creationId xmlns:p14="http://schemas.microsoft.com/office/powerpoint/2010/main" val="1260471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94669-CFDF-453C-8804-52EA38330B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4101F7-C8E7-4E7D-B713-E438D8CD75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B0F3A4-74F0-493A-9502-EA036B1E5E8E}"/>
              </a:ext>
            </a:extLst>
          </p:cNvPr>
          <p:cNvSpPr>
            <a:spLocks noGrp="1"/>
          </p:cNvSpPr>
          <p:nvPr>
            <p:ph type="dt" sz="half" idx="10"/>
          </p:nvPr>
        </p:nvSpPr>
        <p:spPr/>
        <p:txBody>
          <a:bodyPr/>
          <a:lstStyle/>
          <a:p>
            <a:fld id="{A321DB7A-D178-4E11-AE2F-CC30EDA8B7FA}" type="datetimeFigureOut">
              <a:rPr lang="en-US" smtClean="0"/>
              <a:t>1/14/2022</a:t>
            </a:fld>
            <a:endParaRPr lang="en-US"/>
          </a:p>
        </p:txBody>
      </p:sp>
      <p:sp>
        <p:nvSpPr>
          <p:cNvPr id="5" name="Footer Placeholder 4">
            <a:extLst>
              <a:ext uri="{FF2B5EF4-FFF2-40B4-BE49-F238E27FC236}">
                <a16:creationId xmlns:a16="http://schemas.microsoft.com/office/drawing/2014/main" id="{064AC911-D602-4421-8483-85035EC942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9D6E06-8312-43B8-97F8-D51BD488F8AC}"/>
              </a:ext>
            </a:extLst>
          </p:cNvPr>
          <p:cNvSpPr>
            <a:spLocks noGrp="1"/>
          </p:cNvSpPr>
          <p:nvPr>
            <p:ph type="sldNum" sz="quarter" idx="12"/>
          </p:nvPr>
        </p:nvSpPr>
        <p:spPr/>
        <p:txBody>
          <a:bodyPr/>
          <a:lstStyle/>
          <a:p>
            <a:fld id="{0B041D25-FCA2-4563-9259-B1F3D7B25A38}" type="slidenum">
              <a:rPr lang="en-US" smtClean="0"/>
              <a:t>‹#›</a:t>
            </a:fld>
            <a:endParaRPr lang="en-US"/>
          </a:p>
        </p:txBody>
      </p:sp>
    </p:spTree>
    <p:extLst>
      <p:ext uri="{BB962C8B-B14F-4D97-AF65-F5344CB8AC3E}">
        <p14:creationId xmlns:p14="http://schemas.microsoft.com/office/powerpoint/2010/main" val="160219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7EC1DF-074D-4B0A-9844-FD7AD0D024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E92EF3-1EB9-46C7-ADAA-ED8F2B8DC9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89BFD3-72CF-4880-ACCF-B0E0FC17BA97}"/>
              </a:ext>
            </a:extLst>
          </p:cNvPr>
          <p:cNvSpPr>
            <a:spLocks noGrp="1"/>
          </p:cNvSpPr>
          <p:nvPr>
            <p:ph type="dt" sz="half" idx="10"/>
          </p:nvPr>
        </p:nvSpPr>
        <p:spPr/>
        <p:txBody>
          <a:bodyPr/>
          <a:lstStyle/>
          <a:p>
            <a:fld id="{A321DB7A-D178-4E11-AE2F-CC30EDA8B7FA}" type="datetimeFigureOut">
              <a:rPr lang="en-US" smtClean="0"/>
              <a:t>1/14/2022</a:t>
            </a:fld>
            <a:endParaRPr lang="en-US"/>
          </a:p>
        </p:txBody>
      </p:sp>
      <p:sp>
        <p:nvSpPr>
          <p:cNvPr id="5" name="Footer Placeholder 4">
            <a:extLst>
              <a:ext uri="{FF2B5EF4-FFF2-40B4-BE49-F238E27FC236}">
                <a16:creationId xmlns:a16="http://schemas.microsoft.com/office/drawing/2014/main" id="{08713A53-D006-4DBD-B7BE-E7B20E3FD3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69F03A-E4FE-4982-A50F-383ADB66F57E}"/>
              </a:ext>
            </a:extLst>
          </p:cNvPr>
          <p:cNvSpPr>
            <a:spLocks noGrp="1"/>
          </p:cNvSpPr>
          <p:nvPr>
            <p:ph type="sldNum" sz="quarter" idx="12"/>
          </p:nvPr>
        </p:nvSpPr>
        <p:spPr/>
        <p:txBody>
          <a:bodyPr/>
          <a:lstStyle/>
          <a:p>
            <a:fld id="{0B041D25-FCA2-4563-9259-B1F3D7B25A38}" type="slidenum">
              <a:rPr lang="en-US" smtClean="0"/>
              <a:t>‹#›</a:t>
            </a:fld>
            <a:endParaRPr lang="en-US"/>
          </a:p>
        </p:txBody>
      </p:sp>
    </p:spTree>
    <p:extLst>
      <p:ext uri="{BB962C8B-B14F-4D97-AF65-F5344CB8AC3E}">
        <p14:creationId xmlns:p14="http://schemas.microsoft.com/office/powerpoint/2010/main" val="16050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84EBC-FA88-462E-8A1C-1E7BB80569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8359EE-7976-4CE8-A227-CAEF897657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EBBE02-ABF5-4F28-A146-D596EA889268}"/>
              </a:ext>
            </a:extLst>
          </p:cNvPr>
          <p:cNvSpPr>
            <a:spLocks noGrp="1"/>
          </p:cNvSpPr>
          <p:nvPr>
            <p:ph type="dt" sz="half" idx="10"/>
          </p:nvPr>
        </p:nvSpPr>
        <p:spPr/>
        <p:txBody>
          <a:bodyPr/>
          <a:lstStyle/>
          <a:p>
            <a:fld id="{A321DB7A-D178-4E11-AE2F-CC30EDA8B7FA}" type="datetimeFigureOut">
              <a:rPr lang="en-US" smtClean="0"/>
              <a:t>1/14/2022</a:t>
            </a:fld>
            <a:endParaRPr lang="en-US"/>
          </a:p>
        </p:txBody>
      </p:sp>
      <p:sp>
        <p:nvSpPr>
          <p:cNvPr id="5" name="Footer Placeholder 4">
            <a:extLst>
              <a:ext uri="{FF2B5EF4-FFF2-40B4-BE49-F238E27FC236}">
                <a16:creationId xmlns:a16="http://schemas.microsoft.com/office/drawing/2014/main" id="{0010CE2D-27ED-4DEC-AADD-86B738FB5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6175FE-9F1F-4B81-9C0C-50AE13972735}"/>
              </a:ext>
            </a:extLst>
          </p:cNvPr>
          <p:cNvSpPr>
            <a:spLocks noGrp="1"/>
          </p:cNvSpPr>
          <p:nvPr>
            <p:ph type="sldNum" sz="quarter" idx="12"/>
          </p:nvPr>
        </p:nvSpPr>
        <p:spPr/>
        <p:txBody>
          <a:bodyPr/>
          <a:lstStyle/>
          <a:p>
            <a:fld id="{0B041D25-FCA2-4563-9259-B1F3D7B25A38}" type="slidenum">
              <a:rPr lang="en-US" smtClean="0"/>
              <a:t>‹#›</a:t>
            </a:fld>
            <a:endParaRPr lang="en-US"/>
          </a:p>
        </p:txBody>
      </p:sp>
    </p:spTree>
    <p:extLst>
      <p:ext uri="{BB962C8B-B14F-4D97-AF65-F5344CB8AC3E}">
        <p14:creationId xmlns:p14="http://schemas.microsoft.com/office/powerpoint/2010/main" val="457256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D41D3-10A9-4BD7-BA1D-03043E3C82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B64D2C-B15C-4EFB-AA12-19DBB1B77E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03AE50-CD25-4FF2-8670-F0960636F387}"/>
              </a:ext>
            </a:extLst>
          </p:cNvPr>
          <p:cNvSpPr>
            <a:spLocks noGrp="1"/>
          </p:cNvSpPr>
          <p:nvPr>
            <p:ph type="dt" sz="half" idx="10"/>
          </p:nvPr>
        </p:nvSpPr>
        <p:spPr/>
        <p:txBody>
          <a:bodyPr/>
          <a:lstStyle/>
          <a:p>
            <a:fld id="{A321DB7A-D178-4E11-AE2F-CC30EDA8B7FA}" type="datetimeFigureOut">
              <a:rPr lang="en-US" smtClean="0"/>
              <a:t>1/14/2022</a:t>
            </a:fld>
            <a:endParaRPr lang="en-US"/>
          </a:p>
        </p:txBody>
      </p:sp>
      <p:sp>
        <p:nvSpPr>
          <p:cNvPr id="5" name="Footer Placeholder 4">
            <a:extLst>
              <a:ext uri="{FF2B5EF4-FFF2-40B4-BE49-F238E27FC236}">
                <a16:creationId xmlns:a16="http://schemas.microsoft.com/office/drawing/2014/main" id="{B2375F52-A42E-452B-BD26-0EC54B1C5F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67068D-B5C1-4970-A077-1907D80FB347}"/>
              </a:ext>
            </a:extLst>
          </p:cNvPr>
          <p:cNvSpPr>
            <a:spLocks noGrp="1"/>
          </p:cNvSpPr>
          <p:nvPr>
            <p:ph type="sldNum" sz="quarter" idx="12"/>
          </p:nvPr>
        </p:nvSpPr>
        <p:spPr/>
        <p:txBody>
          <a:bodyPr/>
          <a:lstStyle/>
          <a:p>
            <a:fld id="{0B041D25-FCA2-4563-9259-B1F3D7B25A38}" type="slidenum">
              <a:rPr lang="en-US" smtClean="0"/>
              <a:t>‹#›</a:t>
            </a:fld>
            <a:endParaRPr lang="en-US"/>
          </a:p>
        </p:txBody>
      </p:sp>
    </p:spTree>
    <p:extLst>
      <p:ext uri="{BB962C8B-B14F-4D97-AF65-F5344CB8AC3E}">
        <p14:creationId xmlns:p14="http://schemas.microsoft.com/office/powerpoint/2010/main" val="188708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4E591-08BE-47DC-B7C4-B48238AD65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7249B8-30AB-4244-9F3E-02E3243121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B6FA90-3B2D-48D1-B038-634F44F140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1CF716-F500-4686-B1DD-98A318966E14}"/>
              </a:ext>
            </a:extLst>
          </p:cNvPr>
          <p:cNvSpPr>
            <a:spLocks noGrp="1"/>
          </p:cNvSpPr>
          <p:nvPr>
            <p:ph type="dt" sz="half" idx="10"/>
          </p:nvPr>
        </p:nvSpPr>
        <p:spPr/>
        <p:txBody>
          <a:bodyPr/>
          <a:lstStyle/>
          <a:p>
            <a:fld id="{A321DB7A-D178-4E11-AE2F-CC30EDA8B7FA}" type="datetimeFigureOut">
              <a:rPr lang="en-US" smtClean="0"/>
              <a:t>1/14/2022</a:t>
            </a:fld>
            <a:endParaRPr lang="en-US"/>
          </a:p>
        </p:txBody>
      </p:sp>
      <p:sp>
        <p:nvSpPr>
          <p:cNvPr id="6" name="Footer Placeholder 5">
            <a:extLst>
              <a:ext uri="{FF2B5EF4-FFF2-40B4-BE49-F238E27FC236}">
                <a16:creationId xmlns:a16="http://schemas.microsoft.com/office/drawing/2014/main" id="{52933984-DA5A-450A-BE68-3646C9B1BD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1F0FAA-A951-40A3-86B9-DEA855BD3826}"/>
              </a:ext>
            </a:extLst>
          </p:cNvPr>
          <p:cNvSpPr>
            <a:spLocks noGrp="1"/>
          </p:cNvSpPr>
          <p:nvPr>
            <p:ph type="sldNum" sz="quarter" idx="12"/>
          </p:nvPr>
        </p:nvSpPr>
        <p:spPr/>
        <p:txBody>
          <a:bodyPr/>
          <a:lstStyle/>
          <a:p>
            <a:fld id="{0B041D25-FCA2-4563-9259-B1F3D7B25A38}" type="slidenum">
              <a:rPr lang="en-US" smtClean="0"/>
              <a:t>‹#›</a:t>
            </a:fld>
            <a:endParaRPr lang="en-US"/>
          </a:p>
        </p:txBody>
      </p:sp>
    </p:spTree>
    <p:extLst>
      <p:ext uri="{BB962C8B-B14F-4D97-AF65-F5344CB8AC3E}">
        <p14:creationId xmlns:p14="http://schemas.microsoft.com/office/powerpoint/2010/main" val="1222994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CCFA8-72F8-46E2-9B46-AB87E56689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94BE9B-9790-4067-84F0-D5C872CC63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1E4FB3-32EC-4755-AE9D-D93DA24643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156580-49D7-46AE-A567-63DA135202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0043E9-80C1-4ACB-A13C-16D65326A1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6C6FEA-5362-4BBE-B080-CCA6D2C389F6}"/>
              </a:ext>
            </a:extLst>
          </p:cNvPr>
          <p:cNvSpPr>
            <a:spLocks noGrp="1"/>
          </p:cNvSpPr>
          <p:nvPr>
            <p:ph type="dt" sz="half" idx="10"/>
          </p:nvPr>
        </p:nvSpPr>
        <p:spPr/>
        <p:txBody>
          <a:bodyPr/>
          <a:lstStyle/>
          <a:p>
            <a:fld id="{A321DB7A-D178-4E11-AE2F-CC30EDA8B7FA}" type="datetimeFigureOut">
              <a:rPr lang="en-US" smtClean="0"/>
              <a:t>1/14/2022</a:t>
            </a:fld>
            <a:endParaRPr lang="en-US"/>
          </a:p>
        </p:txBody>
      </p:sp>
      <p:sp>
        <p:nvSpPr>
          <p:cNvPr id="8" name="Footer Placeholder 7">
            <a:extLst>
              <a:ext uri="{FF2B5EF4-FFF2-40B4-BE49-F238E27FC236}">
                <a16:creationId xmlns:a16="http://schemas.microsoft.com/office/drawing/2014/main" id="{93E52A53-E699-4830-A3B9-DDC9FF4B98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993988-F4C7-471F-8E34-9ED4CAC5FC08}"/>
              </a:ext>
            </a:extLst>
          </p:cNvPr>
          <p:cNvSpPr>
            <a:spLocks noGrp="1"/>
          </p:cNvSpPr>
          <p:nvPr>
            <p:ph type="sldNum" sz="quarter" idx="12"/>
          </p:nvPr>
        </p:nvSpPr>
        <p:spPr/>
        <p:txBody>
          <a:bodyPr/>
          <a:lstStyle/>
          <a:p>
            <a:fld id="{0B041D25-FCA2-4563-9259-B1F3D7B25A38}" type="slidenum">
              <a:rPr lang="en-US" smtClean="0"/>
              <a:t>‹#›</a:t>
            </a:fld>
            <a:endParaRPr lang="en-US"/>
          </a:p>
        </p:txBody>
      </p:sp>
    </p:spTree>
    <p:extLst>
      <p:ext uri="{BB962C8B-B14F-4D97-AF65-F5344CB8AC3E}">
        <p14:creationId xmlns:p14="http://schemas.microsoft.com/office/powerpoint/2010/main" val="1578551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5D8CF-5436-470E-B751-296DA21F3B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C8F238-F57C-4FDE-B8EF-20B0F87F7E7E}"/>
              </a:ext>
            </a:extLst>
          </p:cNvPr>
          <p:cNvSpPr>
            <a:spLocks noGrp="1"/>
          </p:cNvSpPr>
          <p:nvPr>
            <p:ph type="dt" sz="half" idx="10"/>
          </p:nvPr>
        </p:nvSpPr>
        <p:spPr/>
        <p:txBody>
          <a:bodyPr/>
          <a:lstStyle/>
          <a:p>
            <a:fld id="{A321DB7A-D178-4E11-AE2F-CC30EDA8B7FA}" type="datetimeFigureOut">
              <a:rPr lang="en-US" smtClean="0"/>
              <a:t>1/14/2022</a:t>
            </a:fld>
            <a:endParaRPr lang="en-US"/>
          </a:p>
        </p:txBody>
      </p:sp>
      <p:sp>
        <p:nvSpPr>
          <p:cNvPr id="4" name="Footer Placeholder 3">
            <a:extLst>
              <a:ext uri="{FF2B5EF4-FFF2-40B4-BE49-F238E27FC236}">
                <a16:creationId xmlns:a16="http://schemas.microsoft.com/office/drawing/2014/main" id="{F100875D-9284-4B5C-A250-BCFF365DE5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9792A3-39C9-4CA0-A677-513442118E99}"/>
              </a:ext>
            </a:extLst>
          </p:cNvPr>
          <p:cNvSpPr>
            <a:spLocks noGrp="1"/>
          </p:cNvSpPr>
          <p:nvPr>
            <p:ph type="sldNum" sz="quarter" idx="12"/>
          </p:nvPr>
        </p:nvSpPr>
        <p:spPr/>
        <p:txBody>
          <a:bodyPr/>
          <a:lstStyle/>
          <a:p>
            <a:fld id="{0B041D25-FCA2-4563-9259-B1F3D7B25A38}" type="slidenum">
              <a:rPr lang="en-US" smtClean="0"/>
              <a:t>‹#›</a:t>
            </a:fld>
            <a:endParaRPr lang="en-US"/>
          </a:p>
        </p:txBody>
      </p:sp>
    </p:spTree>
    <p:extLst>
      <p:ext uri="{BB962C8B-B14F-4D97-AF65-F5344CB8AC3E}">
        <p14:creationId xmlns:p14="http://schemas.microsoft.com/office/powerpoint/2010/main" val="1036238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BD3D3-9847-4F2A-95CC-77DE821D9452}"/>
              </a:ext>
            </a:extLst>
          </p:cNvPr>
          <p:cNvSpPr>
            <a:spLocks noGrp="1"/>
          </p:cNvSpPr>
          <p:nvPr>
            <p:ph type="dt" sz="half" idx="10"/>
          </p:nvPr>
        </p:nvSpPr>
        <p:spPr/>
        <p:txBody>
          <a:bodyPr/>
          <a:lstStyle/>
          <a:p>
            <a:fld id="{A321DB7A-D178-4E11-AE2F-CC30EDA8B7FA}" type="datetimeFigureOut">
              <a:rPr lang="en-US" smtClean="0"/>
              <a:t>1/14/2022</a:t>
            </a:fld>
            <a:endParaRPr lang="en-US"/>
          </a:p>
        </p:txBody>
      </p:sp>
      <p:sp>
        <p:nvSpPr>
          <p:cNvPr id="3" name="Footer Placeholder 2">
            <a:extLst>
              <a:ext uri="{FF2B5EF4-FFF2-40B4-BE49-F238E27FC236}">
                <a16:creationId xmlns:a16="http://schemas.microsoft.com/office/drawing/2014/main" id="{7BC3F947-FCCB-43C6-BBEC-AAB03CF6BD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D41D38-6F96-436E-A373-B3C97C579233}"/>
              </a:ext>
            </a:extLst>
          </p:cNvPr>
          <p:cNvSpPr>
            <a:spLocks noGrp="1"/>
          </p:cNvSpPr>
          <p:nvPr>
            <p:ph type="sldNum" sz="quarter" idx="12"/>
          </p:nvPr>
        </p:nvSpPr>
        <p:spPr/>
        <p:txBody>
          <a:bodyPr/>
          <a:lstStyle/>
          <a:p>
            <a:fld id="{0B041D25-FCA2-4563-9259-B1F3D7B25A38}" type="slidenum">
              <a:rPr lang="en-US" smtClean="0"/>
              <a:t>‹#›</a:t>
            </a:fld>
            <a:endParaRPr lang="en-US"/>
          </a:p>
        </p:txBody>
      </p:sp>
    </p:spTree>
    <p:extLst>
      <p:ext uri="{BB962C8B-B14F-4D97-AF65-F5344CB8AC3E}">
        <p14:creationId xmlns:p14="http://schemas.microsoft.com/office/powerpoint/2010/main" val="881651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0ACD5-E4E0-4146-A9A3-4A5C8F31A7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A82487-FA86-4ED8-A6AD-F9B81EC9B1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1C7321-ABD4-4F0B-AAE4-7892FC8447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2BAE7C-3649-4430-908C-3613E4DE0411}"/>
              </a:ext>
            </a:extLst>
          </p:cNvPr>
          <p:cNvSpPr>
            <a:spLocks noGrp="1"/>
          </p:cNvSpPr>
          <p:nvPr>
            <p:ph type="dt" sz="half" idx="10"/>
          </p:nvPr>
        </p:nvSpPr>
        <p:spPr/>
        <p:txBody>
          <a:bodyPr/>
          <a:lstStyle/>
          <a:p>
            <a:fld id="{A321DB7A-D178-4E11-AE2F-CC30EDA8B7FA}" type="datetimeFigureOut">
              <a:rPr lang="en-US" smtClean="0"/>
              <a:t>1/14/2022</a:t>
            </a:fld>
            <a:endParaRPr lang="en-US"/>
          </a:p>
        </p:txBody>
      </p:sp>
      <p:sp>
        <p:nvSpPr>
          <p:cNvPr id="6" name="Footer Placeholder 5">
            <a:extLst>
              <a:ext uri="{FF2B5EF4-FFF2-40B4-BE49-F238E27FC236}">
                <a16:creationId xmlns:a16="http://schemas.microsoft.com/office/drawing/2014/main" id="{C30E0062-3EC7-4F19-B82C-F766547AF3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73DC50-4423-4B2A-8763-00C9F3F097F0}"/>
              </a:ext>
            </a:extLst>
          </p:cNvPr>
          <p:cNvSpPr>
            <a:spLocks noGrp="1"/>
          </p:cNvSpPr>
          <p:nvPr>
            <p:ph type="sldNum" sz="quarter" idx="12"/>
          </p:nvPr>
        </p:nvSpPr>
        <p:spPr/>
        <p:txBody>
          <a:bodyPr/>
          <a:lstStyle/>
          <a:p>
            <a:fld id="{0B041D25-FCA2-4563-9259-B1F3D7B25A38}" type="slidenum">
              <a:rPr lang="en-US" smtClean="0"/>
              <a:t>‹#›</a:t>
            </a:fld>
            <a:endParaRPr lang="en-US"/>
          </a:p>
        </p:txBody>
      </p:sp>
    </p:spTree>
    <p:extLst>
      <p:ext uri="{BB962C8B-B14F-4D97-AF65-F5344CB8AC3E}">
        <p14:creationId xmlns:p14="http://schemas.microsoft.com/office/powerpoint/2010/main" val="1572614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D2F2F-0F61-4DD0-ACC9-180F6175CF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061790-6361-43EF-ACFC-3FBAA8FE99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CA6D2D-0DE9-45A1-8273-6D141C42D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1E06AC-924A-4CDF-9A7B-4E1352272834}"/>
              </a:ext>
            </a:extLst>
          </p:cNvPr>
          <p:cNvSpPr>
            <a:spLocks noGrp="1"/>
          </p:cNvSpPr>
          <p:nvPr>
            <p:ph type="dt" sz="half" idx="10"/>
          </p:nvPr>
        </p:nvSpPr>
        <p:spPr/>
        <p:txBody>
          <a:bodyPr/>
          <a:lstStyle/>
          <a:p>
            <a:fld id="{A321DB7A-D178-4E11-AE2F-CC30EDA8B7FA}" type="datetimeFigureOut">
              <a:rPr lang="en-US" smtClean="0"/>
              <a:t>1/14/2022</a:t>
            </a:fld>
            <a:endParaRPr lang="en-US"/>
          </a:p>
        </p:txBody>
      </p:sp>
      <p:sp>
        <p:nvSpPr>
          <p:cNvPr id="6" name="Footer Placeholder 5">
            <a:extLst>
              <a:ext uri="{FF2B5EF4-FFF2-40B4-BE49-F238E27FC236}">
                <a16:creationId xmlns:a16="http://schemas.microsoft.com/office/drawing/2014/main" id="{E5C92830-A5D0-46B6-9678-32DBC3C41E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078842-3480-4552-B772-58BB2E1DD792}"/>
              </a:ext>
            </a:extLst>
          </p:cNvPr>
          <p:cNvSpPr>
            <a:spLocks noGrp="1"/>
          </p:cNvSpPr>
          <p:nvPr>
            <p:ph type="sldNum" sz="quarter" idx="12"/>
          </p:nvPr>
        </p:nvSpPr>
        <p:spPr/>
        <p:txBody>
          <a:bodyPr/>
          <a:lstStyle/>
          <a:p>
            <a:fld id="{0B041D25-FCA2-4563-9259-B1F3D7B25A38}" type="slidenum">
              <a:rPr lang="en-US" smtClean="0"/>
              <a:t>‹#›</a:t>
            </a:fld>
            <a:endParaRPr lang="en-US"/>
          </a:p>
        </p:txBody>
      </p:sp>
    </p:spTree>
    <p:extLst>
      <p:ext uri="{BB962C8B-B14F-4D97-AF65-F5344CB8AC3E}">
        <p14:creationId xmlns:p14="http://schemas.microsoft.com/office/powerpoint/2010/main" val="840404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9FBB03-9A4A-481C-91D1-19C2780D52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B9CD35-2581-47FC-BDD3-9030891B88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91F00C-9272-4D5E-9223-D2845F92E9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21DB7A-D178-4E11-AE2F-CC30EDA8B7FA}" type="datetimeFigureOut">
              <a:rPr lang="en-US" smtClean="0"/>
              <a:t>1/14/2022</a:t>
            </a:fld>
            <a:endParaRPr lang="en-US"/>
          </a:p>
        </p:txBody>
      </p:sp>
      <p:sp>
        <p:nvSpPr>
          <p:cNvPr id="5" name="Footer Placeholder 4">
            <a:extLst>
              <a:ext uri="{FF2B5EF4-FFF2-40B4-BE49-F238E27FC236}">
                <a16:creationId xmlns:a16="http://schemas.microsoft.com/office/drawing/2014/main" id="{CCCE2206-961F-4EBE-BCE1-090234A782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ABF456-D99B-4423-87B7-6484644665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041D25-FCA2-4563-9259-B1F3D7B25A38}" type="slidenum">
              <a:rPr lang="en-US" smtClean="0"/>
              <a:t>‹#›</a:t>
            </a:fld>
            <a:endParaRPr lang="en-US"/>
          </a:p>
        </p:txBody>
      </p:sp>
    </p:spTree>
    <p:extLst>
      <p:ext uri="{BB962C8B-B14F-4D97-AF65-F5344CB8AC3E}">
        <p14:creationId xmlns:p14="http://schemas.microsoft.com/office/powerpoint/2010/main" val="3471621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CF8A4-252A-4B2C-AC05-BC086B23ACEE}"/>
              </a:ext>
            </a:extLst>
          </p:cNvPr>
          <p:cNvSpPr>
            <a:spLocks noGrp="1"/>
          </p:cNvSpPr>
          <p:nvPr>
            <p:ph type="ctrTitle"/>
          </p:nvPr>
        </p:nvSpPr>
        <p:spPr>
          <a:xfrm>
            <a:off x="974221" y="786213"/>
            <a:ext cx="10400231" cy="5306938"/>
          </a:xfrm>
        </p:spPr>
        <p:txBody>
          <a:bodyPr anchor="ctr">
            <a:normAutofit/>
          </a:bodyPr>
          <a:lstStyle/>
          <a:p>
            <a:pPr marL="457200" marR="0" algn="l">
              <a:lnSpc>
                <a:spcPct val="107000"/>
              </a:lnSpc>
              <a:spcBef>
                <a:spcPts val="0"/>
              </a:spcBef>
              <a:spcAft>
                <a:spcPts val="800"/>
              </a:spcAft>
            </a:pPr>
            <a:r>
              <a:rPr lang="en-US" sz="2400" b="1" u="sng" dirty="0">
                <a:effectLst/>
                <a:latin typeface="Roboto" panose="02000000000000000000" pitchFamily="2" charset="0"/>
                <a:ea typeface="Calibri" panose="020F0502020204030204" pitchFamily="34" charset="0"/>
                <a:cs typeface="Times New Roman" panose="02020603050405020304" pitchFamily="18" charset="0"/>
              </a:rPr>
              <a:t>La Crosse County Vision Statements:</a:t>
            </a:r>
            <a:br>
              <a:rPr lang="en-US" sz="1800" b="1" u="sng" dirty="0">
                <a:effectLst/>
                <a:latin typeface="Roboto" panose="02000000000000000000" pitchFamily="2"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Roboto" panose="02000000000000000000" pitchFamily="2" charset="0"/>
                <a:ea typeface="Calibri" panose="020F0502020204030204" pitchFamily="34" charset="0"/>
                <a:cs typeface="Times New Roman" panose="02020603050405020304" pitchFamily="18" charset="0"/>
              </a:rPr>
              <a:t>“Building a more loving and connected community together by daring to change the way we care” </a:t>
            </a:r>
            <a:r>
              <a:rPr lang="en-US" sz="1800" i="1" dirty="0">
                <a:effectLst/>
                <a:latin typeface="Roboto" panose="02000000000000000000" pitchFamily="2" charset="0"/>
                <a:ea typeface="Calibri" panose="020F0502020204030204" pitchFamily="34" charset="0"/>
                <a:cs typeface="Times New Roman" panose="02020603050405020304" pitchFamily="18" charset="0"/>
              </a:rPr>
              <a:t>[HS Leadership]</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Roboto" panose="02000000000000000000" pitchFamily="2" charset="0"/>
                <a:ea typeface="Calibri" panose="020F0502020204030204" pitchFamily="34" charset="0"/>
                <a:cs typeface="Times New Roman" panose="02020603050405020304" pitchFamily="18" charset="0"/>
              </a:rPr>
              <a:t>“Putting the </a:t>
            </a:r>
            <a:r>
              <a:rPr lang="en-US" sz="1800" i="1" dirty="0">
                <a:effectLst/>
                <a:latin typeface="Roboto" panose="02000000000000000000" pitchFamily="2" charset="0"/>
                <a:ea typeface="Calibri" panose="020F0502020204030204" pitchFamily="34" charset="0"/>
                <a:cs typeface="Times New Roman" panose="02020603050405020304" pitchFamily="18" charset="0"/>
              </a:rPr>
              <a:t>human</a:t>
            </a:r>
            <a:r>
              <a:rPr lang="en-US" sz="1800" dirty="0">
                <a:effectLst/>
                <a:latin typeface="Roboto" panose="02000000000000000000" pitchFamily="2" charset="0"/>
                <a:ea typeface="Calibri" panose="020F0502020204030204" pitchFamily="34" charset="0"/>
                <a:cs typeface="Times New Roman" panose="02020603050405020304" pitchFamily="18" charset="0"/>
              </a:rPr>
              <a:t> back into Human Services” / “Be the One” </a:t>
            </a:r>
            <a:r>
              <a:rPr lang="en-US" sz="1800" i="1" dirty="0">
                <a:effectLst/>
                <a:latin typeface="Roboto" panose="02000000000000000000" pitchFamily="2" charset="0"/>
                <a:ea typeface="Calibri" panose="020F0502020204030204" pitchFamily="34" charset="0"/>
                <a:cs typeface="Times New Roman" panose="02020603050405020304" pitchFamily="18" charset="0"/>
              </a:rPr>
              <a:t>[TIC Committee tagline]</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Roboto" panose="02000000000000000000" pitchFamily="2"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pic>
        <p:nvPicPr>
          <p:cNvPr id="5" name="Picture 4" descr="Diagram&#10;&#10;Description automatically generated">
            <a:extLst>
              <a:ext uri="{FF2B5EF4-FFF2-40B4-BE49-F238E27FC236}">
                <a16:creationId xmlns:a16="http://schemas.microsoft.com/office/drawing/2014/main" id="{23DED714-4DA0-4164-94E8-1D583AC8A8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1675" y="4494835"/>
            <a:ext cx="2162496" cy="2086939"/>
          </a:xfrm>
          <a:prstGeom prst="rect">
            <a:avLst/>
          </a:prstGeom>
        </p:spPr>
      </p:pic>
    </p:spTree>
    <p:extLst>
      <p:ext uri="{BB962C8B-B14F-4D97-AF65-F5344CB8AC3E}">
        <p14:creationId xmlns:p14="http://schemas.microsoft.com/office/powerpoint/2010/main" val="3295550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CF8A4-252A-4B2C-AC05-BC086B23ACEE}"/>
              </a:ext>
            </a:extLst>
          </p:cNvPr>
          <p:cNvSpPr>
            <a:spLocks noGrp="1"/>
          </p:cNvSpPr>
          <p:nvPr>
            <p:ph type="ctrTitle"/>
          </p:nvPr>
        </p:nvSpPr>
        <p:spPr>
          <a:xfrm>
            <a:off x="299103" y="418744"/>
            <a:ext cx="11716284" cy="6110243"/>
          </a:xfrm>
        </p:spPr>
        <p:txBody>
          <a:bodyPr anchor="ctr">
            <a:normAutofit/>
          </a:bodyPr>
          <a:lstStyle/>
          <a:p>
            <a:pPr marL="457200" marR="0" algn="l">
              <a:lnSpc>
                <a:spcPct val="107000"/>
              </a:lnSpc>
              <a:spcBef>
                <a:spcPts val="0"/>
              </a:spcBef>
              <a:spcAft>
                <a:spcPts val="800"/>
              </a:spcAft>
            </a:pPr>
            <a:r>
              <a:rPr lang="en-US" sz="2400" b="1" u="sng" dirty="0">
                <a:effectLst/>
                <a:latin typeface="Roboto" panose="02000000000000000000" pitchFamily="2" charset="0"/>
                <a:ea typeface="Calibri" panose="020F0502020204030204" pitchFamily="34" charset="0"/>
                <a:cs typeface="Times New Roman" panose="02020603050405020304" pitchFamily="18" charset="0"/>
              </a:rPr>
              <a:t>Trauma Responsive Principles: </a:t>
            </a:r>
            <a:r>
              <a:rPr lang="en-US" sz="2400" b="1" i="1" u="sng" dirty="0">
                <a:effectLst/>
                <a:latin typeface="Roboto" panose="02000000000000000000" pitchFamily="2" charset="0"/>
                <a:ea typeface="Calibri" panose="020F0502020204030204" pitchFamily="34" charset="0"/>
                <a:cs typeface="Times New Roman" panose="02020603050405020304" pitchFamily="18" charset="0"/>
              </a:rPr>
              <a:t>(We will bring change by creating…)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Safety (People feel physically and emotionally safe throughout the organization)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Roboto" panose="02000000000000000000" pitchFamily="2"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Emotion Intelligence (understanding how and why people feel and act the way they do)</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Roboto" panose="02000000000000000000" pitchFamily="2"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Learning (It’s ok to try something new. It’s ok to make mistakes)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000000"/>
                </a:solidFill>
                <a:effectLst/>
                <a:latin typeface="Roboto" panose="02000000000000000000" pitchFamily="2" charset="0"/>
                <a:ea typeface="Times New Roman" panose="02020603050405020304" pitchFamily="18" charset="0"/>
                <a:cs typeface="Calibri" panose="020F0502020204030204" pitchFamily="34" charset="0"/>
              </a:rPr>
              <a:t>Transparency (information honest, open, and flowing)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Power Sharing/Collaboration</a:t>
            </a:r>
            <a:br>
              <a:rPr lang="en-US" sz="1800" b="1"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br>
            <a:r>
              <a:rPr lang="en-US" sz="1800" b="1" dirty="0">
                <a:effectLst/>
                <a:latin typeface="Roboto" panose="02000000000000000000" pitchFamily="2"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Social Responsibility (balancing individual needs with those of the greater good)</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Growth/Change (things need to change, with change comes loss)</a:t>
            </a:r>
            <a:endParaRPr lang="en-US" dirty="0"/>
          </a:p>
        </p:txBody>
      </p:sp>
      <p:pic>
        <p:nvPicPr>
          <p:cNvPr id="3" name="Picture 2" descr="Diagram&#10;&#10;Description automatically generated">
            <a:extLst>
              <a:ext uri="{FF2B5EF4-FFF2-40B4-BE49-F238E27FC236}">
                <a16:creationId xmlns:a16="http://schemas.microsoft.com/office/drawing/2014/main" id="{4F6105BB-52DE-498E-80EA-9AABDEBA6A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1675" y="4494835"/>
            <a:ext cx="2162496" cy="2086939"/>
          </a:xfrm>
          <a:prstGeom prst="rect">
            <a:avLst/>
          </a:prstGeom>
        </p:spPr>
      </p:pic>
    </p:spTree>
    <p:extLst>
      <p:ext uri="{BB962C8B-B14F-4D97-AF65-F5344CB8AC3E}">
        <p14:creationId xmlns:p14="http://schemas.microsoft.com/office/powerpoint/2010/main" val="1548741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CF8A4-252A-4B2C-AC05-BC086B23ACEE}"/>
              </a:ext>
            </a:extLst>
          </p:cNvPr>
          <p:cNvSpPr>
            <a:spLocks noGrp="1"/>
          </p:cNvSpPr>
          <p:nvPr>
            <p:ph type="ctrTitle"/>
          </p:nvPr>
        </p:nvSpPr>
        <p:spPr>
          <a:xfrm>
            <a:off x="299103" y="418744"/>
            <a:ext cx="11716284" cy="6110243"/>
          </a:xfrm>
        </p:spPr>
        <p:txBody>
          <a:bodyPr anchor="ctr">
            <a:normAutofit fontScale="90000"/>
          </a:bodyPr>
          <a:lstStyle/>
          <a:p>
            <a:pPr marL="457200" marR="0" algn="l">
              <a:lnSpc>
                <a:spcPct val="107000"/>
              </a:lnSpc>
              <a:spcBef>
                <a:spcPts val="0"/>
              </a:spcBef>
              <a:spcAft>
                <a:spcPts val="800"/>
              </a:spcAft>
            </a:pPr>
            <a:r>
              <a:rPr lang="en-US" sz="1800" dirty="0">
                <a:effectLst/>
                <a:latin typeface="Roboto" panose="02000000000000000000" pitchFamily="2"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u="sng" dirty="0">
                <a:effectLst/>
                <a:latin typeface="Roboto" panose="02000000000000000000" pitchFamily="2" charset="0"/>
                <a:ea typeface="Calibri" panose="020F0502020204030204" pitchFamily="34" charset="0"/>
                <a:cs typeface="Times New Roman" panose="02020603050405020304" pitchFamily="18" charset="0"/>
              </a:rPr>
              <a:t>Trauma Responsive Principles: </a:t>
            </a:r>
            <a:r>
              <a:rPr lang="en-US" sz="1800" b="1" i="1" u="sng" dirty="0">
                <a:effectLst/>
                <a:latin typeface="Roboto" panose="02000000000000000000" pitchFamily="2" charset="0"/>
                <a:ea typeface="Calibri" panose="020F0502020204030204" pitchFamily="34" charset="0"/>
                <a:cs typeface="Times New Roman" panose="02020603050405020304" pitchFamily="18" charset="0"/>
              </a:rPr>
              <a:t>(We will bring change by </a:t>
            </a:r>
            <a:r>
              <a:rPr lang="en-US" sz="1800" b="1" i="1" u="sng">
                <a:effectLst/>
                <a:latin typeface="Roboto" panose="02000000000000000000" pitchFamily="2" charset="0"/>
                <a:ea typeface="Calibri" panose="020F0502020204030204" pitchFamily="34" charset="0"/>
                <a:cs typeface="Times New Roman" panose="02020603050405020304" pitchFamily="18" charset="0"/>
              </a:rPr>
              <a:t>creating…)</a:t>
            </a:r>
            <a:br>
              <a:rPr lang="en-US" sz="1800" b="1" i="1" u="sng">
                <a:effectLst/>
                <a:latin typeface="Roboto" panose="02000000000000000000" pitchFamily="2"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Safety (People feel physically and emotionally safe throughout the organization)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Roboto" panose="02000000000000000000" pitchFamily="2" charset="0"/>
                <a:ea typeface="Calibri" panose="020F0502020204030204" pitchFamily="34" charset="0"/>
                <a:cs typeface="Times New Roman" panose="02020603050405020304" pitchFamily="18" charset="0"/>
              </a:rPr>
              <a:t>Wellness Groups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Roboto" panose="02000000000000000000" pitchFamily="2" charset="0"/>
                <a:ea typeface="Calibri" panose="020F0502020204030204" pitchFamily="34" charset="0"/>
                <a:cs typeface="Times New Roman" panose="02020603050405020304" pitchFamily="18" charset="0"/>
              </a:rPr>
              <a:t>Environment: changed employee breakroom, lobby, bathrooms, etc.</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Roboto" panose="02000000000000000000" pitchFamily="2"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Emotion Intelligence (understanding how and why people feel and act the way they do)</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Leadership/supervisors re-trained on reflective supervision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Roboto" panose="02000000000000000000" pitchFamily="2"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Learning (It’s ok to try something new. It’s ok to make mistakes)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Finding ways to say yes to individuals asking for help, instead of leaning on old practices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000000"/>
                </a:solidFill>
                <a:effectLst/>
                <a:latin typeface="Roboto" panose="02000000000000000000" pitchFamily="2" charset="0"/>
                <a:ea typeface="Times New Roman" panose="02020603050405020304" pitchFamily="18" charset="0"/>
                <a:cs typeface="Calibri" panose="020F0502020204030204" pitchFamily="34" charset="0"/>
              </a:rPr>
              <a:t>Transparency (information honest, open, and flowing)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Roboto" panose="02000000000000000000" pitchFamily="2" charset="0"/>
                <a:ea typeface="Times New Roman" panose="02020603050405020304" pitchFamily="18" charset="0"/>
                <a:cs typeface="Calibri" panose="020F0502020204030204" pitchFamily="34" charset="0"/>
              </a:rPr>
              <a:t>Agency “Town Hall” Meetings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Power Sharing/Collaboration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ISRS partnership with local Police to form mental health/co-responder program</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Discussion and creation of a consumer survey to understand needs from consumer perspective.</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Roboto" panose="02000000000000000000" pitchFamily="2"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Social Responsibility (balancing individual needs with those of the greater good)</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Work from home</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Breaking down silos between sections (youth justice/child protective services/comprehensive community services/ etc.)</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Growth/Change (things need to change, with change comes loss)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Investment in professional development related to racial justice and TIC</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Movement into the community to do our work: giving up our "safety net" of the office</a:t>
            </a:r>
            <a:endParaRPr lang="en-US" dirty="0"/>
          </a:p>
        </p:txBody>
      </p:sp>
      <p:pic>
        <p:nvPicPr>
          <p:cNvPr id="3" name="Picture 2" descr="Diagram&#10;&#10;Description automatically generated">
            <a:extLst>
              <a:ext uri="{FF2B5EF4-FFF2-40B4-BE49-F238E27FC236}">
                <a16:creationId xmlns:a16="http://schemas.microsoft.com/office/drawing/2014/main" id="{4F6105BB-52DE-498E-80EA-9AABDEBA6A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1675" y="4494835"/>
            <a:ext cx="2162496" cy="2086939"/>
          </a:xfrm>
          <a:prstGeom prst="rect">
            <a:avLst/>
          </a:prstGeom>
        </p:spPr>
      </p:pic>
    </p:spTree>
    <p:extLst>
      <p:ext uri="{BB962C8B-B14F-4D97-AF65-F5344CB8AC3E}">
        <p14:creationId xmlns:p14="http://schemas.microsoft.com/office/powerpoint/2010/main" val="3543891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E1144-E9A5-4543-840A-36A02BF88437}"/>
              </a:ext>
            </a:extLst>
          </p:cNvPr>
          <p:cNvSpPr>
            <a:spLocks noGrp="1"/>
          </p:cNvSpPr>
          <p:nvPr>
            <p:ph type="title"/>
          </p:nvPr>
        </p:nvSpPr>
        <p:spPr/>
        <p:txBody>
          <a:bodyPr/>
          <a:lstStyle/>
          <a:p>
            <a:r>
              <a:rPr lang="en-US" dirty="0"/>
              <a:t>Breakouts: Top 10 Challenges</a:t>
            </a:r>
          </a:p>
        </p:txBody>
      </p:sp>
      <p:sp>
        <p:nvSpPr>
          <p:cNvPr id="3" name="Content Placeholder 2">
            <a:extLst>
              <a:ext uri="{FF2B5EF4-FFF2-40B4-BE49-F238E27FC236}">
                <a16:creationId xmlns:a16="http://schemas.microsoft.com/office/drawing/2014/main" id="{FF643DB4-3BC2-4C8D-A420-0CCE12050B2E}"/>
              </a:ext>
            </a:extLst>
          </p:cNvPr>
          <p:cNvSpPr>
            <a:spLocks noGrp="1"/>
          </p:cNvSpPr>
          <p:nvPr>
            <p:ph idx="1"/>
          </p:nvPr>
        </p:nvSpPr>
        <p:spPr/>
        <p:txBody>
          <a:bodyPr>
            <a:normAutofit fontScale="92500" lnSpcReduction="20000"/>
          </a:bodyPr>
          <a:lstStyle/>
          <a:p>
            <a:r>
              <a:rPr lang="en-US" dirty="0"/>
              <a:t>Getting leadership on board</a:t>
            </a:r>
          </a:p>
          <a:p>
            <a:r>
              <a:rPr lang="en-US" dirty="0"/>
              <a:t>Coordination across large organizations, expanding to other programs</a:t>
            </a:r>
          </a:p>
          <a:p>
            <a:r>
              <a:rPr lang="en-US" dirty="0"/>
              <a:t>Policy review is an overwhelming task </a:t>
            </a:r>
          </a:p>
          <a:p>
            <a:r>
              <a:rPr lang="en-US" dirty="0"/>
              <a:t>Staff turnover and learning curves </a:t>
            </a:r>
          </a:p>
          <a:p>
            <a:r>
              <a:rPr lang="en-US" dirty="0"/>
              <a:t>Assessing, tracking, and communicating progress </a:t>
            </a:r>
          </a:p>
          <a:p>
            <a:r>
              <a:rPr lang="en-US" dirty="0"/>
              <a:t>Being all volunteer-driven </a:t>
            </a:r>
          </a:p>
          <a:p>
            <a:r>
              <a:rPr lang="en-US" dirty="0"/>
              <a:t>Getting stuck as to what to do next</a:t>
            </a:r>
          </a:p>
          <a:p>
            <a:r>
              <a:rPr lang="en-US" dirty="0"/>
              <a:t>Communicating about RTIC across the organization</a:t>
            </a:r>
          </a:p>
          <a:p>
            <a:r>
              <a:rPr lang="en-US" dirty="0"/>
              <a:t>Creating perspective shifts around trauma and resilience</a:t>
            </a:r>
          </a:p>
          <a:p>
            <a:r>
              <a:rPr lang="en-US" dirty="0"/>
              <a:t>Understanding my role in RTIC</a:t>
            </a:r>
          </a:p>
          <a:p>
            <a:endParaRPr lang="en-US" dirty="0"/>
          </a:p>
        </p:txBody>
      </p:sp>
      <p:pic>
        <p:nvPicPr>
          <p:cNvPr id="5" name="Picture 4" descr="Diagram&#10;&#10;Description automatically generated">
            <a:extLst>
              <a:ext uri="{FF2B5EF4-FFF2-40B4-BE49-F238E27FC236}">
                <a16:creationId xmlns:a16="http://schemas.microsoft.com/office/drawing/2014/main" id="{84A26EF8-8219-498A-99E1-EB8045FA5E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1675" y="4494835"/>
            <a:ext cx="2162496" cy="2086939"/>
          </a:xfrm>
          <a:prstGeom prst="rect">
            <a:avLst/>
          </a:prstGeom>
        </p:spPr>
      </p:pic>
    </p:spTree>
    <p:extLst>
      <p:ext uri="{BB962C8B-B14F-4D97-AF65-F5344CB8AC3E}">
        <p14:creationId xmlns:p14="http://schemas.microsoft.com/office/powerpoint/2010/main" val="3287932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479</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Roboto</vt:lpstr>
      <vt:lpstr>Office Theme</vt:lpstr>
      <vt:lpstr>La Crosse County Vision Statements:  “Building a more loving and connected community together by daring to change the way we care” [HS Leadership]  “Putting the human back into Human Services” / “Be the One” [TIC Committee tagline]   </vt:lpstr>
      <vt:lpstr>Trauma Responsive Principles: (We will bring change by creating…)  Safety (People feel physically and emotionally safe throughout the organization)   Emotion Intelligence (understanding how and why people feel and act the way they do)   Learning (It’s ok to try something new. It’s ok to make mistakes)  Transparency (information honest, open, and flowing)  Power Sharing/Collaboration   Social Responsibility (balancing individual needs with those of the greater good)  Growth/Change (things need to change, with change comes loss)</vt:lpstr>
      <vt:lpstr>  Trauma Responsive Principles: (We will bring change by creating…)  Safety (People feel physically and emotionally safe throughout the organization) Wellness Groups Environment: changed employee breakroom, lobby, bathrooms, etc.   Emotion Intelligence (understanding how and why people feel and act the way they do) Leadership/supervisors re-trained on reflective supervision   Learning (It’s ok to try something new. It’s ok to make mistakes) Finding ways to say yes to individuals asking for help, instead of leaning on old practices Transparency (information honest, open, and flowing) Agency “Town Hall” Meetings Power Sharing/Collaboration ISRS partnership with local Police to form mental health/co-responder program Discussion and creation of a consumer survey to understand needs from consumer perspective.   Social Responsibility (balancing individual needs with those of the greater good) Work from home Breaking down silos between sections (youth justice/child protective services/comprehensive community services/ etc.)   Growth/Change (things need to change, with change comes loss) Investment in professional development related to racial justice and TIC Movement into the community to do our work: giving up our "safety net" of the office</vt:lpstr>
      <vt:lpstr>Breakouts: Top 10 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Crosse County Vision Statements:  “Building a more loving and connected community together by daring to change the way we care” [HS Leadership]  “Putting the human back into Human Services” / “Be the One” [TIC Committee tagline]   </dc:title>
  <dc:creator>Catherine Kolkmeier</dc:creator>
  <cp:lastModifiedBy>Catherine Kolkmeier</cp:lastModifiedBy>
  <cp:revision>2</cp:revision>
  <dcterms:created xsi:type="dcterms:W3CDTF">2022-01-14T14:15:52Z</dcterms:created>
  <dcterms:modified xsi:type="dcterms:W3CDTF">2022-01-14T14:34:53Z</dcterms:modified>
</cp:coreProperties>
</file>